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4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4CD448E-8AAD-4278-8F80-7876150810A2}">
          <p14:sldIdLst>
            <p14:sldId id="257"/>
            <p14:sldId id="258"/>
          </p14:sldIdLst>
        </p14:section>
        <p14:section name="lucene search" id="{936457BE-D168-4419-AF35-8389B720238B}">
          <p14:sldIdLst>
            <p14:sldId id="259"/>
            <p14:sldId id="260"/>
            <p14:sldId id="264"/>
            <p14:sldId id="262"/>
            <p14:sldId id="263"/>
            <p14:sldId id="265"/>
            <p14:sldId id="266"/>
            <p14:sldId id="267"/>
            <p14:sldId id="268"/>
            <p14:sldId id="269"/>
          </p14:sldIdLst>
        </p14:section>
        <p14:section name="add" id="{62216448-A268-4CF0-BB93-F0B0715869B3}">
          <p14:sldIdLst/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urong" initials="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7" autoAdjust="0"/>
  </p:normalViewPr>
  <p:slideViewPr>
    <p:cSldViewPr snapToGrid="0">
      <p:cViewPr varScale="1">
        <p:scale>
          <a:sx n="84" d="100"/>
          <a:sy n="84" d="100"/>
        </p:scale>
        <p:origin x="-342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540A6-8A9B-4526-8CF8-1161DD5601D7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319BE-CF31-4EDC-9C6E-E2A0D01E8E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7543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1EC1B-D14A-445D-A982-C38222061DAA}" type="datetimeFigureOut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C4394-9E54-48E7-B76F-9FAD2A86DC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57702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C4394-9E54-48E7-B76F-9FAD2A86DCC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5205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A9F77A-7F64-4E6C-A18B-6EE344A8AC0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924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A0F2B7-BEEE-43D3-92D3-6EF6FF2AFDF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2228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66201" y="131763"/>
            <a:ext cx="2857500" cy="6210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91584" y="131763"/>
            <a:ext cx="8371416" cy="6210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F6EA74-40BF-40F8-A2C6-37EB0BA27F4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2102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91B94C-1365-41E5-9E5C-00EA5D1A1B9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7881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91B94C-1365-41E5-9E5C-00EA5D1A1B96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2299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E6DE0-0F34-43E4-93BE-7D8CAD1FC162}" type="datetime1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946EC-536F-4BFB-8BE6-E1400AB1FBCE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7342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96F3A-8F10-4CF0-AD04-42A8343DD314}" type="datetime1">
              <a:rPr lang="zh-CN" altLang="en-US" smtClean="0"/>
              <a:t>2014/12/11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946EC-536F-4BFB-8BE6-E1400AB1FB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0200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F72022-679F-4452-A8C4-136BF10E168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076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C670F-F1D1-4E7A-92BC-154F1CB49C0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8935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15952" y="1082675"/>
            <a:ext cx="5403849" cy="525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23001" y="1082675"/>
            <a:ext cx="5405967" cy="525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44D0AE-5F12-4558-8E0B-EC1C824842B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16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151701-6F3E-41CE-8FB1-F30A89BCDE3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081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A269D6-5421-491B-A1DB-3E2C0A7E265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640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341D46-703A-4EB0-ADEC-9AF7F208E1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160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CBEC1-7A3A-4139-9D37-111E0C8C689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9088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0C70D-3B8E-4AAB-990D-1740D3F5FF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108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1585" y="131764"/>
            <a:ext cx="11432116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5951" y="1082675"/>
            <a:ext cx="11013016" cy="525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38901"/>
            <a:ext cx="25400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12817" y="6481763"/>
            <a:ext cx="25400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Times New Roman" panose="02020603050405020304" pitchFamily="18" charset="0"/>
              </a:defRPr>
            </a:lvl1pPr>
          </a:lstStyle>
          <a:p>
            <a:fld id="{7791B94C-1365-41E5-9E5C-00EA5D1A1B96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431801" y="995363"/>
            <a:ext cx="11233151" cy="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TW" altLang="en-US" sz="1800">
              <a:latin typeface="Arial" charset="0"/>
            </a:endParaRPr>
          </a:p>
        </p:txBody>
      </p:sp>
      <p:sp>
        <p:nvSpPr>
          <p:cNvPr id="91143" name="Line 7"/>
          <p:cNvSpPr>
            <a:spLocks noChangeShapeType="1"/>
          </p:cNvSpPr>
          <p:nvPr/>
        </p:nvSpPr>
        <p:spPr bwMode="auto">
          <a:xfrm>
            <a:off x="450851" y="6394450"/>
            <a:ext cx="113305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TW" alt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0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68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accent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accent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accent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accent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800">
          <a:solidFill>
            <a:schemeClr val="accent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800">
          <a:solidFill>
            <a:schemeClr val="accent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800">
          <a:solidFill>
            <a:schemeClr val="accent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800">
          <a:solidFill>
            <a:schemeClr val="accent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ü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lucene.apache.org/core/4_0_0/core/org/apache/lucene/search/similarities/TFIDFSimilarity.html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6095" y="2167370"/>
            <a:ext cx="10515600" cy="1325563"/>
          </a:xfrm>
        </p:spPr>
        <p:txBody>
          <a:bodyPr>
            <a:noAutofit/>
          </a:bodyPr>
          <a:lstStyle/>
          <a:p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Arial Unicode MS" panose="020B0604020202020204" pitchFamily="34" charset="-122"/>
              </a:rPr>
              <a:t>中科汇联问答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Arial Unicode MS" panose="020B0604020202020204" pitchFamily="34" charset="-122"/>
              </a:rPr>
              <a:t>系统</a:t>
            </a:r>
            <a:r>
              <a:rPr lang="en-US" altLang="zh-CN" sz="36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600" b="1" dirty="0" err="1" smtClean="0">
                <a:latin typeface="宋体" panose="02010600030101010101" pitchFamily="2" charset="-122"/>
                <a:ea typeface="宋体" panose="02010600030101010101" pitchFamily="2" charset="-122"/>
                <a:cs typeface="Arial Unicode MS" panose="020B0604020202020204" pitchFamily="34" charset="-122"/>
              </a:rPr>
              <a:t>lucene</a:t>
            </a:r>
            <a:r>
              <a:rPr lang="en-US" altLang="zh-CN" sz="3600" b="1" dirty="0" smtClean="0">
                <a:latin typeface="宋体" panose="02010600030101010101" pitchFamily="2" charset="-122"/>
                <a:ea typeface="宋体" panose="02010600030101010101" pitchFamily="2" charset="-122"/>
                <a:cs typeface="Arial Unicode MS" panose="020B0604020202020204" pitchFamily="34" charset="-122"/>
              </a:rPr>
              <a:t> </a:t>
            </a:r>
            <a:r>
              <a:rPr lang="zh-CN" altLang="en-US" sz="3600" b="1" dirty="0" smtClean="0">
                <a:latin typeface="宋体" panose="02010600030101010101" pitchFamily="2" charset="-122"/>
                <a:ea typeface="宋体" panose="02010600030101010101" pitchFamily="2" charset="-122"/>
                <a:cs typeface="Arial Unicode MS" panose="020B0604020202020204" pitchFamily="34" charset="-122"/>
              </a:rPr>
              <a:t>检索性能的提高</a:t>
            </a: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/>
            </a:r>
            <a:br>
              <a:rPr lang="en-US" altLang="zh-CN" sz="36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br>
            <a:endParaRPr lang="zh-CN" altLang="en-US" sz="36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42156" y="3077810"/>
            <a:ext cx="38241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 smtClean="0">
                <a:latin typeface="宋体" panose="02010600030101010101" pitchFamily="2" charset="-122"/>
                <a:ea typeface="宋体" panose="02010600030101010101" pitchFamily="2" charset="-122"/>
                <a:cs typeface="Arial Unicode MS" panose="020B0604020202020204" pitchFamily="34" charset="-122"/>
              </a:rPr>
              <a:t>刘  荣</a:t>
            </a:r>
            <a:endParaRPr lang="en-US" altLang="zh-CN" sz="2000" dirty="0" smtClean="0">
              <a:latin typeface="宋体" panose="02010600030101010101" pitchFamily="2" charset="-122"/>
              <a:ea typeface="宋体" panose="02010600030101010101" pitchFamily="2" charset="-122"/>
              <a:cs typeface="Arial Unicode MS" panose="020B0604020202020204" pitchFamily="34" charset="-122"/>
            </a:endParaRPr>
          </a:p>
          <a:p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  <a:cs typeface="Arial Unicode MS" panose="020B0604020202020204" pitchFamily="34" charset="-122"/>
              </a:rPr>
              <a:t>北京中科汇联信息技术</a:t>
            </a:r>
            <a:r>
              <a:rPr lang="zh-CN" altLang="en-US" sz="2000" dirty="0" smtClean="0">
                <a:latin typeface="宋体" panose="02010600030101010101" pitchFamily="2" charset="-122"/>
                <a:ea typeface="宋体" panose="02010600030101010101" pitchFamily="2" charset="-122"/>
                <a:cs typeface="Arial Unicode MS" panose="020B0604020202020204" pitchFamily="34" charset="-122"/>
              </a:rPr>
              <a:t>有限公司</a:t>
            </a:r>
            <a:endParaRPr lang="en-US" altLang="zh-CN" sz="2000" dirty="0" smtClean="0">
              <a:latin typeface="宋体" panose="02010600030101010101" pitchFamily="2" charset="-122"/>
              <a:ea typeface="宋体" panose="02010600030101010101" pitchFamily="2" charset="-122"/>
              <a:cs typeface="Arial Unicode MS" panose="020B0604020202020204" pitchFamily="34" charset="-122"/>
            </a:endParaRPr>
          </a:p>
          <a:p>
            <a:pPr algn="ctr"/>
            <a:r>
              <a:rPr lang="en-US" altLang="zh-CN" sz="2000" dirty="0" smtClean="0">
                <a:latin typeface="宋体" panose="02010600030101010101" pitchFamily="2" charset="-122"/>
                <a:ea typeface="宋体" panose="02010600030101010101" pitchFamily="2" charset="-122"/>
                <a:cs typeface="Arial Unicode MS" panose="020B0604020202020204" pitchFamily="34" charset="-122"/>
              </a:rPr>
              <a:t>2014-12-11</a:t>
            </a:r>
            <a:endParaRPr lang="zh-CN" altLang="en-US" sz="2000" dirty="0">
              <a:latin typeface="宋体" panose="02010600030101010101" pitchFamily="2" charset="-122"/>
              <a:ea typeface="宋体" panose="02010600030101010101" pitchFamily="2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4263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MERT</a:t>
            </a:r>
          </a:p>
          <a:p>
            <a:pPr marL="0" indent="0">
              <a:buNone/>
            </a:pPr>
            <a:r>
              <a:rPr lang="en-US" altLang="zh-CN" sz="1800" dirty="0" smtClean="0"/>
              <a:t>     2. parameter estimation using </a:t>
            </a:r>
            <a:r>
              <a:rPr lang="en-US" altLang="zh-CN" sz="1800" dirty="0" err="1" smtClean="0"/>
              <a:t>Och’s</a:t>
            </a:r>
            <a:r>
              <a:rPr lang="en-US" altLang="zh-CN" sz="1800" dirty="0" smtClean="0"/>
              <a:t> Method</a:t>
            </a:r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   </a:t>
            </a:r>
            <a:endParaRPr lang="en-US" altLang="zh-CN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Lucene</a:t>
            </a:r>
            <a:r>
              <a:rPr lang="en-US" altLang="zh-CN" dirty="0" smtClean="0"/>
              <a:t> </a:t>
            </a:r>
            <a:r>
              <a:rPr lang="zh-CN" altLang="en-US" dirty="0" smtClean="0"/>
              <a:t>检索</a:t>
            </a:r>
            <a:r>
              <a:rPr lang="en-US" altLang="zh-CN" dirty="0"/>
              <a:t>-- </a:t>
            </a:r>
            <a:r>
              <a:rPr lang="en-US" altLang="zh-CN" dirty="0" smtClean="0"/>
              <a:t>MERT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946EC-536F-4BFB-8BE6-E1400AB1FBCE}" type="slidenum">
              <a:rPr lang="zh-CN" altLang="en-US" smtClean="0"/>
              <a:t>10</a:t>
            </a:fld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867" y="603127"/>
            <a:ext cx="6062133" cy="6040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974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MERT</a:t>
            </a:r>
          </a:p>
          <a:p>
            <a:pPr marL="0" indent="0">
              <a:buNone/>
            </a:pPr>
            <a:r>
              <a:rPr lang="en-US" altLang="zh-CN" sz="1800" dirty="0" smtClean="0"/>
              <a:t>     3. </a:t>
            </a:r>
            <a:r>
              <a:rPr lang="en-US" altLang="zh-CN" sz="1800" dirty="0" err="1" smtClean="0"/>
              <a:t>lucene</a:t>
            </a:r>
            <a:r>
              <a:rPr lang="en-US" altLang="zh-CN" sz="1800" dirty="0" smtClean="0"/>
              <a:t> optimization with MERT</a:t>
            </a:r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   </a:t>
            </a:r>
            <a:endParaRPr lang="en-US" altLang="zh-CN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Lucene</a:t>
            </a:r>
            <a:r>
              <a:rPr lang="en-US" altLang="zh-CN" dirty="0" smtClean="0"/>
              <a:t> </a:t>
            </a:r>
            <a:r>
              <a:rPr lang="zh-CN" altLang="en-US" dirty="0" smtClean="0"/>
              <a:t>检索</a:t>
            </a:r>
            <a:r>
              <a:rPr lang="en-US" altLang="zh-CN" dirty="0"/>
              <a:t>-- </a:t>
            </a:r>
            <a:r>
              <a:rPr lang="en-US" altLang="zh-CN" dirty="0" smtClean="0"/>
              <a:t>MERT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946EC-536F-4BFB-8BE6-E1400AB1FBCE}" type="slidenum">
              <a:rPr lang="zh-CN" altLang="en-US" smtClean="0"/>
              <a:t>11</a:t>
            </a:fld>
            <a:endParaRPr lang="zh-CN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03" y="1914524"/>
            <a:ext cx="8210550" cy="2014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878" y="3403571"/>
            <a:ext cx="3873148" cy="3454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2376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Lucene4.0 </a:t>
            </a:r>
            <a:r>
              <a:rPr lang="en-US" altLang="zh-CN" sz="1600" dirty="0" smtClean="0">
                <a:hlinkClick r:id="rId2"/>
              </a:rPr>
              <a:t>http</a:t>
            </a:r>
            <a:r>
              <a:rPr lang="en-US" altLang="zh-CN" sz="1600" dirty="0">
                <a:hlinkClick r:id="rId2"/>
              </a:rPr>
              <a:t>://</a:t>
            </a:r>
            <a:r>
              <a:rPr lang="en-US" altLang="zh-CN" sz="1600" dirty="0" smtClean="0">
                <a:hlinkClick r:id="rId2"/>
              </a:rPr>
              <a:t>lucene.apache.org/core/4_0_0/core/org/apache/lucene/search/similarities/TFIDFSimilarity.html</a:t>
            </a:r>
            <a:endParaRPr lang="en-US" altLang="zh-CN" sz="1600" dirty="0" smtClean="0"/>
          </a:p>
          <a:p>
            <a:r>
              <a:rPr lang="en-US" altLang="zh-CN" sz="1400" dirty="0"/>
              <a:t>F. </a:t>
            </a:r>
            <a:r>
              <a:rPr lang="en-US" altLang="zh-CN" sz="1400" b="1" dirty="0" err="1"/>
              <a:t>Och</a:t>
            </a:r>
            <a:r>
              <a:rPr lang="en-US" altLang="zh-CN" sz="1400" dirty="0"/>
              <a:t>. </a:t>
            </a:r>
            <a:r>
              <a:rPr lang="en-US" altLang="zh-CN" sz="1400" dirty="0" smtClean="0"/>
              <a:t>2003</a:t>
            </a:r>
            <a:r>
              <a:rPr lang="en-US" altLang="zh-CN" sz="1400" dirty="0"/>
              <a:t>. </a:t>
            </a:r>
            <a:r>
              <a:rPr lang="en-US" altLang="zh-CN" sz="1400" u="sng" dirty="0"/>
              <a:t>Minimum Error Rate Training in Statistical Machine Translation.</a:t>
            </a:r>
            <a:r>
              <a:rPr lang="en-US" altLang="zh-CN" sz="1400" dirty="0"/>
              <a:t> In Proceedings of </a:t>
            </a:r>
            <a:r>
              <a:rPr lang="en-US" altLang="zh-CN" sz="1400" dirty="0"/>
              <a:t>ACL</a:t>
            </a:r>
            <a:r>
              <a:rPr lang="en-US" altLang="zh-CN" sz="1400" dirty="0"/>
              <a:t>, pages 160-167</a:t>
            </a:r>
            <a:r>
              <a:rPr lang="en-US" altLang="zh-CN" sz="1400" dirty="0" smtClean="0"/>
              <a:t>.</a:t>
            </a:r>
          </a:p>
          <a:p>
            <a:r>
              <a:rPr lang="en-US" altLang="zh-CN" sz="1400" b="1" dirty="0" err="1"/>
              <a:t>Zaidan</a:t>
            </a:r>
            <a:r>
              <a:rPr lang="en-US" altLang="zh-CN" sz="1400" dirty="0"/>
              <a:t>. 2009. </a:t>
            </a:r>
            <a:r>
              <a:rPr lang="en-US" altLang="zh-CN" sz="1400" u="sng" dirty="0"/>
              <a:t>Z-MERT: A Fully Configurable Open Source Tool for Minimum Error Rate Training of Machine Translation Systems.</a:t>
            </a:r>
            <a:r>
              <a:rPr lang="en-US" altLang="zh-CN" sz="1400" dirty="0"/>
              <a:t> The Prague Bulletin of Mathematical Linguistics, No. 91:79-88.</a:t>
            </a:r>
            <a:endParaRPr lang="en-US" altLang="zh-CN" sz="1400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946EC-536F-4BFB-8BE6-E1400AB1FBCE}" type="slidenum">
              <a:rPr lang="zh-CN" altLang="en-US" smtClean="0"/>
              <a:t>12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3565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zh-CN" b="1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lucene</a:t>
            </a: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 search</a:t>
            </a:r>
          </a:p>
          <a:p>
            <a:pPr marL="0" indent="0">
              <a:buNone/>
            </a:pPr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</a:t>
            </a:r>
            <a:r>
              <a:rPr lang="en-US" altLang="zh-CN" dirty="0" smtClean="0">
                <a:latin typeface="宋体" panose="02010600030101010101" pitchFamily="2" charset="-122"/>
                <a:ea typeface="宋体" panose="02010600030101010101" pitchFamily="2" charset="-122"/>
              </a:rPr>
              <a:t>1. </a:t>
            </a:r>
            <a:r>
              <a:rPr lang="en-US" altLang="zh-CN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TFIDF Similarity</a:t>
            </a:r>
          </a:p>
          <a:p>
            <a:pPr marL="0" indent="0">
              <a:buNone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2. problem of search multi-filed </a:t>
            </a:r>
          </a:p>
          <a:p>
            <a:pPr marL="0" indent="0">
              <a:buNone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3. improvement in search</a:t>
            </a:r>
          </a:p>
          <a:p>
            <a:pPr marL="0" indent="0">
              <a:buNone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 4. z-</a:t>
            </a:r>
            <a:r>
              <a:rPr lang="en-US" altLang="zh-CN" sz="1800" dirty="0" err="1" smtClean="0">
                <a:latin typeface="宋体" panose="02010600030101010101" pitchFamily="2" charset="-122"/>
                <a:ea typeface="宋体" panose="02010600030101010101" pitchFamily="2" charset="-122"/>
              </a:rPr>
              <a:t>mert</a:t>
            </a:r>
            <a:r>
              <a:rPr lang="en-US" altLang="zh-CN" sz="1800" dirty="0" smtClean="0">
                <a:latin typeface="宋体" panose="02010600030101010101" pitchFamily="2" charset="-122"/>
                <a:ea typeface="宋体" panose="02010600030101010101" pitchFamily="2" charset="-122"/>
              </a:rPr>
              <a:t> optimization</a:t>
            </a:r>
            <a:endParaRPr lang="en-US" altLang="zh-CN" sz="1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endParaRPr lang="en-US" altLang="zh-CN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宋体" panose="02010600030101010101" pitchFamily="2" charset="-122"/>
                <a:ea typeface="宋体" panose="02010600030101010101" pitchFamily="2" charset="-122"/>
              </a:rPr>
              <a:t>目录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946EC-536F-4BFB-8BE6-E1400AB1FBCE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134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Lucene</a:t>
            </a:r>
            <a:r>
              <a:rPr lang="en-US" altLang="zh-CN" dirty="0" smtClean="0"/>
              <a:t> Conceptual Scoring Formula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Description for Formula</a:t>
            </a:r>
          </a:p>
          <a:p>
            <a:pPr marL="0" indent="0">
              <a:buNone/>
            </a:pPr>
            <a:r>
              <a:rPr lang="en-US" altLang="zh-CN" dirty="0" smtClean="0"/>
              <a:t>     </a:t>
            </a:r>
            <a:r>
              <a:rPr lang="en-US" altLang="zh-CN" sz="1800" dirty="0" smtClean="0"/>
              <a:t>1</a:t>
            </a:r>
            <a:r>
              <a:rPr lang="en-US" altLang="zh-CN" sz="1800" dirty="0"/>
              <a:t>. Query-boost for the query (actually for each query term) is known when search starts</a:t>
            </a:r>
            <a:r>
              <a:rPr lang="en-US" altLang="zh-CN" sz="18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 smtClean="0"/>
              <a:t>     </a:t>
            </a:r>
            <a:r>
              <a:rPr lang="en-US" altLang="zh-CN" sz="1800" dirty="0" smtClean="0"/>
              <a:t>2. </a:t>
            </a:r>
            <a:r>
              <a:rPr lang="en-US" altLang="zh-CN" sz="1800" dirty="0"/>
              <a:t>Query Euclidean norm </a:t>
            </a:r>
            <a:r>
              <a:rPr lang="en-US" altLang="zh-CN" sz="1800" i="1" dirty="0"/>
              <a:t>|V(q)|</a:t>
            </a:r>
            <a:r>
              <a:rPr lang="en-US" altLang="zh-CN" sz="1800" dirty="0"/>
              <a:t> </a:t>
            </a:r>
            <a:r>
              <a:rPr lang="en-US" altLang="zh-CN" sz="1800" dirty="0" smtClean="0"/>
              <a:t>, </a:t>
            </a:r>
            <a:r>
              <a:rPr lang="en-US" altLang="zh-CN" sz="1800" dirty="0"/>
              <a:t>There are two good reasons to keep this </a:t>
            </a:r>
            <a:r>
              <a:rPr lang="en-US" altLang="zh-CN" sz="1800" dirty="0" smtClean="0"/>
              <a:t>normalization.</a:t>
            </a:r>
          </a:p>
          <a:p>
            <a:pPr marL="0" indent="0">
              <a:buNone/>
            </a:pPr>
            <a:r>
              <a:rPr lang="en-US" altLang="zh-CN" sz="1800" dirty="0"/>
              <a:t>        </a:t>
            </a:r>
            <a:r>
              <a:rPr lang="en-US" altLang="zh-CN" sz="1600" dirty="0" smtClean="0"/>
              <a:t>2.1 Recall </a:t>
            </a:r>
            <a:r>
              <a:rPr lang="en-US" altLang="zh-CN" sz="1600" dirty="0"/>
              <a:t>that Cosine Similarity can be used find how similar two documents </a:t>
            </a:r>
            <a:r>
              <a:rPr lang="en-US" altLang="zh-CN" sz="1600" dirty="0" smtClean="0"/>
              <a:t>are.</a:t>
            </a:r>
          </a:p>
          <a:p>
            <a:pPr marL="0" indent="0">
              <a:buNone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  </a:t>
            </a:r>
            <a:r>
              <a:rPr lang="en-US" altLang="zh-CN" sz="1600" dirty="0"/>
              <a:t>2.2 Applying query normalization on the scores helps to keep the scores around the unit vector, hence preventing loss of score data because of floating point precision limitations.</a:t>
            </a:r>
            <a:endParaRPr lang="zh-CN" altLang="en-US" sz="16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Lucene</a:t>
            </a:r>
            <a:r>
              <a:rPr lang="en-US" altLang="zh-CN" dirty="0" smtClean="0"/>
              <a:t> </a:t>
            </a:r>
            <a:r>
              <a:rPr lang="zh-CN" altLang="en-US" dirty="0" smtClean="0"/>
              <a:t>检索</a:t>
            </a:r>
            <a:r>
              <a:rPr lang="en-US" altLang="zh-CN" dirty="0" smtClean="0"/>
              <a:t>--</a:t>
            </a:r>
            <a:r>
              <a:rPr lang="en-US" altLang="zh-CN" sz="2400" dirty="0" smtClean="0"/>
              <a:t>TFIDF Similarity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946EC-536F-4BFB-8BE6-E1400AB1FBCE}" type="slidenum">
              <a:rPr lang="zh-CN" altLang="en-US" smtClean="0"/>
              <a:t>3</a:t>
            </a:fld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487" y="1521545"/>
            <a:ext cx="9984679" cy="1122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1384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602" y="3313622"/>
            <a:ext cx="35337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Lucene</a:t>
            </a:r>
            <a:r>
              <a:rPr lang="en-US" altLang="zh-CN" dirty="0" smtClean="0"/>
              <a:t> Practical Scoring Formula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/>
              <a:t>Description for Formula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en-US" altLang="zh-CN" sz="1800" dirty="0"/>
              <a:t>1. </a:t>
            </a:r>
            <a:r>
              <a:rPr lang="en-US" altLang="zh-CN" sz="1800" dirty="0" err="1"/>
              <a:t>tf</a:t>
            </a:r>
            <a:r>
              <a:rPr lang="en-US" altLang="zh-CN" sz="1800" dirty="0"/>
              <a:t>(t in d)</a:t>
            </a:r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en-US" altLang="zh-CN" sz="1800" dirty="0"/>
              <a:t>2. </a:t>
            </a:r>
            <a:r>
              <a:rPr lang="en-US" altLang="zh-CN" sz="1800" dirty="0" err="1"/>
              <a:t>idf</a:t>
            </a:r>
            <a:r>
              <a:rPr lang="en-US" altLang="zh-CN" sz="1800" dirty="0"/>
              <a:t>(t)</a:t>
            </a:r>
            <a:endParaRPr lang="en-US" altLang="zh-CN" sz="1800" dirty="0" smtClean="0"/>
          </a:p>
          <a:p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en-US" altLang="zh-CN" sz="1800" dirty="0"/>
              <a:t>3. </a:t>
            </a:r>
            <a:r>
              <a:rPr lang="en-US" altLang="zh-CN" sz="1800" dirty="0" err="1" smtClean="0"/>
              <a:t>coord</a:t>
            </a:r>
            <a:r>
              <a:rPr lang="en-US" altLang="zh-CN" sz="1800" dirty="0" smtClean="0"/>
              <a:t>(</a:t>
            </a:r>
            <a:r>
              <a:rPr lang="en-US" altLang="zh-CN" sz="1800" dirty="0" err="1" smtClean="0"/>
              <a:t>q,d</a:t>
            </a:r>
            <a:r>
              <a:rPr lang="en-US" altLang="zh-CN" sz="1800" dirty="0" smtClean="0"/>
              <a:t>) </a:t>
            </a:r>
          </a:p>
          <a:p>
            <a:pPr marL="0" indent="0">
              <a:buNone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  </a:t>
            </a:r>
            <a:r>
              <a:rPr lang="en-US" altLang="zh-CN" sz="1600" dirty="0" err="1" smtClean="0"/>
              <a:t>coord</a:t>
            </a:r>
            <a:r>
              <a:rPr lang="en-US" altLang="zh-CN" sz="1600" dirty="0" smtClean="0"/>
              <a:t>(</a:t>
            </a:r>
            <a:r>
              <a:rPr lang="en-US" altLang="zh-CN" sz="1600" dirty="0" err="1" smtClean="0"/>
              <a:t>q,d</a:t>
            </a:r>
            <a:r>
              <a:rPr lang="en-US" altLang="zh-CN" sz="1600" dirty="0"/>
              <a:t>) is a score factor based on how many of the query terms are found in the specified </a:t>
            </a:r>
            <a:r>
              <a:rPr lang="en-US" altLang="zh-CN" sz="1600" dirty="0" smtClean="0"/>
              <a:t>document.</a:t>
            </a:r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4</a:t>
            </a:r>
            <a:r>
              <a:rPr lang="en-US" altLang="zh-CN" sz="1800" dirty="0"/>
              <a:t>. </a:t>
            </a:r>
            <a:r>
              <a:rPr lang="en-US" altLang="zh-CN" sz="1800" dirty="0" err="1"/>
              <a:t>t.getBoost</a:t>
            </a:r>
            <a:r>
              <a:rPr lang="en-US" altLang="zh-CN" sz="1800" dirty="0" smtClean="0"/>
              <a:t>()</a:t>
            </a:r>
          </a:p>
          <a:p>
            <a:pPr marL="0" indent="0">
              <a:buNone/>
            </a:pPr>
            <a:r>
              <a:rPr lang="en-US" altLang="zh-CN" sz="1800" dirty="0"/>
              <a:t> </a:t>
            </a:r>
            <a:r>
              <a:rPr lang="en-US" altLang="zh-CN" sz="1800" dirty="0" smtClean="0"/>
              <a:t>       </a:t>
            </a:r>
            <a:r>
              <a:rPr lang="en-US" altLang="zh-CN" sz="1600" b="1" i="1" dirty="0" err="1" smtClean="0"/>
              <a:t>t.getBoost</a:t>
            </a:r>
            <a:r>
              <a:rPr lang="en-US" altLang="zh-CN" sz="1600" b="1" i="1" dirty="0"/>
              <a:t>()</a:t>
            </a:r>
            <a:r>
              <a:rPr lang="en-US" altLang="zh-CN" sz="1600" dirty="0"/>
              <a:t> is a search time boost of term </a:t>
            </a:r>
            <a:r>
              <a:rPr lang="en-US" altLang="zh-CN" sz="1600" i="1" dirty="0"/>
              <a:t>t</a:t>
            </a:r>
            <a:r>
              <a:rPr lang="en-US" altLang="zh-CN" sz="1600" dirty="0"/>
              <a:t> in the query </a:t>
            </a:r>
            <a:r>
              <a:rPr lang="en-US" altLang="zh-CN" sz="1600" i="1" dirty="0"/>
              <a:t>q</a:t>
            </a:r>
            <a:r>
              <a:rPr lang="en-US" altLang="zh-CN" sz="1600" dirty="0"/>
              <a:t> </a:t>
            </a:r>
            <a:r>
              <a:rPr lang="en-US" altLang="zh-CN" sz="1600" dirty="0"/>
              <a:t>.like “jakarta^4 apache</a:t>
            </a:r>
            <a:r>
              <a:rPr lang="en-US" altLang="zh-CN" sz="1600" dirty="0" smtClean="0"/>
              <a:t>”,4 is the term boost</a:t>
            </a:r>
          </a:p>
          <a:p>
            <a:pPr marL="0" indent="0">
              <a:buNone/>
            </a:pPr>
            <a:r>
              <a:rPr lang="en-US" altLang="zh-CN" sz="1600" dirty="0"/>
              <a:t>    </a:t>
            </a:r>
            <a:r>
              <a:rPr lang="en-US" altLang="zh-CN" sz="1800" dirty="0" smtClean="0"/>
              <a:t>5</a:t>
            </a:r>
            <a:r>
              <a:rPr lang="en-US" altLang="zh-CN" sz="1800" dirty="0"/>
              <a:t>. norm(</a:t>
            </a:r>
            <a:r>
              <a:rPr lang="en-US" altLang="zh-CN" sz="1800" dirty="0" err="1"/>
              <a:t>t,d</a:t>
            </a:r>
            <a:r>
              <a:rPr lang="en-US" altLang="zh-CN" sz="1800" dirty="0"/>
              <a:t>) </a:t>
            </a:r>
            <a:r>
              <a:rPr lang="en-US" altLang="zh-CN" sz="1800" dirty="0" smtClean="0"/>
              <a:t>:encapsulates </a:t>
            </a:r>
            <a:r>
              <a:rPr lang="en-US" altLang="zh-CN" sz="1800" dirty="0"/>
              <a:t>a few (indexing time) boost and length factors</a:t>
            </a: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</a:t>
            </a:r>
            <a:endParaRPr lang="en-US" altLang="zh-CN" sz="18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Lucene</a:t>
            </a:r>
            <a:r>
              <a:rPr lang="en-US" altLang="zh-CN" dirty="0" smtClean="0"/>
              <a:t> </a:t>
            </a:r>
            <a:r>
              <a:rPr lang="zh-CN" altLang="en-US" dirty="0" smtClean="0"/>
              <a:t>检索</a:t>
            </a:r>
            <a:r>
              <a:rPr lang="en-US" altLang="zh-CN" dirty="0"/>
              <a:t>--TFIDF Similarity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946EC-536F-4BFB-8BE6-E1400AB1FBCE}" type="slidenum">
              <a:rPr lang="zh-CN" altLang="en-US" smtClean="0"/>
              <a:t>4</a:t>
            </a:fld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174" y="1674989"/>
            <a:ext cx="9500438" cy="831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231" y="2953566"/>
            <a:ext cx="2538236" cy="29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964" y="5654675"/>
            <a:ext cx="48958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309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Lucene</a:t>
            </a:r>
            <a:r>
              <a:rPr lang="en-US" altLang="zh-CN" dirty="0" smtClean="0"/>
              <a:t> Practical Scoring Formula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/>
              <a:t>Description for </a:t>
            </a:r>
            <a:r>
              <a:rPr lang="en-US" altLang="zh-CN" dirty="0" smtClean="0"/>
              <a:t>Formula</a:t>
            </a:r>
          </a:p>
          <a:p>
            <a:pPr marL="0" indent="0">
              <a:buNone/>
            </a:pPr>
            <a:r>
              <a:rPr lang="en-US" altLang="zh-CN" dirty="0" smtClean="0"/>
              <a:t>     </a:t>
            </a:r>
            <a:r>
              <a:rPr lang="en-US" altLang="zh-CN" sz="1800" dirty="0"/>
              <a:t>6. </a:t>
            </a:r>
            <a:r>
              <a:rPr lang="en-US" altLang="zh-CN" sz="1800" dirty="0" err="1"/>
              <a:t>queryNorm</a:t>
            </a:r>
            <a:endParaRPr lang="en-US" altLang="zh-CN" sz="1800" dirty="0"/>
          </a:p>
          <a:p>
            <a:endParaRPr lang="en-US" altLang="zh-CN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Lucene</a:t>
            </a:r>
            <a:r>
              <a:rPr lang="en-US" altLang="zh-CN" dirty="0" smtClean="0"/>
              <a:t> </a:t>
            </a:r>
            <a:r>
              <a:rPr lang="zh-CN" altLang="en-US" dirty="0" smtClean="0"/>
              <a:t>检索</a:t>
            </a:r>
            <a:r>
              <a:rPr lang="en-US" altLang="zh-CN" dirty="0"/>
              <a:t>--TFIDF Similarity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946EC-536F-4BFB-8BE6-E1400AB1FBCE}" type="slidenum">
              <a:rPr lang="zh-CN" altLang="en-US" smtClean="0"/>
              <a:t>5</a:t>
            </a:fld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174" y="1674989"/>
            <a:ext cx="9500438" cy="831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218" y="3428118"/>
            <a:ext cx="70008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872" y="4415012"/>
            <a:ext cx="646747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313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内容占位符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Multi-field search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 </a:t>
                </a:r>
                <a:r>
                  <a:rPr lang="en-US" altLang="zh-CN" dirty="0" smtClean="0"/>
                  <a:t>     </a:t>
                </a:r>
                <a:r>
                  <a:rPr lang="en-US" altLang="zh-CN" sz="1800" dirty="0" smtClean="0"/>
                  <a:t>1. query search(</a:t>
                </a:r>
                <a:r>
                  <a:rPr lang="en-US" altLang="zh-CN" sz="1800" dirty="0" err="1" smtClean="0"/>
                  <a:t>booleanQuery</a:t>
                </a:r>
                <a:r>
                  <a:rPr lang="en-US" altLang="zh-CN" sz="18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 </a:t>
                </a:r>
                <a:r>
                  <a:rPr lang="en-US" altLang="zh-CN" sz="1800" dirty="0" smtClean="0"/>
                  <a:t>             Q= q1 or q2 or q3. which q1 is searching field1,q2 is searching field2…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 </a:t>
                </a:r>
                <a:r>
                  <a:rPr lang="en-US" altLang="zh-CN" sz="1800" dirty="0" smtClean="0"/>
                  <a:t>             q1= term1 or term2 or term3.</a:t>
                </a:r>
              </a:p>
              <a:p>
                <a:r>
                  <a:rPr lang="en-US" altLang="zh-CN" dirty="0" smtClean="0"/>
                  <a:t>Problem </a:t>
                </a:r>
                <a:r>
                  <a:rPr lang="en-US" altLang="zh-CN" dirty="0"/>
                  <a:t>in multi-field </a:t>
                </a:r>
                <a:r>
                  <a:rPr lang="en-US" altLang="zh-CN" dirty="0" smtClean="0"/>
                  <a:t>search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 </a:t>
                </a:r>
                <a:r>
                  <a:rPr lang="en-US" altLang="zh-CN" dirty="0" smtClean="0"/>
                  <a:t>    </a:t>
                </a:r>
                <a:r>
                  <a:rPr lang="en-US" altLang="zh-CN" sz="1800" dirty="0" smtClean="0"/>
                  <a:t>1. </a:t>
                </a:r>
                <a:r>
                  <a:rPr lang="en-US" altLang="zh-CN" sz="1800" dirty="0" err="1" smtClean="0"/>
                  <a:t>queryNorm</a:t>
                </a:r>
                <a:r>
                  <a:rPr lang="en-US" altLang="zh-CN" sz="1800" dirty="0" smtClean="0"/>
                  <a:t> calculated 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 </a:t>
                </a:r>
                <a:r>
                  <a:rPr lang="en-US" altLang="zh-CN" sz="1800" dirty="0" smtClean="0"/>
                  <a:t>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1800" b="0" i="0" smtClean="0">
                        <a:latin typeface="Cambria Math"/>
                      </a:rPr>
                      <m:t>q</m:t>
                    </m:r>
                    <m:r>
                      <a:rPr lang="en-US" altLang="zh-CN" sz="1800" b="0" i="0" smtClean="0">
                        <a:latin typeface="Cambria Math"/>
                      </a:rPr>
                      <m:t>1(</m:t>
                    </m:r>
                    <m:r>
                      <a:rPr lang="en-US" altLang="zh-CN" sz="1800" b="0" i="1" smtClean="0">
                        <a:latin typeface="Cambria Math"/>
                      </a:rPr>
                      <m:t>𝑠𝑢𝑚𝑂𝑓𝑆𝑞𝑢𝑎𝑟𝑒𝑑𝑊𝑒𝑖𝑔h𝑡𝑠</m:t>
                    </m:r>
                    <m:r>
                      <a:rPr lang="en-US" altLang="zh-CN" sz="1800" b="0" i="1" smtClean="0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en-US" altLang="zh-CN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/>
                          </a:rPr>
                          <m:t>𝑞</m:t>
                        </m:r>
                        <m:r>
                          <a:rPr lang="en-US" altLang="zh-CN" sz="1800" i="1">
                            <a:latin typeface="Cambria Math"/>
                          </a:rPr>
                          <m:t>1.</m:t>
                        </m:r>
                        <m:r>
                          <a:rPr lang="en-US" altLang="zh-CN" sz="1800" i="1">
                            <a:latin typeface="Cambria Math"/>
                          </a:rPr>
                          <m:t>𝑔𝑒𝑡𝐵𝑜𝑜𝑠𝑡</m:t>
                        </m:r>
                        <m:r>
                          <a:rPr lang="en-US" altLang="zh-CN" sz="1800" i="1">
                            <a:latin typeface="Cambria Math"/>
                          </a:rPr>
                          <m:t>()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zh-CN" sz="1800" b="0" i="1" smtClean="0">
                        <a:latin typeface="Cambria Math"/>
                        <a:ea typeface="Cambria Math"/>
                      </a:rPr>
                      <m:t>×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CN" sz="1800" b="0" i="1" smtClean="0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sz="18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altLang="zh-CN" sz="18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altLang="zh-CN" sz="1800" b="0" i="1" smtClean="0">
                            <a:latin typeface="Cambria Math"/>
                            <a:ea typeface="Cambria Math"/>
                          </a:rPr>
                          <m:t>𝑖𝑛</m:t>
                        </m:r>
                        <m:r>
                          <a:rPr lang="en-US" altLang="zh-CN" sz="18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altLang="zh-CN" sz="1800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  <m:r>
                          <a:rPr lang="en-US" altLang="zh-CN" sz="1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altLang="zh-CN" sz="1800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altLang="zh-CN" sz="1800" i="1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n-US" altLang="zh-CN" sz="1800" i="1">
                                <a:latin typeface="Cambria Math"/>
                                <a:ea typeface="Cambria Math"/>
                              </a:rPr>
                              <m:t>𝑖𝑑𝑓</m:t>
                            </m:r>
                            <m:d>
                              <m:dPr>
                                <m:ctrlPr>
                                  <a:rPr lang="en-US" altLang="zh-CN" sz="1800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CN" sz="1800" i="1">
                                    <a:latin typeface="Cambria Math"/>
                                    <a:ea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en-US" altLang="zh-CN" sz="1800" i="1">
                                <a:latin typeface="Cambria Math"/>
                                <a:ea typeface="Cambria Math"/>
                              </a:rPr>
                              <m:t>∗</m:t>
                            </m:r>
                            <m:r>
                              <a:rPr lang="en-US" altLang="zh-CN" sz="1800" i="1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  <m:r>
                              <a:rPr lang="en-US" altLang="zh-CN" sz="1800" i="1">
                                <a:latin typeface="Cambria Math"/>
                                <a:ea typeface="Cambria Math"/>
                              </a:rPr>
                              <m:t>.</m:t>
                            </m:r>
                            <m:r>
                              <a:rPr lang="en-US" altLang="zh-CN" sz="1800" i="1">
                                <a:latin typeface="Cambria Math"/>
                                <a:ea typeface="Cambria Math"/>
                              </a:rPr>
                              <m:t>𝑔𝑒𝑡𝐵𝑜𝑜𝑠𝑡</m:t>
                            </m:r>
                            <m:r>
                              <a:rPr lang="en-US" altLang="zh-CN" sz="1800" i="1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zh-CN" sz="18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US" altLang="zh-CN" sz="1800" dirty="0" smtClean="0"/>
              </a:p>
              <a:p>
                <a:pPr marL="0" indent="0">
                  <a:buNone/>
                </a:pPr>
                <a:r>
                  <a:rPr lang="en-US" altLang="zh-CN" sz="1800" dirty="0"/>
                  <a:t> </a:t>
                </a:r>
                <a:r>
                  <a:rPr lang="en-US" altLang="zh-CN" sz="1800" dirty="0" smtClean="0"/>
                  <a:t>           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/>
                      </a:rPr>
                      <m:t>𝑄</m:t>
                    </m:r>
                    <m:d>
                      <m:dPr>
                        <m:ctrlPr>
                          <a:rPr lang="en-US" altLang="zh-CN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sz="1800" i="1">
                            <a:latin typeface="Cambria Math"/>
                          </a:rPr>
                          <m:t>𝑠𝑢𝑚𝑂𝑓𝑆𝑞𝑢𝑎𝑟𝑒𝑑𝑊𝑒𝑖𝑔h𝑡𝑠</m:t>
                        </m:r>
                      </m:e>
                    </m:d>
                    <m:r>
                      <a:rPr lang="en-US" altLang="zh-CN" sz="1800" b="0" i="0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CN" sz="18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sz="1800" b="0" i="1" smtClean="0">
                            <a:latin typeface="Cambria Math"/>
                          </a:rPr>
                          <m:t>𝑞</m:t>
                        </m:r>
                        <m:r>
                          <a:rPr lang="en-US" altLang="zh-CN" sz="1800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zh-CN" sz="1800" b="0" i="1" smtClean="0">
                            <a:latin typeface="Cambria Math"/>
                          </a:rPr>
                          <m:t>𝑖𝑛</m:t>
                        </m:r>
                        <m:r>
                          <a:rPr lang="en-US" altLang="zh-CN" sz="1800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zh-CN" sz="1800" b="0" i="1" smtClean="0">
                            <a:latin typeface="Cambria Math"/>
                          </a:rPr>
                          <m:t>𝑄</m:t>
                        </m:r>
                      </m:sub>
                      <m:sup/>
                      <m:e>
                        <m:r>
                          <a:rPr lang="en-US" altLang="zh-CN" sz="1800" b="0" i="1" smtClean="0">
                            <a:latin typeface="Cambria Math"/>
                          </a:rPr>
                          <m:t>𝑞</m:t>
                        </m:r>
                        <m:r>
                          <a:rPr lang="en-US" altLang="zh-CN" sz="1800" b="0" i="1" smtClean="0">
                            <a:latin typeface="Cambria Math"/>
                          </a:rPr>
                          <m:t>(</m:t>
                        </m:r>
                        <m:r>
                          <a:rPr lang="en-US" altLang="zh-CN" sz="1800" i="1">
                            <a:latin typeface="Cambria Math"/>
                          </a:rPr>
                          <m:t>𝑠𝑢𝑚𝑂𝑓𝑆𝑞𝑢𝑎𝑟𝑒𝑑𝑊𝑒𝑖𝑔h𝑡𝑠</m:t>
                        </m:r>
                        <m:r>
                          <a:rPr lang="en-US" altLang="zh-CN" sz="1800" b="0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altLang="zh-CN" sz="1800" dirty="0" smtClean="0"/>
              </a:p>
              <a:p>
                <a:pPr marL="0" indent="0">
                  <a:buNone/>
                </a:pPr>
                <a:r>
                  <a:rPr lang="en-US" altLang="zh-CN" sz="1800" dirty="0" smtClean="0"/>
                  <a:t>            </a:t>
                </a:r>
                <a14:m>
                  <m:oMath xmlns:m="http://schemas.openxmlformats.org/officeDocument/2006/math">
                    <m:r>
                      <a:rPr lang="en-US" altLang="zh-CN" sz="1800" i="1" dirty="0" smtClean="0">
                        <a:latin typeface="Cambria Math"/>
                      </a:rPr>
                      <m:t>𝑞</m:t>
                    </m:r>
                    <m:r>
                      <a:rPr lang="en-US" altLang="zh-CN" sz="1800" b="0" i="1" dirty="0" smtClean="0">
                        <a:latin typeface="Cambria Math"/>
                      </a:rPr>
                      <m:t>𝑢𝑒𝑟𝑦𝑁𝑜𝑟𝑚</m:t>
                    </m:r>
                    <m:r>
                      <a:rPr lang="en-US" altLang="zh-CN" sz="1800" b="0" i="1" dirty="0" smtClean="0">
                        <a:latin typeface="Cambria Math"/>
                      </a:rPr>
                      <m:t>(</m:t>
                    </m:r>
                    <m:r>
                      <a:rPr lang="en-US" altLang="zh-CN" sz="1800" b="0" i="1" dirty="0" smtClean="0">
                        <a:latin typeface="Cambria Math"/>
                      </a:rPr>
                      <m:t>𝑄</m:t>
                    </m:r>
                    <m:r>
                      <a:rPr lang="en-US" altLang="zh-CN" sz="1800" b="0" i="1" dirty="0" smtClean="0">
                        <a:latin typeface="Cambria Math"/>
                      </a:rPr>
                      <m:t>)=</m:t>
                    </m:r>
                    <m:f>
                      <m:fPr>
                        <m:ctrlPr>
                          <a:rPr lang="en-US" altLang="zh-CN" sz="1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sz="1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sz="18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sz="1800" i="1">
                                <a:latin typeface="Cambria Math"/>
                              </a:rPr>
                              <m:t>𝑄</m:t>
                            </m:r>
                            <m:d>
                              <m:dPr>
                                <m:ctrlPr>
                                  <a:rPr lang="en-US" altLang="zh-CN" sz="18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CN" sz="1800" i="1">
                                    <a:latin typeface="Cambria Math"/>
                                  </a:rPr>
                                  <m:t>𝑠𝑢𝑚𝑂𝑓𝑆𝑞𝑢𝑎𝑟𝑒𝑑𝑊𝑒𝑖𝑔h𝑡𝑠</m:t>
                                </m:r>
                              </m:e>
                            </m:d>
                          </m:e>
                        </m:rad>
                      </m:den>
                    </m:f>
                  </m:oMath>
                </a14:m>
                <a:endParaRPr lang="en-US" altLang="zh-CN" sz="1800" i="1" dirty="0" smtClean="0"/>
              </a:p>
              <a:p>
                <a:pPr marL="0" indent="0">
                  <a:buNone/>
                </a:pPr>
                <a:r>
                  <a:rPr lang="en-US" altLang="zh-CN" sz="1800" dirty="0" smtClean="0"/>
                  <a:t>            </a:t>
                </a:r>
                <a14:m>
                  <m:oMath xmlns:m="http://schemas.openxmlformats.org/officeDocument/2006/math">
                    <m:r>
                      <a:rPr lang="en-US" altLang="zh-CN" sz="1800" i="1" dirty="0">
                        <a:latin typeface="Cambria Math"/>
                      </a:rPr>
                      <m:t>𝑞𝑢𝑒𝑟𝑦𝑁𝑜𝑟𝑚</m:t>
                    </m:r>
                    <m:r>
                      <a:rPr lang="en-US" altLang="zh-CN" sz="1800" i="1" dirty="0">
                        <a:latin typeface="Cambria Math"/>
                      </a:rPr>
                      <m:t>(</m:t>
                    </m:r>
                    <m:r>
                      <a:rPr lang="en-US" altLang="zh-CN" sz="1800" b="0" i="1" dirty="0" smtClean="0">
                        <a:latin typeface="Cambria Math"/>
                      </a:rPr>
                      <m:t>𝑞</m:t>
                    </m:r>
                    <m:r>
                      <a:rPr lang="en-US" altLang="zh-CN" sz="1800" b="0" i="1" dirty="0" smtClean="0">
                        <a:latin typeface="Cambria Math"/>
                      </a:rPr>
                      <m:t>1)=</m:t>
                    </m:r>
                    <m:r>
                      <a:rPr lang="en-US" altLang="zh-CN" sz="1800" b="0" i="1" dirty="0" smtClean="0">
                        <a:latin typeface="Cambria Math"/>
                      </a:rPr>
                      <m:t>𝑞𝑢𝑒𝑟𝑦𝑁𝑜𝑟𝑚</m:t>
                    </m:r>
                    <m:d>
                      <m:dPr>
                        <m:ctrlPr>
                          <a:rPr lang="en-US" altLang="zh-CN" sz="18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sz="1800" b="0" i="1" dirty="0" smtClean="0">
                            <a:latin typeface="Cambria Math"/>
                          </a:rPr>
                          <m:t>𝑄</m:t>
                        </m:r>
                      </m:e>
                    </m:d>
                    <m:r>
                      <a:rPr lang="en-US" altLang="zh-CN" sz="1800" b="0" i="1" dirty="0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n-US" altLang="zh-CN" sz="1800" b="0" i="1" dirty="0" smtClean="0">
                        <a:latin typeface="Cambria Math"/>
                      </a:rPr>
                      <m:t>𝑞</m:t>
                    </m:r>
                    <m:r>
                      <a:rPr lang="en-US" altLang="zh-CN" sz="1800" b="0" i="1" dirty="0" smtClean="0">
                        <a:latin typeface="Cambria Math"/>
                      </a:rPr>
                      <m:t>1.</m:t>
                    </m:r>
                    <m:r>
                      <a:rPr lang="en-US" altLang="zh-CN" sz="1800" b="0" i="1" dirty="0" smtClean="0">
                        <a:latin typeface="Cambria Math"/>
                      </a:rPr>
                      <m:t>𝑔𝑒𝑡𝐵𝑜𝑜𝑠𝑡</m:t>
                    </m:r>
                  </m:oMath>
                </a14:m>
                <a:endParaRPr lang="en-US" altLang="zh-CN" sz="1800" i="1" dirty="0" smtClean="0"/>
              </a:p>
              <a:p>
                <a:pPr marL="0" indent="0">
                  <a:buNone/>
                </a:pPr>
                <a:endParaRPr lang="en-US" altLang="zh-CN" i="1" dirty="0" smtClean="0"/>
              </a:p>
              <a:p>
                <a:pPr marL="0" indent="0">
                  <a:buNone/>
                </a:pPr>
                <a:r>
                  <a:rPr lang="en-US" altLang="zh-CN" i="1" dirty="0"/>
                  <a:t> </a:t>
                </a:r>
                <a:r>
                  <a:rPr lang="en-US" altLang="zh-CN" i="1" dirty="0" smtClean="0"/>
                  <a:t>     so the </a:t>
                </a:r>
                <a:r>
                  <a:rPr lang="en-US" altLang="zh-CN" i="1" dirty="0" err="1" smtClean="0"/>
                  <a:t>queryNorm</a:t>
                </a:r>
                <a:r>
                  <a:rPr lang="en-US" altLang="zh-CN" i="1" dirty="0" smtClean="0"/>
                  <a:t> for every single query is not independent . When some field contain   unusual word that doesn’t match key word. It is influence the result. </a:t>
                </a:r>
                <a:endParaRPr lang="en-US" altLang="zh-CN" i="1" dirty="0"/>
              </a:p>
            </p:txBody>
          </p:sp>
        </mc:Choice>
        <mc:Fallback>
          <p:sp>
            <p:nvSpPr>
              <p:cNvPr id="2" name="内容占位符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53" t="-4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Lucene</a:t>
            </a:r>
            <a:r>
              <a:rPr lang="en-US" altLang="zh-CN" dirty="0" smtClean="0"/>
              <a:t> </a:t>
            </a:r>
            <a:r>
              <a:rPr lang="zh-CN" altLang="en-US" dirty="0" smtClean="0"/>
              <a:t>检索</a:t>
            </a:r>
            <a:r>
              <a:rPr lang="en-US" altLang="zh-CN" dirty="0" smtClean="0"/>
              <a:t>-- multi field search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946EC-536F-4BFB-8BE6-E1400AB1FBCE}" type="slidenum">
              <a:rPr lang="zh-CN" altLang="en-US" smtClean="0"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00975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Multi-field search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sz="1800" dirty="0" smtClean="0"/>
              <a:t>1. query search(</a:t>
            </a:r>
            <a:r>
              <a:rPr lang="en-US" altLang="zh-CN" sz="1800" dirty="0" err="1" smtClean="0"/>
              <a:t>booleanQuery</a:t>
            </a:r>
            <a:r>
              <a:rPr lang="en-US" altLang="zh-CN" sz="1800" dirty="0" smtClean="0"/>
              <a:t>)</a:t>
            </a:r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       Q= q1 or q2 or q3. which q1 is searching field1,q2 is searching field2…</a:t>
            </a:r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       q1= term1 or term2 or term3.</a:t>
            </a:r>
          </a:p>
          <a:p>
            <a:r>
              <a:rPr lang="en-US" altLang="zh-CN" dirty="0" smtClean="0"/>
              <a:t>Problem </a:t>
            </a:r>
            <a:r>
              <a:rPr lang="en-US" altLang="zh-CN" dirty="0"/>
              <a:t>in multi-field </a:t>
            </a:r>
            <a:r>
              <a:rPr lang="en-US" altLang="zh-CN" dirty="0" smtClean="0"/>
              <a:t>search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</a:t>
            </a:r>
            <a:r>
              <a:rPr lang="en-US" altLang="zh-CN" sz="1800" dirty="0" smtClean="0"/>
              <a:t>1. </a:t>
            </a:r>
            <a:r>
              <a:rPr lang="en-US" altLang="zh-CN" sz="1800" dirty="0" err="1" smtClean="0"/>
              <a:t>queryNorm</a:t>
            </a:r>
            <a:r>
              <a:rPr lang="en-US" altLang="zh-CN" sz="1800" dirty="0" smtClean="0"/>
              <a:t> calculated </a:t>
            </a:r>
          </a:p>
          <a:p>
            <a:pPr marL="0" indent="0">
              <a:buNone/>
            </a:pPr>
            <a:r>
              <a:rPr lang="en-US" altLang="zh-CN" i="1" dirty="0" smtClean="0"/>
              <a:t>     </a:t>
            </a:r>
            <a:r>
              <a:rPr lang="en-US" altLang="zh-CN" sz="1800" dirty="0" smtClean="0"/>
              <a:t>2. </a:t>
            </a:r>
            <a:r>
              <a:rPr lang="en-US" altLang="zh-CN" sz="1800" dirty="0" err="1" smtClean="0"/>
              <a:t>coord</a:t>
            </a:r>
            <a:r>
              <a:rPr lang="en-US" altLang="zh-CN" sz="1800" dirty="0" smtClean="0"/>
              <a:t> calculated</a:t>
            </a:r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 </a:t>
            </a:r>
            <a:r>
              <a:rPr lang="en-US" altLang="zh-CN" sz="1600" dirty="0" smtClean="0"/>
              <a:t> </a:t>
            </a:r>
            <a:r>
              <a:rPr lang="en-US" altLang="zh-CN" sz="1400" dirty="0" err="1"/>
              <a:t>coord</a:t>
            </a:r>
            <a:r>
              <a:rPr lang="en-US" altLang="zh-CN" sz="1400" dirty="0"/>
              <a:t>(q1,field)= </a:t>
            </a:r>
            <a:r>
              <a:rPr lang="en-US" altLang="zh-CN" sz="1400" dirty="0" err="1"/>
              <a:t>max_contain_word</a:t>
            </a:r>
            <a:r>
              <a:rPr lang="en-US" altLang="zh-CN" sz="1400" dirty="0"/>
              <a:t>/</a:t>
            </a:r>
            <a:r>
              <a:rPr lang="en-US" altLang="zh-CN" sz="1400" dirty="0" err="1"/>
              <a:t>query_word</a:t>
            </a:r>
            <a:r>
              <a:rPr lang="en-US" altLang="zh-CN" sz="1400" dirty="0"/>
              <a:t>. </a:t>
            </a:r>
          </a:p>
          <a:p>
            <a:pPr marL="0" indent="0">
              <a:buNone/>
            </a:pPr>
            <a:r>
              <a:rPr lang="en-US" altLang="zh-CN" sz="1400" dirty="0"/>
              <a:t>           </a:t>
            </a:r>
            <a:r>
              <a:rPr lang="en-US" altLang="zh-CN" sz="1400" dirty="0" smtClean="0"/>
              <a:t>     </a:t>
            </a:r>
            <a:r>
              <a:rPr lang="en-US" altLang="zh-CN" sz="1400" dirty="0" err="1"/>
              <a:t>max_contain_word</a:t>
            </a:r>
            <a:r>
              <a:rPr lang="en-US" altLang="zh-CN" sz="1400" dirty="0"/>
              <a:t> : how </a:t>
            </a:r>
            <a:r>
              <a:rPr lang="en-US" altLang="zh-CN" sz="1400" dirty="0"/>
              <a:t>many of the query terms are found in the specified </a:t>
            </a:r>
            <a:r>
              <a:rPr lang="en-US" altLang="zh-CN" sz="1400" dirty="0"/>
              <a:t>document</a:t>
            </a:r>
          </a:p>
          <a:p>
            <a:pPr marL="0" indent="0">
              <a:buNone/>
            </a:pPr>
            <a:r>
              <a:rPr lang="en-US" altLang="zh-CN" sz="1400" dirty="0"/>
              <a:t>           </a:t>
            </a:r>
            <a:r>
              <a:rPr lang="en-US" altLang="zh-CN" sz="1400" dirty="0" smtClean="0"/>
              <a:t>    </a:t>
            </a:r>
            <a:r>
              <a:rPr lang="en-US" altLang="zh-CN" sz="1400" dirty="0" err="1"/>
              <a:t>query_word</a:t>
            </a:r>
            <a:r>
              <a:rPr lang="en-US" altLang="zh-CN" sz="1400" dirty="0"/>
              <a:t> : how many of query terms</a:t>
            </a:r>
          </a:p>
          <a:p>
            <a:pPr marL="0" indent="0">
              <a:buNone/>
            </a:pPr>
            <a:r>
              <a:rPr lang="en-US" altLang="zh-CN" sz="1400" dirty="0" smtClean="0"/>
              <a:t>           </a:t>
            </a:r>
            <a:r>
              <a:rPr lang="en-US" altLang="zh-CN" sz="1400" dirty="0" err="1" smtClean="0"/>
              <a:t>coord</a:t>
            </a:r>
            <a:r>
              <a:rPr lang="en-US" altLang="zh-CN" sz="1400" dirty="0" smtClean="0"/>
              <a:t>(Q) = </a:t>
            </a:r>
            <a:r>
              <a:rPr lang="en-US" altLang="zh-CN" sz="1400" dirty="0" err="1" smtClean="0"/>
              <a:t>max_contain_query</a:t>
            </a:r>
            <a:r>
              <a:rPr lang="en-US" altLang="zh-CN" sz="1400" dirty="0" smtClean="0"/>
              <a:t>/</a:t>
            </a:r>
            <a:r>
              <a:rPr lang="en-US" altLang="zh-CN" sz="1400" dirty="0" err="1" smtClean="0"/>
              <a:t>query_number</a:t>
            </a:r>
            <a:endParaRPr lang="en-US" altLang="zh-CN" sz="1400" dirty="0" smtClean="0"/>
          </a:p>
          <a:p>
            <a:pPr marL="0" indent="0">
              <a:buNone/>
            </a:pPr>
            <a:r>
              <a:rPr lang="en-US" altLang="zh-CN" sz="1400" dirty="0" smtClean="0"/>
              <a:t>               </a:t>
            </a:r>
            <a:r>
              <a:rPr lang="en-US" altLang="zh-CN" sz="1400" dirty="0" err="1" smtClean="0"/>
              <a:t>max_contain_query</a:t>
            </a:r>
            <a:r>
              <a:rPr lang="en-US" altLang="zh-CN" sz="1400" dirty="0" smtClean="0"/>
              <a:t> : how many of the query  that score is not zero.</a:t>
            </a:r>
          </a:p>
          <a:p>
            <a:pPr marL="0" indent="0">
              <a:buNone/>
            </a:pPr>
            <a:r>
              <a:rPr lang="en-US" altLang="zh-CN" sz="1400" dirty="0" smtClean="0"/>
              <a:t>              </a:t>
            </a:r>
            <a:r>
              <a:rPr lang="en-US" altLang="zh-CN" sz="1400" dirty="0" err="1" smtClean="0"/>
              <a:t>query_number</a:t>
            </a:r>
            <a:r>
              <a:rPr lang="en-US" altLang="zh-CN" sz="1400" dirty="0" smtClean="0"/>
              <a:t> : how many of the query </a:t>
            </a:r>
          </a:p>
          <a:p>
            <a:pPr marL="0" indent="0">
              <a:buNone/>
            </a:pPr>
            <a:r>
              <a:rPr lang="en-US" altLang="zh-CN" sz="1800" dirty="0" smtClean="0"/>
              <a:t>       so it influence the result if it have some field that is not important.</a:t>
            </a:r>
            <a:endParaRPr lang="en-US" altLang="zh-CN" sz="18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Lucene</a:t>
            </a:r>
            <a:r>
              <a:rPr lang="en-US" altLang="zh-CN" dirty="0" smtClean="0"/>
              <a:t> </a:t>
            </a:r>
            <a:r>
              <a:rPr lang="zh-CN" altLang="en-US" dirty="0" smtClean="0"/>
              <a:t>检索</a:t>
            </a:r>
            <a:r>
              <a:rPr lang="en-US" altLang="zh-CN" dirty="0"/>
              <a:t>-- multi field search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946EC-536F-4BFB-8BE6-E1400AB1FBCE}" type="slidenum">
              <a:rPr lang="zh-CN" altLang="en-US" smtClean="0"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9708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内容占位符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MERT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 </a:t>
                </a:r>
                <a:r>
                  <a:rPr lang="en-US" altLang="zh-CN" dirty="0" smtClean="0"/>
                  <a:t>     </a:t>
                </a:r>
                <a:r>
                  <a:rPr lang="en-US" altLang="zh-CN" sz="1800" dirty="0" smtClean="0"/>
                  <a:t>1. maximum score       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 </a:t>
                </a:r>
                <a:r>
                  <a:rPr lang="en-US" altLang="zh-CN" sz="1800" dirty="0" smtClean="0"/>
                  <a:t>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dirty="0">
                        <a:latin typeface="Cambria Math"/>
                      </a:rPr>
                      <m:t>sc</m:t>
                    </m:r>
                    <m:r>
                      <m:rPr>
                        <m:sty m:val="p"/>
                      </m:rPr>
                      <a:rPr lang="en-US" altLang="zh-CN" b="0" i="0" dirty="0" smtClean="0">
                        <a:latin typeface="Cambria Math"/>
                      </a:rPr>
                      <m:t>ore</m:t>
                    </m:r>
                    <m:d>
                      <m:dPr>
                        <m:ctrlPr>
                          <a:rPr lang="en-US" altLang="zh-CN" b="0" i="0" dirty="0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dirty="0">
                                <a:latin typeface="Cambria Math"/>
                              </a:rPr>
                              <m:t>e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CN" b="0" i="1" dirty="0" smtClean="0">
                            <a:latin typeface="Cambria Math"/>
                          </a:rPr>
                          <m:t>,</m:t>
                        </m:r>
                        <m:r>
                          <a:rPr lang="en-US" altLang="zh-CN" b="0" i="1" dirty="0" smtClean="0">
                            <a:latin typeface="Cambria Math"/>
                          </a:rPr>
                          <m:t>𝑓</m:t>
                        </m:r>
                      </m:e>
                    </m:d>
                    <m:r>
                      <a:rPr lang="en-US" altLang="zh-CN" b="0" i="0" dirty="0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altLang="zh-CN" b="0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CN" b="0" i="1" dirty="0" smtClean="0">
                            <a:latin typeface="Cambria Math"/>
                          </a:rPr>
                          <m:t>𝑚</m:t>
                        </m:r>
                        <m:r>
                          <a:rPr lang="en-US" altLang="zh-CN" b="0" i="1" dirty="0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CN" b="0" i="1" dirty="0" smtClean="0">
                            <a:latin typeface="Cambria Math"/>
                          </a:rPr>
                          <m:t>𝑀</m:t>
                        </m:r>
                      </m:sup>
                      <m:e>
                        <m:sSub>
                          <m:sSubPr>
                            <m:ctrlPr>
                              <a:rPr lang="en-US" altLang="zh-CN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latin typeface="Cambria Math"/>
                              </a:rPr>
                              <m:t>𝜆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latin typeface="Cambria Math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zh-CN" b="0" i="1" dirty="0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r>
                          <a:rPr lang="en-US" altLang="zh-CN" b="0" i="1" dirty="0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dirty="0">
                                <a:latin typeface="Cambria Math"/>
                              </a:rPr>
                              <m:t>e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CN" b="0" i="1" dirty="0" smtClean="0">
                            <a:latin typeface="Cambria Math"/>
                          </a:rPr>
                          <m:t>,</m:t>
                        </m:r>
                        <m:r>
                          <a:rPr lang="en-US" altLang="zh-CN" b="0" i="1" dirty="0" smtClean="0">
                            <a:latin typeface="Cambria Math"/>
                          </a:rPr>
                          <m:t>𝑓</m:t>
                        </m:r>
                        <m:r>
                          <a:rPr lang="en-US" altLang="zh-CN" b="0" i="1" dirty="0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CN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 </a:t>
                </a:r>
                <a:r>
                  <a:rPr lang="en-US" altLang="zh-CN" dirty="0" smtClean="0"/>
                  <a:t>         </a:t>
                </a:r>
                <a:r>
                  <a:rPr lang="en-US" altLang="zh-CN" sz="1600" dirty="0" smtClean="0"/>
                  <a:t>where f-foreign sentence , </a:t>
                </a:r>
                <a:r>
                  <a:rPr lang="en-US" altLang="zh-CN" sz="1600" dirty="0" err="1" smtClean="0"/>
                  <a:t>canditate</a:t>
                </a:r>
                <a:r>
                  <a:rPr lang="en-US" altLang="zh-CN" sz="1600" dirty="0" smtClean="0"/>
                  <a:t> set for f be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1600" dirty="0">
                            <a:latin typeface="Cambria Math"/>
                          </a:rPr>
                          <m:t>e</m:t>
                        </m:r>
                      </m:e>
                      <m:sub>
                        <m:r>
                          <a:rPr lang="en-US" altLang="zh-CN" sz="16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sz="1600" dirty="0" smtClean="0"/>
                  <a:t>,</a:t>
                </a:r>
                <a:r>
                  <a:rPr lang="en-US" altLang="zh-CN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1600" dirty="0">
                            <a:latin typeface="Cambria Math"/>
                          </a:rPr>
                          <m:t>e</m:t>
                        </m:r>
                      </m:e>
                      <m:sub>
                        <m:r>
                          <a:rPr lang="en-US" altLang="zh-CN" sz="1600" b="0" i="1" dirty="0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sz="1600" dirty="0" smtClean="0"/>
                  <a:t>,..</a:t>
                </a:r>
                <a:r>
                  <a:rPr lang="en-US" altLang="zh-CN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1600" dirty="0">
                            <a:latin typeface="Cambria Math"/>
                          </a:rPr>
                          <m:t>e</m:t>
                        </m:r>
                      </m:e>
                      <m:sub>
                        <m:r>
                          <a:rPr lang="en-US" altLang="zh-CN" sz="1600" b="0" i="1" dirty="0" smtClean="0">
                            <a:latin typeface="Cambria Math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en-US" altLang="zh-CN" sz="1600" dirty="0" smtClean="0"/>
                  <a:t>}. feature vector </a:t>
                </a:r>
                <a14:m>
                  <m:oMath xmlns:m="http://schemas.openxmlformats.org/officeDocument/2006/math">
                    <m:r>
                      <a:rPr lang="zh-CN" altLang="en-US" sz="1800" i="1" dirty="0" smtClean="0">
                        <a:latin typeface="Cambria Math"/>
                      </a:rPr>
                      <m:t>𝜙</m:t>
                    </m:r>
                    <m:r>
                      <a:rPr lang="en-US" altLang="zh-CN" sz="1800" i="1" dirty="0">
                        <a:latin typeface="Cambria Math"/>
                      </a:rPr>
                      <m:t>(</m:t>
                    </m:r>
                    <m:r>
                      <a:rPr lang="en-US" altLang="zh-CN" sz="1800" b="0" i="1" dirty="0" smtClean="0">
                        <a:latin typeface="Cambria Math"/>
                      </a:rPr>
                      <m:t>𝑒</m:t>
                    </m:r>
                    <m:r>
                      <a:rPr lang="en-US" altLang="zh-CN" sz="1800" i="1" dirty="0">
                        <a:latin typeface="Cambria Math"/>
                      </a:rPr>
                      <m:t>,</m:t>
                    </m:r>
                    <m:r>
                      <a:rPr lang="en-US" altLang="zh-CN" sz="1800" i="1" dirty="0">
                        <a:latin typeface="Cambria Math"/>
                      </a:rPr>
                      <m:t>𝑓</m:t>
                    </m:r>
                    <m:r>
                      <a:rPr lang="en-US" altLang="zh-CN" sz="1800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CN" sz="1800" dirty="0" smtClean="0"/>
                  <a:t>={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sz="1800" i="1" dirty="0">
                            <a:latin typeface="Cambria Math"/>
                          </a:rPr>
                          <m:t>𝜙</m:t>
                        </m:r>
                      </m:e>
                      <m:sub>
                        <m:r>
                          <a:rPr lang="en-US" altLang="zh-CN" sz="18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zh-CN" sz="1800" i="1" dirty="0">
                        <a:latin typeface="Cambria Math"/>
                      </a:rPr>
                      <m:t>(</m:t>
                    </m:r>
                    <m:r>
                      <a:rPr lang="en-US" altLang="zh-CN" sz="1800" b="0" i="1" dirty="0" smtClean="0">
                        <a:latin typeface="Cambria Math"/>
                      </a:rPr>
                      <m:t>𝑒</m:t>
                    </m:r>
                    <m:r>
                      <a:rPr lang="en-US" altLang="zh-CN" sz="1800" i="1" dirty="0">
                        <a:latin typeface="Cambria Math"/>
                      </a:rPr>
                      <m:t>,</m:t>
                    </m:r>
                    <m:r>
                      <a:rPr lang="en-US" altLang="zh-CN" sz="1800" i="1" dirty="0">
                        <a:latin typeface="Cambria Math"/>
                      </a:rPr>
                      <m:t>𝑓</m:t>
                    </m:r>
                    <m:r>
                      <a:rPr lang="en-US" altLang="zh-CN" sz="1800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CN" sz="1800" dirty="0"/>
                  <a:t> </a:t>
                </a:r>
                <a:r>
                  <a:rPr lang="en-US" altLang="zh-CN" sz="1800" dirty="0" smtClean="0"/>
                  <a:t>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sz="1800" i="1" dirty="0">
                            <a:latin typeface="Cambria Math"/>
                          </a:rPr>
                          <m:t>𝜙</m:t>
                        </m:r>
                      </m:e>
                      <m:sub>
                        <m:r>
                          <a:rPr lang="en-US" altLang="zh-CN" sz="1800" b="0" i="1" dirty="0" smtClean="0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altLang="zh-CN" sz="1800" i="1" dirty="0">
                        <a:latin typeface="Cambria Math"/>
                      </a:rPr>
                      <m:t>(</m:t>
                    </m:r>
                    <m:r>
                      <a:rPr lang="en-US" altLang="zh-CN" sz="1800" b="0" i="1" dirty="0" smtClean="0">
                        <a:latin typeface="Cambria Math"/>
                      </a:rPr>
                      <m:t>𝑒</m:t>
                    </m:r>
                    <m:r>
                      <a:rPr lang="en-US" altLang="zh-CN" sz="1800" i="1" dirty="0">
                        <a:latin typeface="Cambria Math"/>
                      </a:rPr>
                      <m:t>,</m:t>
                    </m:r>
                    <m:r>
                      <a:rPr lang="en-US" altLang="zh-CN" sz="1800" i="1" dirty="0">
                        <a:latin typeface="Cambria Math"/>
                      </a:rPr>
                      <m:t>𝑓</m:t>
                    </m:r>
                    <m:r>
                      <a:rPr lang="en-US" altLang="zh-CN" sz="1800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CN" sz="1800" dirty="0" smtClean="0"/>
                  <a:t>}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 </a:t>
                </a:r>
                <a:r>
                  <a:rPr lang="en-US" altLang="zh-CN" dirty="0" smtClean="0"/>
                  <a:t>     </a:t>
                </a:r>
                <a:r>
                  <a:rPr lang="en-US" altLang="zh-CN" sz="1800" dirty="0" smtClean="0"/>
                  <a:t>2. parameter estimation using </a:t>
                </a:r>
                <a:r>
                  <a:rPr lang="en-US" altLang="zh-CN" sz="1800" dirty="0" err="1" smtClean="0"/>
                  <a:t>Och’s</a:t>
                </a:r>
                <a:r>
                  <a:rPr lang="en-US" altLang="zh-CN" sz="1800" dirty="0" smtClean="0"/>
                  <a:t> Method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 </a:t>
                </a:r>
                <a:r>
                  <a:rPr lang="en-US" altLang="zh-CN" sz="1800" dirty="0" smtClean="0"/>
                  <a:t>         2.1 fix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altLang="zh-CN" dirty="0" smtClean="0"/>
                  <a:t> </a:t>
                </a:r>
                <a:r>
                  <a:rPr lang="en-US" altLang="zh-CN" sz="1800" dirty="0" smtClean="0"/>
                  <a:t>dim</a:t>
                </a:r>
                <a:r>
                  <a:rPr lang="en-US" altLang="zh-CN" sz="1600" dirty="0" smtClean="0"/>
                  <a:t>ension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 </a:t>
                </a:r>
                <a:r>
                  <a:rPr lang="en-US" altLang="zh-CN" dirty="0" smtClean="0"/>
                  <a:t>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dirty="0">
                        <a:latin typeface="Cambria Math"/>
                      </a:rPr>
                      <m:t>score</m:t>
                    </m:r>
                    <m:d>
                      <m:dPr>
                        <m:ctrlPr>
                          <a:rPr lang="en-US" altLang="zh-CN" i="1" dirty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dirty="0">
                                <a:latin typeface="Cambria Math"/>
                              </a:rPr>
                              <m:t>e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CN" i="1" dirty="0">
                            <a:latin typeface="Cambria Math"/>
                          </a:rPr>
                          <m:t>,</m:t>
                        </m:r>
                        <m:r>
                          <a:rPr lang="en-US" altLang="zh-CN" i="1" dirty="0">
                            <a:latin typeface="Cambria Math"/>
                          </a:rPr>
                          <m:t>𝑓</m:t>
                        </m:r>
                      </m:e>
                    </m:d>
                    <m:r>
                      <a:rPr lang="en-US" altLang="zh-CN" dirty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CN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/>
                          </a:rPr>
                          <m:t>𝑑</m:t>
                        </m:r>
                      </m:sub>
                    </m:sSub>
                    <m:sSub>
                      <m:sSubPr>
                        <m:ctrlPr>
                          <a:rPr lang="en-US" altLang="zh-CN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/>
                          </a:rPr>
                          <m:t>𝜙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altLang="zh-CN" i="1" dirty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dirty="0">
                                <a:latin typeface="Cambria Math"/>
                              </a:rPr>
                              <m:t>e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CN" i="1" dirty="0">
                            <a:latin typeface="Cambria Math"/>
                          </a:rPr>
                          <m:t>,</m:t>
                        </m:r>
                        <m:r>
                          <a:rPr lang="en-US" altLang="zh-CN" i="1" dirty="0">
                            <a:latin typeface="Cambria Math"/>
                          </a:rPr>
                          <m:t>𝑓</m:t>
                        </m:r>
                      </m:e>
                    </m:d>
                    <m:r>
                      <a:rPr lang="en-US" altLang="zh-CN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altLang="zh-CN" i="1" dirty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CN" i="1" dirty="0">
                            <a:latin typeface="Cambria Math"/>
                          </a:rPr>
                          <m:t>𝑚</m:t>
                        </m:r>
                        <m:r>
                          <a:rPr lang="en-US" altLang="zh-CN" i="1" dirty="0" smtClean="0">
                            <a:latin typeface="Cambria Math"/>
                            <a:ea typeface="Cambria Math"/>
                          </a:rPr>
                          <m:t>≠</m:t>
                        </m:r>
                        <m:r>
                          <a:rPr lang="en-US" altLang="zh-CN" b="0" i="1" dirty="0" smtClean="0">
                            <a:latin typeface="Cambria Math"/>
                            <a:ea typeface="Cambria Math"/>
                          </a:rPr>
                          <m:t>𝑑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CN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latin typeface="Cambria Math"/>
                              </a:rPr>
                              <m:t>𝜆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latin typeface="Cambria Math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r>
                          <a:rPr lang="en-US" altLang="zh-CN" i="1" dirty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dirty="0">
                                <a:latin typeface="Cambria Math"/>
                              </a:rPr>
                              <m:t>e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CN" i="1" dirty="0">
                            <a:latin typeface="Cambria Math"/>
                          </a:rPr>
                          <m:t>,</m:t>
                        </m:r>
                        <m:r>
                          <a:rPr lang="en-US" altLang="zh-CN" i="1" dirty="0">
                            <a:latin typeface="Cambria Math"/>
                          </a:rPr>
                          <m:t>𝑓</m:t>
                        </m:r>
                        <m:r>
                          <a:rPr lang="en-US" altLang="zh-CN" i="1" dirty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CN" dirty="0"/>
                  <a:t>.</a:t>
                </a:r>
              </a:p>
              <a:p>
                <a:pPr marL="0" indent="0">
                  <a:buNone/>
                </a:pPr>
                <a:r>
                  <a:rPr lang="en-US" altLang="zh-CN" dirty="0" smtClean="0"/>
                  <a:t>         </a:t>
                </a:r>
                <a:r>
                  <a:rPr lang="en-US" altLang="zh-CN" sz="1800" dirty="0" smtClean="0"/>
                  <a:t>2.2 vary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sz="1800" i="1" dirty="0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altLang="zh-CN" sz="1800" i="1" dirty="0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endParaRPr lang="en-US" altLang="zh-CN" dirty="0" smtClean="0"/>
              </a:p>
            </p:txBody>
          </p:sp>
        </mc:Choice>
        <mc:Fallback>
          <p:sp>
            <p:nvSpPr>
              <p:cNvPr id="2" name="内容占位符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3" t="-4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Lucene</a:t>
            </a:r>
            <a:r>
              <a:rPr lang="en-US" altLang="zh-CN" dirty="0" smtClean="0"/>
              <a:t> </a:t>
            </a:r>
            <a:r>
              <a:rPr lang="zh-CN" altLang="en-US" dirty="0" smtClean="0"/>
              <a:t>检索</a:t>
            </a:r>
            <a:r>
              <a:rPr lang="en-US" altLang="zh-CN" dirty="0"/>
              <a:t>-- </a:t>
            </a:r>
            <a:r>
              <a:rPr lang="en-US" altLang="zh-CN" dirty="0" smtClean="0"/>
              <a:t>MERT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946EC-536F-4BFB-8BE6-E1400AB1FBCE}" type="slidenum">
              <a:rPr lang="zh-CN" altLang="en-US" smtClean="0"/>
              <a:t>8</a:t>
            </a:fld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111" y="3491512"/>
            <a:ext cx="5994752" cy="3875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217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内容占位符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MERT</a:t>
                </a:r>
              </a:p>
              <a:p>
                <a:pPr marL="0" indent="0">
                  <a:buNone/>
                </a:pPr>
                <a:r>
                  <a:rPr lang="en-US" altLang="zh-CN" sz="1800" dirty="0" smtClean="0"/>
                  <a:t>     2. parameter estimation using </a:t>
                </a:r>
                <a:r>
                  <a:rPr lang="en-US" altLang="zh-CN" sz="1800" dirty="0" err="1" smtClean="0"/>
                  <a:t>Och’s</a:t>
                </a:r>
                <a:r>
                  <a:rPr lang="en-US" altLang="zh-CN" sz="1800" dirty="0" smtClean="0"/>
                  <a:t> Method</a:t>
                </a:r>
              </a:p>
              <a:p>
                <a:pPr marL="0" indent="0">
                  <a:buNone/>
                </a:pPr>
                <a:r>
                  <a:rPr lang="en-US" altLang="zh-CN" sz="1800" dirty="0"/>
                  <a:t> </a:t>
                </a:r>
                <a:r>
                  <a:rPr lang="en-US" altLang="zh-CN" sz="1800" dirty="0" smtClean="0"/>
                  <a:t>         2.1 fix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altLang="zh-CN" dirty="0" smtClean="0"/>
                  <a:t> </a:t>
                </a:r>
                <a:r>
                  <a:rPr lang="en-US" altLang="zh-CN" sz="1800" dirty="0" smtClean="0"/>
                  <a:t>dim</a:t>
                </a:r>
                <a:r>
                  <a:rPr lang="en-US" altLang="zh-CN" sz="1600" dirty="0" smtClean="0"/>
                  <a:t>ension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 </a:t>
                </a:r>
                <a:r>
                  <a:rPr lang="en-US" altLang="zh-CN" dirty="0" smtClean="0"/>
                  <a:t>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dirty="0">
                        <a:latin typeface="Cambria Math"/>
                      </a:rPr>
                      <m:t>score</m:t>
                    </m:r>
                    <m:d>
                      <m:dPr>
                        <m:ctrlPr>
                          <a:rPr lang="en-US" altLang="zh-CN" i="1" dirty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dirty="0">
                                <a:latin typeface="Cambria Math"/>
                              </a:rPr>
                              <m:t>e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CN" i="1" dirty="0">
                            <a:latin typeface="Cambria Math"/>
                          </a:rPr>
                          <m:t>,</m:t>
                        </m:r>
                        <m:r>
                          <a:rPr lang="en-US" altLang="zh-CN" i="1" dirty="0">
                            <a:latin typeface="Cambria Math"/>
                          </a:rPr>
                          <m:t>𝑓</m:t>
                        </m:r>
                      </m:e>
                    </m:d>
                    <m:r>
                      <a:rPr lang="en-US" altLang="zh-CN" dirty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CN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/>
                          </a:rPr>
                          <m:t>𝑑</m:t>
                        </m:r>
                      </m:sub>
                    </m:sSub>
                    <m:sSub>
                      <m:sSubPr>
                        <m:ctrlPr>
                          <a:rPr lang="en-US" altLang="zh-CN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i="1" dirty="0">
                            <a:latin typeface="Cambria Math"/>
                          </a:rPr>
                          <m:t>𝜙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altLang="zh-CN" i="1" dirty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dirty="0">
                                <a:latin typeface="Cambria Math"/>
                              </a:rPr>
                              <m:t>e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CN" i="1" dirty="0">
                            <a:latin typeface="Cambria Math"/>
                          </a:rPr>
                          <m:t>,</m:t>
                        </m:r>
                        <m:r>
                          <a:rPr lang="en-US" altLang="zh-CN" i="1" dirty="0">
                            <a:latin typeface="Cambria Math"/>
                          </a:rPr>
                          <m:t>𝑓</m:t>
                        </m:r>
                      </m:e>
                    </m:d>
                    <m:r>
                      <a:rPr lang="en-US" altLang="zh-CN" b="0" i="1" dirty="0" smtClean="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altLang="zh-CN" i="1" dirty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CN" i="1" dirty="0">
                            <a:latin typeface="Cambria Math"/>
                          </a:rPr>
                          <m:t>𝑚</m:t>
                        </m:r>
                        <m:r>
                          <a:rPr lang="en-US" altLang="zh-CN" i="1" dirty="0" smtClean="0">
                            <a:latin typeface="Cambria Math"/>
                            <a:ea typeface="Cambria Math"/>
                          </a:rPr>
                          <m:t>≠</m:t>
                        </m:r>
                        <m:r>
                          <a:rPr lang="en-US" altLang="zh-CN" b="0" i="1" dirty="0" smtClean="0">
                            <a:latin typeface="Cambria Math"/>
                            <a:ea typeface="Cambria Math"/>
                          </a:rPr>
                          <m:t>𝑑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CN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latin typeface="Cambria Math"/>
                              </a:rPr>
                              <m:t>𝜆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CN" altLang="en-US" i="1" dirty="0">
                                <a:latin typeface="Cambria Math"/>
                              </a:rPr>
                              <m:t>𝜙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  <m:r>
                          <a:rPr lang="en-US" altLang="zh-CN" i="1" dirty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dirty="0">
                                <a:latin typeface="Cambria Math"/>
                              </a:rPr>
                              <m:t>e</m:t>
                            </m:r>
                          </m:e>
                          <m:sub>
                            <m:r>
                              <a:rPr lang="en-US" altLang="zh-CN" i="1" dirty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CN" i="1" dirty="0">
                            <a:latin typeface="Cambria Math"/>
                          </a:rPr>
                          <m:t>,</m:t>
                        </m:r>
                        <m:r>
                          <a:rPr lang="en-US" altLang="zh-CN" i="1" dirty="0">
                            <a:latin typeface="Cambria Math"/>
                          </a:rPr>
                          <m:t>𝑓</m:t>
                        </m:r>
                        <m:r>
                          <a:rPr lang="en-US" altLang="zh-CN" i="1" dirty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CN" dirty="0"/>
                  <a:t>.</a:t>
                </a:r>
              </a:p>
              <a:p>
                <a:pPr marL="0" indent="0">
                  <a:buNone/>
                </a:pPr>
                <a:r>
                  <a:rPr lang="en-US" altLang="zh-CN" dirty="0" smtClean="0"/>
                  <a:t>         </a:t>
                </a:r>
                <a:r>
                  <a:rPr lang="en-US" altLang="zh-CN" sz="1800" dirty="0" smtClean="0"/>
                  <a:t>2.2 vary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zh-CN" altLang="en-US" sz="1800" i="1" dirty="0">
                            <a:latin typeface="Cambria Math"/>
                          </a:rPr>
                          <m:t>𝜆</m:t>
                        </m:r>
                      </m:e>
                      <m:sub>
                        <m:r>
                          <a:rPr lang="en-US" altLang="zh-CN" sz="1800" i="1" dirty="0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endParaRPr lang="en-US" altLang="zh-CN" dirty="0" smtClean="0"/>
              </a:p>
            </p:txBody>
          </p:sp>
        </mc:Choice>
        <mc:Fallback>
          <p:sp>
            <p:nvSpPr>
              <p:cNvPr id="2" name="内容占位符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3" t="-4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Lucene</a:t>
            </a:r>
            <a:r>
              <a:rPr lang="en-US" altLang="zh-CN" dirty="0" smtClean="0"/>
              <a:t> </a:t>
            </a:r>
            <a:r>
              <a:rPr lang="zh-CN" altLang="en-US" dirty="0" smtClean="0"/>
              <a:t>检索</a:t>
            </a:r>
            <a:r>
              <a:rPr lang="en-US" altLang="zh-CN" dirty="0"/>
              <a:t>-- </a:t>
            </a:r>
            <a:r>
              <a:rPr lang="en-US" altLang="zh-CN" dirty="0" smtClean="0"/>
              <a:t>MERT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946EC-536F-4BFB-8BE6-E1400AB1FBCE}" type="slidenum">
              <a:rPr lang="zh-CN" altLang="en-US" smtClean="0"/>
              <a:t>9</a:t>
            </a:fld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067" y="2520668"/>
            <a:ext cx="6705952" cy="3875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50390"/>
      </p:ext>
    </p:extLst>
  </p:cSld>
  <p:clrMapOvr>
    <a:masterClrMapping/>
  </p:clrMapOvr>
</p:sld>
</file>

<file path=ppt/theme/theme1.xml><?xml version="1.0" encoding="utf-8"?>
<a:theme xmlns:a="http://schemas.openxmlformats.org/drawingml/2006/main" name="1_20050929">
  <a:themeElements>
    <a:clrScheme name="1_20050929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20050929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1_2005092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5092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50929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50929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50929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50929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50929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2977</TotalTime>
  <Words>709</Words>
  <Application>Microsoft Office PowerPoint</Application>
  <PresentationFormat>自定义</PresentationFormat>
  <Paragraphs>110</Paragraphs>
  <Slides>12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1_20050929</vt:lpstr>
      <vt:lpstr>中科汇联问答系统 lucene 检索性能的提高  </vt:lpstr>
      <vt:lpstr>目录</vt:lpstr>
      <vt:lpstr>Lucene 检索--TFIDF Similarity</vt:lpstr>
      <vt:lpstr>Lucene 检索--TFIDF Similarity</vt:lpstr>
      <vt:lpstr>Lucene 检索--TFIDF Similarity</vt:lpstr>
      <vt:lpstr>Lucene 检索-- multi field search </vt:lpstr>
      <vt:lpstr>Lucene 检索-- multi field search </vt:lpstr>
      <vt:lpstr>Lucene 检索-- MERT </vt:lpstr>
      <vt:lpstr>Lucene 检索-- MERT </vt:lpstr>
      <vt:lpstr>Lucene 检索-- MERT </vt:lpstr>
      <vt:lpstr>Lucene 检索-- MERT </vt:lpstr>
      <vt:lpstr>Reference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liurong</dc:creator>
  <cp:lastModifiedBy>lr</cp:lastModifiedBy>
  <cp:revision>151</cp:revision>
  <dcterms:created xsi:type="dcterms:W3CDTF">2013-12-12T05:35:00Z</dcterms:created>
  <dcterms:modified xsi:type="dcterms:W3CDTF">2014-12-11T07:30:42Z</dcterms:modified>
</cp:coreProperties>
</file>