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043E-4AB1-413A-BC67-CB7BE8D29DFF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64A0-600E-452C-9935-FDA83B9C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1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4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79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4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11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3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23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01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764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61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3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3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58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84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2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03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4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8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00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564A0-600E-452C-9935-FDA83B9CF4F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5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ABC74-0897-E6B2-CAD7-DC55A2485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7F0E95-A2C9-370C-905E-64D46A1E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472B6E-C670-539E-6592-035D6BF1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7D1E38-B30C-D550-A0EC-9E276E18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25485-FD9B-7758-C4FF-87FB197B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9275E-39EA-9957-8648-F7253F47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2A9F1E-CA94-7840-5CF6-B7646986A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A028F4-D339-9B3F-B17B-59FC25EE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C11A5-311D-D805-67F6-19980C27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26870B-D49E-4390-D217-F5A7F425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6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BE2F68-C428-1B87-09C5-E48E65D21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266A58-BB1E-60A2-C439-7D7BE8237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73AC00-8B4D-6CF4-205B-B20513A7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891FB1-4390-6D2C-D121-9597B2E8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1A440-8CAE-ECDB-E212-7C1B176A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2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3C450-66E3-AAEE-BD23-F78289A4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4B91D-A259-70B3-4EB2-90C472E4B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DC1BC6-61B7-A5AD-70B8-3A655293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25F41B-CF4E-3862-69B0-26022433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CA304-C1B0-8934-103A-F8F4C4F4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AB386A-648F-1ED2-5D3C-883D24E6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7EE44-1D5B-430C-2A47-073F06D6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DABF3-7F6B-D905-FB09-4980BDA5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91ABA-0D38-DC2F-69E0-0A487669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32846-71E8-C7E9-5B6A-AA4FEE7F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7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8A84E-FF47-2618-3048-1A58211E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DDFF2F-450E-3B82-00D1-ADE24971E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8E4F59-133B-E9CE-F9E6-2CC6B3A07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996EFB-1064-7984-D325-F869CCDF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A131D2-4F12-C720-2241-E7F26789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9F094-5DBF-49EB-F843-CAA71EB3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0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464D1-F2EB-CBB0-2C6E-D8B13767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473F8D-F5FD-49CC-FC8A-4C700C9C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2CF488-A458-1AF5-66ED-001C87462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6313E1-CFB2-9461-6FCB-4D3709BAD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A09F3-92FB-439F-44FF-D5EECC058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494CEA-E342-D858-DF81-933134D0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6D26B2-7DFA-E922-349C-0FC3A9A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E695DE-263B-926C-D74C-F9EDA92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7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DA660-792B-82CA-2750-2201F996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BD86E3-D752-DAE8-9A37-A02EC654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1116C2-81DB-8B0E-41C3-297E03D5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AAFAD8-11CA-847B-DB57-98AF26C6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00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5B9330-42E9-2C03-06CD-02384EF9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A48FFE-4120-04B2-BE59-89124779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8B6CC-5037-D418-1613-DB43EABD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9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2DA44-5215-E970-2DF1-7CF05752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5C12E3-77B8-73E8-B19D-251AC713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405F47-A88B-A8CB-4CCB-4DB4CD4D9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27D2D5-CCE6-0EA7-4CFB-81DFA329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3D31D9-0A2F-83AC-8342-123A246F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2224B-C627-39E2-20A7-4AD7DD49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3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FA15F-6396-2A8A-3E47-90C9B452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9BD584-EDE2-C1D1-2734-A82C448DC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B8E9B4-4F81-7528-EEEA-26C0605FF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DDFF46-62E1-DED1-F8DA-413792DE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55CEAB-E54E-EB73-344A-4DAE30D4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8DBE4A-78E0-4D51-77DE-EDE0B4FA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96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980710-BF3F-E44F-4118-C12AA6B5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56706A-547F-E472-3D76-C2B88794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E3E991-7EB0-45E9-D4CE-F06A9B40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48A5-3D39-4553-BB92-FF5F6E7E0001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9661E-DC3F-76F1-D311-99BE9E211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A5ACB-2D2E-6FFD-9F16-C7A934861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A36-BC84-4DC1-AF6D-783902C2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B33C5-97B8-4309-11CA-F37A4109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06" y="1556835"/>
            <a:ext cx="11652585" cy="2387600"/>
          </a:xfrm>
        </p:spPr>
        <p:txBody>
          <a:bodyPr/>
          <a:lstStyle/>
          <a:p>
            <a:r>
              <a:rPr lang="en-US" altLang="zh-CN" dirty="0">
                <a:effectLst/>
              </a:rPr>
              <a:t>representation learning approach for domain adaptation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223881-3646-5BDE-F899-7264CB0B0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1587"/>
            <a:ext cx="9144000" cy="1655762"/>
          </a:xfrm>
        </p:spPr>
        <p:txBody>
          <a:bodyPr/>
          <a:lstStyle/>
          <a:p>
            <a:r>
              <a:rPr lang="en-US" altLang="zh-CN" dirty="0" err="1"/>
              <a:t>Zhenyu</a:t>
            </a:r>
            <a:r>
              <a:rPr lang="en-US" altLang="zh-CN" dirty="0"/>
              <a:t> Zhou</a:t>
            </a:r>
          </a:p>
          <a:p>
            <a:r>
              <a:rPr lang="en-US" altLang="zh-CN" dirty="0"/>
              <a:t>2023/05/26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7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0796070-1E61-862B-2029-C2AFE3CD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18" y="4009642"/>
            <a:ext cx="7933333" cy="26095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Deep CORAL: Correlation Alignment for Deep Domain Adaptation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655243" y="2136338"/>
            <a:ext cx="3442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Results &amp; conclusion: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CORAL loss constrains the distance between source and target domain</a:t>
            </a:r>
            <a:r>
              <a:rPr lang="en-US" altLang="zh-CN" b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Deep CORAL work </a:t>
            </a:r>
            <a:r>
              <a:rPr lang="en-US" altLang="zh-CN" b="1" dirty="0">
                <a:effectLst/>
              </a:rPr>
              <a:t>effectiveness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6F00D5-FE6F-1FFA-7ABA-FB605753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03" y="1325563"/>
            <a:ext cx="7819048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CLDA: Contrastive Learning for Semi-Supervised Domain Adaptation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D4C271-AF26-468C-2D11-6FE4E5E8615A}"/>
              </a:ext>
            </a:extLst>
          </p:cNvPr>
          <p:cNvSpPr txBox="1"/>
          <p:nvPr/>
        </p:nvSpPr>
        <p:spPr>
          <a:xfrm>
            <a:off x="974558" y="1140897"/>
            <a:ext cx="1040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Movitation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effectLst/>
              </a:rPr>
              <a:t>intra-domain gap </a:t>
            </a:r>
            <a:r>
              <a:rPr lang="en-US" altLang="zh-CN" b="1" dirty="0">
                <a:effectLst/>
              </a:rPr>
              <a:t>between the labeled and unlabeled target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effectLst/>
              </a:rPr>
              <a:t>inter-domain gap </a:t>
            </a:r>
            <a:r>
              <a:rPr lang="en-US" altLang="zh-CN" b="1" dirty="0">
                <a:effectLst/>
              </a:rPr>
              <a:t>between source distribution and unlabeled target distribution in SSDA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b="1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493F4E-7DB9-C4D9-DFE1-A658C2A91080}"/>
              </a:ext>
            </a:extLst>
          </p:cNvPr>
          <p:cNvSpPr txBox="1"/>
          <p:nvPr/>
        </p:nvSpPr>
        <p:spPr>
          <a:xfrm>
            <a:off x="974558" y="2466460"/>
            <a:ext cx="9083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class-wise contrastive learning</a:t>
            </a:r>
            <a:r>
              <a:rPr lang="zh-CN" altLang="en-US" b="1" dirty="0">
                <a:effectLst/>
              </a:rPr>
              <a:t>（</a:t>
            </a:r>
            <a:r>
              <a:rPr lang="en-US" altLang="zh-CN" b="1" dirty="0">
                <a:effectLst/>
              </a:rPr>
              <a:t>inter-domain gap</a:t>
            </a:r>
            <a:r>
              <a:rPr lang="zh-CN" altLang="en-US" b="1" dirty="0">
                <a:effectLst/>
              </a:rPr>
              <a:t>）</a:t>
            </a:r>
            <a:endParaRPr lang="en-US" altLang="zh-CN" b="1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instance-level </a:t>
            </a:r>
            <a:r>
              <a:rPr lang="en-US" altLang="zh-CN" b="1" dirty="0">
                <a:solidFill>
                  <a:srgbClr val="FF0000"/>
                </a:solidFill>
              </a:rPr>
              <a:t>contrastive alignment</a:t>
            </a:r>
            <a:r>
              <a:rPr lang="zh-CN" altLang="en-US" b="1" dirty="0"/>
              <a:t>（</a:t>
            </a:r>
            <a:r>
              <a:rPr lang="en-US" altLang="zh-CN" b="1" dirty="0"/>
              <a:t>intra-domain discrepancy</a:t>
            </a:r>
            <a:r>
              <a:rPr lang="zh-CN" altLang="en-US" b="1" dirty="0"/>
              <a:t>）</a:t>
            </a:r>
            <a:endParaRPr lang="en-US" altLang="zh-CN" dirty="0"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665B35-F26D-FFB9-4377-45517D66F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56" y="4000494"/>
            <a:ext cx="5909260" cy="18226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5C266E-5E08-6A67-27C2-449EFAE3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087" y="3604401"/>
            <a:ext cx="5564605" cy="26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CLDA: Contrastive Learning for Semi-Supervised Domain Adaptation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Network Architecture 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Inter-Domain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Instance-Domain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D51915-F1D9-82B1-DBEC-8988ED288A92}"/>
              </a:ext>
            </a:extLst>
          </p:cNvPr>
          <p:cNvSpPr txBox="1"/>
          <p:nvPr/>
        </p:nvSpPr>
        <p:spPr>
          <a:xfrm>
            <a:off x="892342" y="2803503"/>
            <a:ext cx="1040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parameter update &amp; loss function: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Classification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Inter-Domain Alignment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Instance-Domain Alignment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effectLst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FAE35E7-F165-5F09-A592-CDD0881E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51" y="1278854"/>
            <a:ext cx="6599517" cy="27355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AEDF78-D839-C2D4-0A03-868170ED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27" y="4471124"/>
            <a:ext cx="3923809" cy="4666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63A233-DBF3-EA1A-76A9-A3A881D14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184" y="5214746"/>
            <a:ext cx="3980952" cy="9523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A99EE1-49A1-E369-AE7B-2E072564C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347" y="4193985"/>
            <a:ext cx="4446688" cy="10207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5AB2DB6-46DC-3F0E-3E0C-62B102E07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641" y="5394356"/>
            <a:ext cx="5954101" cy="7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CLDA: Contrastive Learning for Semi-Supervised Domain Adaptation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949406" y="975493"/>
            <a:ext cx="1124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Results &amp; conclusion:</a:t>
            </a:r>
          </a:p>
          <a:p>
            <a:pPr lvl="1"/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CLDA method works </a:t>
            </a:r>
            <a:r>
              <a:rPr lang="en-US" altLang="zh-CN" b="1" dirty="0">
                <a:effectLst/>
              </a:rPr>
              <a:t>effectively</a:t>
            </a:r>
          </a:p>
        </p:txBody>
      </p:sp>
      <p:sp>
        <p:nvSpPr>
          <p:cNvPr id="11" name="爆炸形: 14 pt  10">
            <a:extLst>
              <a:ext uri="{FF2B5EF4-FFF2-40B4-BE49-F238E27FC236}">
                <a16:creationId xmlns:a16="http://schemas.microsoft.com/office/drawing/2014/main" id="{4654A332-B0EF-0863-8CA6-CD57818B2A08}"/>
              </a:ext>
            </a:extLst>
          </p:cNvPr>
          <p:cNvSpPr/>
          <p:nvPr/>
        </p:nvSpPr>
        <p:spPr>
          <a:xfrm>
            <a:off x="204926" y="3026082"/>
            <a:ext cx="3837685" cy="18720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The cross-domain sample labels should be consistent !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70FED7-4551-EB9B-0EB5-10467319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562" y="2854624"/>
            <a:ext cx="8519512" cy="2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6AA7AAC-044D-D3C5-5E18-8A6FAA5B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2" y="3429000"/>
            <a:ext cx="5412033" cy="3164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8A7BB1-49BE-4872-33E2-F29947367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10" y="3128195"/>
            <a:ext cx="5578908" cy="366909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Class-Aware Distribution Alignment based Unsupervised Domain Adaptation for Speaker Verification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D4C271-AF26-468C-2D11-6FE4E5E8615A}"/>
              </a:ext>
            </a:extLst>
          </p:cNvPr>
          <p:cNvSpPr txBox="1"/>
          <p:nvPr/>
        </p:nvSpPr>
        <p:spPr>
          <a:xfrm>
            <a:off x="974558" y="1140897"/>
            <a:ext cx="1040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Motivation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global distribution alignment strategies </a:t>
            </a:r>
            <a:r>
              <a:rPr lang="en-US" altLang="zh-CN" b="1" dirty="0">
                <a:solidFill>
                  <a:srgbClr val="FF0000"/>
                </a:solidFill>
              </a:rPr>
              <a:t>fail to consider latent speaker label information </a:t>
            </a:r>
            <a:r>
              <a:rPr lang="en-US" altLang="zh-CN" b="1" dirty="0"/>
              <a:t>and can hardly guarantee the feature discriminative capability in target domain.</a:t>
            </a:r>
            <a:endParaRPr lang="en-US" altLang="zh-CN" b="1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493F4E-7DB9-C4D9-DFE1-A658C2A91080}"/>
              </a:ext>
            </a:extLst>
          </p:cNvPr>
          <p:cNvSpPr txBox="1"/>
          <p:nvPr/>
        </p:nvSpPr>
        <p:spPr>
          <a:xfrm>
            <a:off x="974558" y="2004795"/>
            <a:ext cx="1088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Method: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construct within-class and between-class pairs for source and target domains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transfer the within-class and between-class distribution information, estimated from the source domain to the target domain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218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Class-Aware Distribution Alignment based Unsupervised Domain Adaptation for Speaker Verification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Network Architecture 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Constructing within-class and between-class 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Feature extractor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Classification</a:t>
            </a:r>
            <a:endParaRPr lang="en-US" altLang="zh-CN" b="1" dirty="0">
              <a:effectLst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9DFDE54-3556-F23F-56FF-F406192F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" y="3143562"/>
            <a:ext cx="11563350" cy="3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8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7BE7C8F-A2B3-3E3E-558F-E221F54C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096" y="4460057"/>
            <a:ext cx="4838095" cy="128571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Class-Aware Distribution Alignment based Unsupervised Domain Adaptation for Speaker Verification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parameter update &amp; loss function: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Classification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Within-class Alignment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Between-class Alignment loss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BEF305-C6A8-599C-EC4F-4A5EC126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994" y="2977411"/>
            <a:ext cx="3638095" cy="7333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13E813-D49F-8DCE-AD57-322E1488D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612" y="4001327"/>
            <a:ext cx="4771429" cy="1657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2AB1E0-457F-FDF8-5E6E-B23DEC951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12" y="5949053"/>
            <a:ext cx="4447619" cy="5523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9A45F1-8AB9-26C4-F198-ED64B5D5A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216" y="1013122"/>
            <a:ext cx="4638095" cy="2142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F1CC4EB-4186-90A8-74B6-858723952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7196" y="3178421"/>
            <a:ext cx="3057143" cy="13047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0761138-1489-EF69-DC83-D4D3B12C7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767" y="5912848"/>
            <a:ext cx="5200000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Class-Aware Distribution Alignment based Unsupervised Domain Adaptation for Speaker Verification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949406" y="975493"/>
            <a:ext cx="1124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Results &amp; conclusion: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WBDA is able to effectively </a:t>
            </a:r>
            <a:r>
              <a:rPr lang="en-US" altLang="zh-CN" b="1" dirty="0">
                <a:solidFill>
                  <a:srgbClr val="FF0000"/>
                </a:solidFill>
              </a:rPr>
              <a:t>estimate the within- and between-class distributions various</a:t>
            </a:r>
            <a:r>
              <a:rPr lang="en-US" altLang="zh-CN" b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A deep domain-invariant embedding architecture can be learned</a:t>
            </a:r>
            <a:endParaRPr lang="en-US" altLang="zh-CN" b="1" dirty="0"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722ABF-2BBF-25C7-4511-1394F9F0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27" y="2298393"/>
            <a:ext cx="6167973" cy="17058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61CB94-79F3-4DD7-BB9B-24CDFE1D0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27" y="4232749"/>
            <a:ext cx="5253573" cy="22129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29F99D5-4B68-E849-6D80-BFB05AD10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778" y="4004237"/>
            <a:ext cx="4563979" cy="2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Meta Representation Learning Method for Robust Speaker Verification in Unseen Domains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D4C271-AF26-468C-2D11-6FE4E5E8615A}"/>
              </a:ext>
            </a:extLst>
          </p:cNvPr>
          <p:cNvSpPr txBox="1"/>
          <p:nvPr/>
        </p:nvSpPr>
        <p:spPr>
          <a:xfrm>
            <a:off x="974558" y="1140897"/>
            <a:ext cx="1040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Movitation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Multi-domain</a:t>
            </a:r>
            <a:r>
              <a:rPr lang="en-US" altLang="zh-CN" b="1" dirty="0"/>
              <a:t> adaptation (cross-genre tests)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Good performance in </a:t>
            </a:r>
            <a:r>
              <a:rPr lang="en-US" altLang="zh-CN" b="1" dirty="0">
                <a:solidFill>
                  <a:srgbClr val="FF0000"/>
                </a:solidFill>
              </a:rPr>
              <a:t>unseen domains</a:t>
            </a:r>
            <a:r>
              <a:rPr lang="en-US" altLang="zh-CN" b="1" dirty="0"/>
              <a:t>.</a:t>
            </a:r>
            <a:endParaRPr lang="en-US" altLang="zh-CN" b="1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493F4E-7DB9-C4D9-DFE1-A658C2A91080}"/>
              </a:ext>
            </a:extLst>
          </p:cNvPr>
          <p:cNvSpPr txBox="1"/>
          <p:nvPr/>
        </p:nvSpPr>
        <p:spPr>
          <a:xfrm>
            <a:off x="974558" y="2377774"/>
            <a:ext cx="108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Method: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Domain Distribution Alignment Based on Metric Learning</a:t>
            </a:r>
            <a:endParaRPr lang="en-US" altLang="zh-CN" dirty="0">
              <a:effectLst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EE5E4B-3025-B79E-4FA4-41C65BA75B99}"/>
              </a:ext>
            </a:extLst>
          </p:cNvPr>
          <p:cNvSpPr txBox="1"/>
          <p:nvPr/>
        </p:nvSpPr>
        <p:spPr>
          <a:xfrm>
            <a:off x="974558" y="3467184"/>
            <a:ext cx="10407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Network Architecture 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zh-CN" b="1" dirty="0"/>
              <a:t>Pre-tarin model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Domain balanced 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Feature extractor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Domain alignment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altLang="zh-CN" b="1" dirty="0">
                <a:effectLst/>
              </a:rPr>
              <a:t>Classifier</a:t>
            </a:r>
          </a:p>
        </p:txBody>
      </p:sp>
    </p:spTree>
    <p:extLst>
      <p:ext uri="{BB962C8B-B14F-4D97-AF65-F5344CB8AC3E}">
        <p14:creationId xmlns:p14="http://schemas.microsoft.com/office/powerpoint/2010/main" val="133593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Meta Representation Learning Method for Robust Speaker Verification in Unseen Domains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B3FEEC-CCB9-8757-F927-186F5B5F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90" y="1616424"/>
            <a:ext cx="9863820" cy="50051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96C6AC-7D5F-FA48-CA56-88E5EAEB6E4B}"/>
              </a:ext>
            </a:extLst>
          </p:cNvPr>
          <p:cNvSpPr txBox="1"/>
          <p:nvPr/>
        </p:nvSpPr>
        <p:spPr>
          <a:xfrm>
            <a:off x="836195" y="1140897"/>
            <a:ext cx="6364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Network Architecture :</a:t>
            </a:r>
          </a:p>
        </p:txBody>
      </p:sp>
    </p:spTree>
    <p:extLst>
      <p:ext uri="{BB962C8B-B14F-4D97-AF65-F5344CB8AC3E}">
        <p14:creationId xmlns:p14="http://schemas.microsoft.com/office/powerpoint/2010/main" val="166593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3633B27-DBD6-C3C9-6847-FF8A27E1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947" y="2891167"/>
            <a:ext cx="4660248" cy="36992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" y="18255"/>
            <a:ext cx="10515600" cy="1325563"/>
          </a:xfrm>
        </p:spPr>
        <p:txBody>
          <a:bodyPr/>
          <a:lstStyle/>
          <a:p>
            <a:r>
              <a:rPr lang="en-US" altLang="zh-CN" b="1" dirty="0"/>
              <a:t>Domain-adaptation</a:t>
            </a:r>
            <a:endParaRPr lang="zh-CN" alt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624E76-F603-643A-6241-40A55277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29" y="1431758"/>
            <a:ext cx="5602042" cy="18107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52844C-6F8D-09A5-6C27-86B618FB24CA}"/>
              </a:ext>
            </a:extLst>
          </p:cNvPr>
          <p:cNvSpPr txBox="1"/>
          <p:nvPr/>
        </p:nvSpPr>
        <p:spPr>
          <a:xfrm>
            <a:off x="750298" y="3700424"/>
            <a:ext cx="5766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Examples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Data manipulation</a:t>
            </a:r>
            <a:r>
              <a:rPr lang="zh-CN" altLang="en-US" dirty="0"/>
              <a:t>（</a:t>
            </a:r>
            <a:r>
              <a:rPr lang="en-US" altLang="zh-CN" dirty="0"/>
              <a:t>Data augmentation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effectLst/>
              </a:rPr>
              <a:t>Representation learning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Feature disentanglement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，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Distribution alignment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）</a:t>
            </a:r>
            <a:endParaRPr lang="en-US" altLang="zh-CN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</a:rPr>
              <a:t>learning strategy </a:t>
            </a:r>
            <a:r>
              <a:rPr lang="en-US" altLang="zh-CN" dirty="0"/>
              <a:t>(</a:t>
            </a:r>
            <a:r>
              <a:rPr lang="en-US" altLang="zh-CN" dirty="0">
                <a:effectLst/>
              </a:rPr>
              <a:t>meta-learning</a:t>
            </a:r>
            <a:r>
              <a:rPr lang="en-US" altLang="zh-CN" dirty="0"/>
              <a:t>)</a:t>
            </a:r>
            <a:endParaRPr lang="zh-CN" alt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04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Meta Representation Learning Method for Robust Speaker Verification in Unseen Domains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parameter update &amp; loss function: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Sampling : equal and 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fix DA parameters, use source domain date calculate </a:t>
            </a:r>
            <a:r>
              <a:rPr lang="en-US" altLang="zh-CN" b="1" dirty="0">
                <a:solidFill>
                  <a:srgbClr val="FF0000"/>
                </a:solidFill>
              </a:rPr>
              <a:t>Loss(PN) &amp; Loss(FE)  to update 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fix FE parameters, use target domain date calculate </a:t>
            </a:r>
            <a:r>
              <a:rPr lang="en-US" altLang="zh-CN" b="1" dirty="0">
                <a:solidFill>
                  <a:srgbClr val="FF0000"/>
                </a:solidFill>
              </a:rPr>
              <a:t>Loss(CDICA) to update DA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0657E7-02FE-2942-64E0-9CC613FF7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267" y="2661557"/>
            <a:ext cx="2697870" cy="39179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2F4B33-4DCB-C26E-8DA4-74ACA317B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10" y="4085374"/>
            <a:ext cx="5219048" cy="12952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4D397F-F9BA-CFC8-AC09-4129B3B4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863" y="5380612"/>
            <a:ext cx="5219048" cy="13047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91063D-3BA1-8CFD-AAE4-32246CB31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006" y="2772626"/>
            <a:ext cx="4704762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1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C1C2BBE-ADA1-AC74-39F1-318599D1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42" y="4758711"/>
            <a:ext cx="6933333" cy="19523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Meta Representation Learning Method for Robust Speaker Verification in Unseen Domains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7940841" y="1431758"/>
            <a:ext cx="3994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Results &amp; conclusion: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DA module alignment is effective</a:t>
            </a:r>
          </a:p>
          <a:p>
            <a:pPr lvl="1"/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CDICA loss alignment perform better in Cross-Domain test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BEC189-5805-D5CF-E81C-BC5E6E886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5" y="1157752"/>
            <a:ext cx="68761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" y="18255"/>
            <a:ext cx="10515600" cy="1325563"/>
          </a:xfrm>
        </p:spPr>
        <p:txBody>
          <a:bodyPr/>
          <a:lstStyle/>
          <a:p>
            <a:r>
              <a:rPr lang="en-US" altLang="zh-CN" b="1" dirty="0"/>
              <a:t>Representation learning</a:t>
            </a:r>
            <a:endParaRPr lang="zh-CN" alt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92FD81-E36B-698C-D05E-1A3D0BEA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26" y="1687140"/>
            <a:ext cx="8761905" cy="217142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F9E124D-EC19-FA09-4456-7834A3B8A0FC}"/>
              </a:ext>
            </a:extLst>
          </p:cNvPr>
          <p:cNvSpPr txBox="1"/>
          <p:nvPr/>
        </p:nvSpPr>
        <p:spPr>
          <a:xfrm>
            <a:off x="906708" y="4113950"/>
            <a:ext cx="10186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Method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feature disentanglement </a:t>
            </a:r>
            <a:r>
              <a:rPr lang="en-US" altLang="zh-CN" dirty="0"/>
              <a:t>method of adversarial learning (learning a domain-invariant feature)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distribution alignment </a:t>
            </a:r>
            <a:r>
              <a:rPr lang="en-US" altLang="zh-CN" dirty="0">
                <a:effectLst/>
              </a:rPr>
              <a:t>of metric learning (reduce the difference between different domains)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0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" y="18255"/>
            <a:ext cx="10515600" cy="1325563"/>
          </a:xfrm>
        </p:spPr>
        <p:txBody>
          <a:bodyPr/>
          <a:lstStyle/>
          <a:p>
            <a:r>
              <a:rPr lang="en-US" altLang="zh-CN" b="1" dirty="0"/>
              <a:t>Catalog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9E124D-EC19-FA09-4456-7834A3B8A0FC}"/>
              </a:ext>
            </a:extLst>
          </p:cNvPr>
          <p:cNvSpPr txBox="1"/>
          <p:nvPr/>
        </p:nvSpPr>
        <p:spPr>
          <a:xfrm>
            <a:off x="846386" y="1343818"/>
            <a:ext cx="10186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Domain-Adversarial Training of Neural Networks (</a:t>
            </a:r>
            <a:r>
              <a:rPr lang="en-US" altLang="zh-CN" b="1" dirty="0" err="1">
                <a:effectLst/>
              </a:rPr>
              <a:t>arXiv</a:t>
            </a:r>
            <a:r>
              <a:rPr lang="en-US" altLang="zh-CN" b="1" dirty="0"/>
              <a:t> 2015)</a:t>
            </a:r>
          </a:p>
          <a:p>
            <a:endParaRPr lang="en-US" altLang="zh-CN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Deep CORAL: Correlation Alignment for Deep Domain Adaptation (</a:t>
            </a:r>
            <a:r>
              <a:rPr lang="en-US" altLang="zh-CN" b="1" dirty="0" err="1">
                <a:effectLst/>
              </a:rPr>
              <a:t>arXiv</a:t>
            </a:r>
            <a:r>
              <a:rPr lang="en-US" altLang="zh-CN" b="1" dirty="0">
                <a:effectLst/>
              </a:rPr>
              <a:t>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CLDA: Contrastive Learning for Semi-Supervised Domain Adaptation (</a:t>
            </a:r>
            <a:r>
              <a:rPr lang="en-US" altLang="zh-CN" b="1" dirty="0" err="1"/>
              <a:t>NeurIPS</a:t>
            </a:r>
            <a:r>
              <a:rPr lang="en-US" altLang="zh-CN" b="1" dirty="0"/>
              <a:t>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Class-Aware Distribution Alignment based Unsupervised Domain Adaptation for Speaker Verification (</a:t>
            </a:r>
            <a:r>
              <a:rPr lang="en-US" altLang="zh-CN" b="1" dirty="0" err="1"/>
              <a:t>Interspeech</a:t>
            </a:r>
            <a:r>
              <a:rPr lang="en-US" altLang="zh-CN" b="1" dirty="0"/>
              <a:t>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Meta Representation Learning Method for Robust Speaker Verification in Unseen Domains (</a:t>
            </a:r>
            <a:r>
              <a:rPr lang="en-US" altLang="zh-CN" b="1" dirty="0" err="1"/>
              <a:t>Interspeech</a:t>
            </a:r>
            <a:r>
              <a:rPr lang="en-US" altLang="zh-CN" b="1" dirty="0"/>
              <a:t>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0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848B622-E49E-2ABF-0A58-6D513951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23" y="2901586"/>
            <a:ext cx="7733333" cy="353333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Domain-Adversarial Training of Neural Networks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D4C271-AF26-468C-2D11-6FE4E5E8615A}"/>
              </a:ext>
            </a:extLst>
          </p:cNvPr>
          <p:cNvSpPr txBox="1"/>
          <p:nvPr/>
        </p:nvSpPr>
        <p:spPr>
          <a:xfrm>
            <a:off x="974558" y="1140897"/>
            <a:ext cx="1040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Movitation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discriminative for the main learning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cannot discriminate between the training (source) and test (target) domains</a:t>
            </a:r>
            <a:r>
              <a:rPr lang="en-US" altLang="zh-CN" dirty="0">
                <a:effectLst/>
              </a:rPr>
              <a:t>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493F4E-7DB9-C4D9-DFE1-A658C2A91080}"/>
              </a:ext>
            </a:extLst>
          </p:cNvPr>
          <p:cNvSpPr txBox="1"/>
          <p:nvPr/>
        </p:nvSpPr>
        <p:spPr>
          <a:xfrm>
            <a:off x="974558" y="2358707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Network Architecture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Feature extractor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effectLst/>
              </a:rPr>
              <a:t>Gradient reversal layer(only works during backpropagation)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Domain classifier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</a:t>
            </a:r>
            <a:r>
              <a:rPr lang="en-US" altLang="zh-CN" b="1" dirty="0">
                <a:effectLst/>
              </a:rPr>
              <a:t>abel predictor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827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Domain-Adversarial Training of Neural Networks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parameter update &amp; loss function: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label predictor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err="1"/>
              <a:t>domian</a:t>
            </a:r>
            <a:r>
              <a:rPr lang="en-US" altLang="zh-CN" b="1" dirty="0"/>
              <a:t> classifier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effectLst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B2EB87-1723-D955-12E8-191BCFFF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16" y="2629641"/>
            <a:ext cx="7800000" cy="15619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6D9031-37CD-AB35-4CA5-4D08E8F9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57" y="4531004"/>
            <a:ext cx="3314286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Domain-Adversarial Training of Neural Networks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Results &amp; conclusion: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GRL will pass  domain-related information to FE</a:t>
            </a:r>
            <a:r>
              <a:rPr lang="en-US" altLang="zh-CN" b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Domain-Adversarial Training can improve the generalization ability of the model obviously.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62948B-6F56-7116-FC79-61D8CC94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31" y="2887601"/>
            <a:ext cx="5210274" cy="31528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25500-B68D-95CA-1AB9-D88ED2A5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01262"/>
            <a:ext cx="603479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91D0C9-122A-928B-BAB4-841FD24F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81" y="2605731"/>
            <a:ext cx="7480887" cy="401304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Deep CORAL: Correlation Alignment for Deep Domain Adaptation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D4C271-AF26-468C-2D11-6FE4E5E8615A}"/>
              </a:ext>
            </a:extLst>
          </p:cNvPr>
          <p:cNvSpPr txBox="1"/>
          <p:nvPr/>
        </p:nvSpPr>
        <p:spPr>
          <a:xfrm>
            <a:off x="974558" y="1140897"/>
            <a:ext cx="1040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Movitation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effectLst/>
              </a:rPr>
              <a:t>aligns the second-order statistics of the source and target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learn a nonlinear transformation that aligns correlations of layer activations in deep neural networks</a:t>
            </a:r>
            <a:endParaRPr lang="en-US" altLang="zh-CN" dirty="0"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493F4E-7DB9-C4D9-DFE1-A658C2A91080}"/>
              </a:ext>
            </a:extLst>
          </p:cNvPr>
          <p:cNvSpPr txBox="1"/>
          <p:nvPr/>
        </p:nvSpPr>
        <p:spPr>
          <a:xfrm>
            <a:off x="974558" y="2690336"/>
            <a:ext cx="353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Network Architecture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feature extractor(shared)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</a:t>
            </a:r>
            <a:r>
              <a:rPr lang="en-US" altLang="zh-CN" b="1" dirty="0">
                <a:effectLst/>
              </a:rPr>
              <a:t>abel classification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742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7754-0686-6098-BD9B-808A561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0"/>
            <a:ext cx="12348411" cy="1325563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lt"/>
                <a:ea typeface="+mn-ea"/>
                <a:cs typeface="+mn-cs"/>
              </a:rPr>
              <a:t>Deep CORAL: Correlation Alignment for Deep Domain Adaptation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DC951-0F39-D268-B331-CBBFD04D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768" y="1431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1BD4B2-F2AB-7BB1-45A3-E29C0637EC63}"/>
              </a:ext>
            </a:extLst>
          </p:cNvPr>
          <p:cNvSpPr txBox="1"/>
          <p:nvPr/>
        </p:nvSpPr>
        <p:spPr>
          <a:xfrm>
            <a:off x="892342" y="1304078"/>
            <a:ext cx="1040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parameter update &amp; loss function:</a:t>
            </a:r>
          </a:p>
          <a:p>
            <a:endParaRPr lang="en-US" altLang="zh-CN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Classification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CORAL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A02431-31D8-B0DE-27E1-55890804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46" y="2508889"/>
            <a:ext cx="3571429" cy="88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D871B9-BFD7-10AB-8B7A-AEBFADA95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499" y="3418644"/>
            <a:ext cx="3590476" cy="7523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B8EA74-0822-3262-F693-F7F597EB0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26" y="4381101"/>
            <a:ext cx="6266667" cy="1657143"/>
          </a:xfrm>
          <a:prstGeom prst="rect">
            <a:avLst/>
          </a:prstGeom>
        </p:spPr>
      </p:pic>
      <p:sp>
        <p:nvSpPr>
          <p:cNvPr id="16" name="爆炸形: 14 pt  15">
            <a:extLst>
              <a:ext uri="{FF2B5EF4-FFF2-40B4-BE49-F238E27FC236}">
                <a16:creationId xmlns:a16="http://schemas.microsoft.com/office/drawing/2014/main" id="{C0544C7C-228B-7D13-811E-B56424E81A00}"/>
              </a:ext>
            </a:extLst>
          </p:cNvPr>
          <p:cNvSpPr/>
          <p:nvPr/>
        </p:nvSpPr>
        <p:spPr>
          <a:xfrm>
            <a:off x="746347" y="3337632"/>
            <a:ext cx="4186990" cy="18720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</a:rPr>
              <a:t>fail to consider latent speaker label </a:t>
            </a:r>
          </a:p>
        </p:txBody>
      </p:sp>
    </p:spTree>
    <p:extLst>
      <p:ext uri="{BB962C8B-B14F-4D97-AF65-F5344CB8AC3E}">
        <p14:creationId xmlns:p14="http://schemas.microsoft.com/office/powerpoint/2010/main" val="370136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726</Words>
  <Application>Microsoft Office PowerPoint</Application>
  <PresentationFormat>宽屏</PresentationFormat>
  <Paragraphs>160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representation learning approach for domain adaptation</vt:lpstr>
      <vt:lpstr>Domain-adaptation</vt:lpstr>
      <vt:lpstr>Representation learning</vt:lpstr>
      <vt:lpstr>Catalog</vt:lpstr>
      <vt:lpstr>Domain-Adversarial Training of Neural Networks </vt:lpstr>
      <vt:lpstr>Domain-Adversarial Training of Neural Networks </vt:lpstr>
      <vt:lpstr>Domain-Adversarial Training of Neural Networks </vt:lpstr>
      <vt:lpstr>Deep CORAL: Correlation Alignment for Deep Domain Adaptation </vt:lpstr>
      <vt:lpstr>Deep CORAL: Correlation Alignment for Deep Domain Adaptation </vt:lpstr>
      <vt:lpstr>Deep CORAL: Correlation Alignment for Deep Domain Adaptation </vt:lpstr>
      <vt:lpstr>CLDA: Contrastive Learning for Semi-Supervised Domain Adaptation</vt:lpstr>
      <vt:lpstr>CLDA: Contrastive Learning for Semi-Supervised Domain Adaptation</vt:lpstr>
      <vt:lpstr>CLDA: Contrastive Learning for Semi-Supervised Domain Adaptation</vt:lpstr>
      <vt:lpstr>Class-Aware Distribution Alignment based Unsupervised Domain Adaptation for Speaker Verification</vt:lpstr>
      <vt:lpstr>Class-Aware Distribution Alignment based Unsupervised Domain Adaptation for Speaker Verification</vt:lpstr>
      <vt:lpstr>Class-Aware Distribution Alignment based Unsupervised Domain Adaptation for Speaker Verification</vt:lpstr>
      <vt:lpstr>Class-Aware Distribution Alignment based Unsupervised Domain Adaptation for Speaker Verification</vt:lpstr>
      <vt:lpstr>Meta Representation Learning Method for Robust Speaker Verification in Unseen Domains</vt:lpstr>
      <vt:lpstr>Meta Representation Learning Method for Robust Speaker Verification in Unseen Domains</vt:lpstr>
      <vt:lpstr>Meta Representation Learning Method for Robust Speaker Verification in Unseen Domains</vt:lpstr>
      <vt:lpstr>Meta Representation Learning Method for Robust Speaker Verification in Unseen Domains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 振宇</dc:creator>
  <cp:lastModifiedBy>周 振宇</cp:lastModifiedBy>
  <cp:revision>3</cp:revision>
  <dcterms:created xsi:type="dcterms:W3CDTF">2023-05-25T12:31:41Z</dcterms:created>
  <dcterms:modified xsi:type="dcterms:W3CDTF">2023-05-26T12:25:41Z</dcterms:modified>
</cp:coreProperties>
</file>