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84" r:id="rId9"/>
    <p:sldId id="269" r:id="rId10"/>
    <p:sldId id="266" r:id="rId11"/>
    <p:sldId id="267" r:id="rId12"/>
    <p:sldId id="271" r:id="rId13"/>
    <p:sldId id="280" r:id="rId14"/>
    <p:sldId id="272" r:id="rId15"/>
    <p:sldId id="278" r:id="rId16"/>
    <p:sldId id="270" r:id="rId17"/>
    <p:sldId id="274" r:id="rId18"/>
    <p:sldId id="276" r:id="rId19"/>
    <p:sldId id="277" r:id="rId20"/>
    <p:sldId id="275" r:id="rId21"/>
    <p:sldId id="28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28711"/>
    <p:restoredTop sz="86457"/>
  </p:normalViewPr>
  <p:slideViewPr>
    <p:cSldViewPr snapToGrid="0" snapToObjects="1">
      <p:cViewPr varScale="1">
        <p:scale>
          <a:sx n="101" d="100"/>
          <a:sy n="101" d="100"/>
        </p:scale>
        <p:origin x="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524126"/>
            <a:ext cx="10318418" cy="3969249"/>
          </a:xfrm>
        </p:spPr>
        <p:txBody>
          <a:bodyPr/>
          <a:lstStyle/>
          <a:p>
            <a:r>
              <a:rPr lang="en-US" dirty="0" smtClean="0"/>
              <a:t>Free-type poem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9153" y="5891163"/>
            <a:ext cx="10097158" cy="7422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Qixin</a:t>
            </a:r>
            <a:r>
              <a:rPr lang="en-US" dirty="0" smtClean="0"/>
              <a:t> Wang, </a:t>
            </a:r>
            <a:r>
              <a:rPr lang="en-US" dirty="0" err="1" smtClean="0"/>
              <a:t>tianyi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, dong </a:t>
            </a:r>
            <a:r>
              <a:rPr lang="en-US" dirty="0" err="1" smtClean="0"/>
              <a:t>wang</a:t>
            </a:r>
            <a:r>
              <a:rPr lang="en-US" dirty="0" smtClean="0"/>
              <a:t>, </a:t>
            </a:r>
            <a:r>
              <a:rPr lang="en-US" dirty="0" err="1" smtClean="0"/>
              <a:t>chao</a:t>
            </a:r>
            <a:r>
              <a:rPr lang="en-US" dirty="0" smtClean="0"/>
              <a:t> </a:t>
            </a:r>
            <a:r>
              <a:rPr lang="en-US" dirty="0" err="1" smtClean="0"/>
              <a:t>xing</a:t>
            </a:r>
            <a:endParaRPr lang="en-US" dirty="0" smtClean="0"/>
          </a:p>
          <a:p>
            <a:r>
              <a:rPr lang="en-US" dirty="0" smtClean="0"/>
              <a:t>AAAI &amp; </a:t>
            </a:r>
            <a:r>
              <a:rPr lang="en-US" dirty="0" err="1" smtClean="0"/>
              <a:t>Ijcai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4" name="Picture 2" descr="http://upload.wikimedia.org/wikipedia/zh/thumb/e/ec/Tsinghua_University_Logo.svg/387px-Tsinghua_University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6" y="259033"/>
            <a:ext cx="1265093" cy="12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cmmsc.org/CIPS-ParsEval-2009/images/CS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19" y="241172"/>
            <a:ext cx="1759663" cy="12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2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5" y="1943099"/>
            <a:ext cx="6455664" cy="2962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49912" y="56258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17" y="1949195"/>
            <a:ext cx="4712208" cy="29565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7936" y="368709"/>
            <a:ext cx="8526503" cy="960117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Heading Asian" charset="0"/>
                <a:ea typeface="+Heading Asian" charset="0"/>
                <a:cs typeface="+Heading Asian" charset="0"/>
              </a:rPr>
              <a:t>Problems</a:t>
            </a:r>
            <a:r>
              <a:rPr lang="zh-CN" altLang="en-US" sz="4800" dirty="0" smtClean="0">
                <a:solidFill>
                  <a:schemeClr val="tx1"/>
                </a:solidFill>
                <a:latin typeface="+Heading Asian" charset="0"/>
                <a:ea typeface="+Heading Asian" charset="0"/>
                <a:cs typeface="+Heading Asian" charset="0"/>
              </a:rPr>
              <a:t> </a:t>
            </a:r>
            <a:r>
              <a:rPr lang="en-US" altLang="zh-CN" sz="4800" dirty="0" smtClean="0">
                <a:solidFill>
                  <a:schemeClr val="tx1"/>
                </a:solidFill>
                <a:latin typeface="+Heading Asian" charset="0"/>
                <a:ea typeface="+Heading Asian" charset="0"/>
                <a:cs typeface="+Heading Asian" charset="0"/>
              </a:rPr>
              <a:t>about</a:t>
            </a:r>
            <a:r>
              <a:rPr lang="zh-CN" altLang="en-US" sz="4800" dirty="0" smtClean="0">
                <a:solidFill>
                  <a:schemeClr val="tx1"/>
                </a:solidFill>
                <a:latin typeface="+Heading Asian" charset="0"/>
                <a:ea typeface="+Heading Asian" charset="0"/>
                <a:cs typeface="+Heading Asian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+Heading Asian" charset="0"/>
                <a:ea typeface="+Heading Asian" charset="0"/>
                <a:cs typeface="+Heading Asian" charset="0"/>
              </a:rPr>
              <a:t>rnn</a:t>
            </a:r>
            <a:endParaRPr lang="en-US" sz="4800" dirty="0">
              <a:solidFill>
                <a:schemeClr val="bg1"/>
              </a:solidFill>
              <a:latin typeface="+Heading Asian" charset="0"/>
              <a:ea typeface="+Heading Asian" charset="0"/>
              <a:cs typeface="+Heading Asi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64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6510" y="5067320"/>
            <a:ext cx="387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Bi-directional gated RNN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4658" y="2925008"/>
            <a:ext cx="2877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hi and Si-1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</a:t>
            </a:r>
            <a:r>
              <a:rPr lang="en-US" altLang="zh-CN" sz="2800" dirty="0" smtClean="0">
                <a:solidFill>
                  <a:schemeClr val="bg1"/>
                </a:solidFill>
              </a:rPr>
              <a:t>l</a:t>
            </a:r>
            <a:r>
              <a:rPr lang="en-US" sz="2800" dirty="0" smtClean="0">
                <a:solidFill>
                  <a:schemeClr val="bg1"/>
                </a:solidFill>
              </a:rPr>
              <a:t>culate a-</a:t>
            </a:r>
            <a:r>
              <a:rPr lang="en-US" sz="2800" dirty="0" err="1" smtClean="0">
                <a:solidFill>
                  <a:schemeClr val="bg1"/>
                </a:solidFill>
              </a:rPr>
              <a:t>t,i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6510" y="782696"/>
            <a:ext cx="3993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we got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i and </a:t>
            </a: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i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Using another gated RNN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82696"/>
            <a:ext cx="6045135" cy="51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6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545806"/>
            <a:ext cx="3817399" cy="4714304"/>
          </a:xfrm>
          <a:prstGeom prst="rect">
            <a:avLst/>
          </a:prstGeom>
        </p:spPr>
      </p:pic>
      <p:pic>
        <p:nvPicPr>
          <p:cNvPr id="5" name="图片 4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72" y="2217668"/>
            <a:ext cx="3978593" cy="33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055076"/>
            <a:ext cx="11395478" cy="4698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2496" y="309489"/>
            <a:ext cx="405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</a:t>
            </a:r>
            <a:r>
              <a:rPr lang="zh-CN" altLang="en-US" dirty="0" smtClean="0"/>
              <a:t>  临   水      人      家     深   宅   院    </a:t>
            </a:r>
            <a:r>
              <a:rPr lang="en-US" altLang="zh-CN" dirty="0" smtClean="0"/>
              <a:t>E</a:t>
            </a:r>
            <a:r>
              <a:rPr lang="zh-CN" altLang="en-US" dirty="0" smtClean="0"/>
              <a:t> </a:t>
            </a:r>
          </a:p>
          <a:p>
            <a:r>
              <a:rPr lang="en-US" dirty="0"/>
              <a:t>5 </a:t>
            </a:r>
            <a:r>
              <a:rPr lang="zh-CN" altLang="en-US" dirty="0"/>
              <a:t>  </a:t>
            </a:r>
            <a:r>
              <a:rPr lang="en-US" dirty="0"/>
              <a:t>3 </a:t>
            </a:r>
            <a:r>
              <a:rPr lang="zh-CN" altLang="en-US" dirty="0"/>
              <a:t>  </a:t>
            </a:r>
            <a:r>
              <a:rPr lang="en-US" dirty="0"/>
              <a:t>167 </a:t>
            </a:r>
            <a:r>
              <a:rPr lang="zh-CN" altLang="en-US" dirty="0"/>
              <a:t>  </a:t>
            </a:r>
            <a:r>
              <a:rPr lang="en-US" dirty="0"/>
              <a:t>8694 </a:t>
            </a:r>
            <a:r>
              <a:rPr lang="zh-CN" altLang="en-US" dirty="0" smtClean="0"/>
              <a:t>  </a:t>
            </a:r>
            <a:r>
              <a:rPr lang="en-US" dirty="0" smtClean="0"/>
              <a:t>1005 </a:t>
            </a:r>
            <a:r>
              <a:rPr lang="zh-CN" altLang="en-US" dirty="0" smtClean="0"/>
              <a:t>  </a:t>
            </a:r>
            <a:r>
              <a:rPr lang="en-US" dirty="0" smtClean="0"/>
              <a:t>63 </a:t>
            </a:r>
            <a:r>
              <a:rPr lang="zh-CN" altLang="en-US" dirty="0" smtClean="0"/>
              <a:t>  </a:t>
            </a:r>
            <a:r>
              <a:rPr lang="en-US" dirty="0"/>
              <a:t>53 </a:t>
            </a:r>
            <a:r>
              <a:rPr lang="zh-CN" altLang="en-US" dirty="0"/>
              <a:t>  </a:t>
            </a:r>
            <a:r>
              <a:rPr lang="en-US" dirty="0"/>
              <a:t>6 </a:t>
            </a:r>
            <a:r>
              <a:rPr lang="zh-CN" altLang="en-US" dirty="0"/>
              <a:t>    </a:t>
            </a:r>
            <a:r>
              <a:rPr lang="en-US" dirty="0" smtClean="0"/>
              <a:t>2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2495" y="5852941"/>
            <a:ext cx="455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</a:t>
            </a:r>
            <a:r>
              <a:rPr lang="zh-CN" altLang="en-US" dirty="0" smtClean="0"/>
              <a:t>   家    深   宅   院   临     水       人        </a:t>
            </a:r>
            <a:r>
              <a:rPr lang="en-US" altLang="zh-CN" dirty="0" smtClean="0"/>
              <a:t>E</a:t>
            </a:r>
            <a:r>
              <a:rPr lang="zh-CN" altLang="en-US" dirty="0" smtClean="0"/>
              <a:t> </a:t>
            </a:r>
          </a:p>
          <a:p>
            <a:r>
              <a:rPr lang="en-US" altLang="zh-CN" dirty="0"/>
              <a:t>6</a:t>
            </a:r>
            <a:r>
              <a:rPr lang="zh-CN" altLang="en-US" dirty="0" smtClean="0"/>
              <a:t>  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5</a:t>
            </a:r>
            <a:r>
              <a:rPr lang="en-US" dirty="0" smtClean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11</a:t>
            </a:r>
            <a:r>
              <a:rPr lang="zh-CN" altLang="en-US" dirty="0" smtClean="0"/>
              <a:t>  </a:t>
            </a: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6</a:t>
            </a:r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r>
              <a:rPr lang="en-US" altLang="zh-CN" dirty="0" smtClean="0"/>
              <a:t>82</a:t>
            </a:r>
            <a:r>
              <a:rPr lang="en-US" dirty="0" smtClean="0"/>
              <a:t> </a:t>
            </a: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2193</a:t>
            </a:r>
            <a:r>
              <a:rPr lang="zh-CN" altLang="en-US" dirty="0" smtClean="0"/>
              <a:t>   </a:t>
            </a:r>
            <a:r>
              <a:rPr lang="en-US" altLang="zh-CN" dirty="0" smtClean="0"/>
              <a:t>7</a:t>
            </a:r>
            <a:r>
              <a:rPr lang="en-US" dirty="0" smtClean="0"/>
              <a:t>6</a:t>
            </a:r>
            <a:r>
              <a:rPr lang="en-US" altLang="zh-CN" dirty="0" smtClean="0"/>
              <a:t>84</a:t>
            </a:r>
            <a:r>
              <a:rPr lang="en-US" dirty="0" smtClean="0"/>
              <a:t> </a:t>
            </a:r>
            <a:r>
              <a:rPr lang="zh-CN" altLang="en-US" dirty="0" smtClean="0"/>
              <a:t>    </a:t>
            </a:r>
            <a:r>
              <a:rPr lang="en-US" dirty="0" smtClean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144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91143"/>
            <a:ext cx="10178322" cy="1492132"/>
          </a:xfrm>
        </p:spPr>
        <p:txBody>
          <a:bodyPr/>
          <a:lstStyle/>
          <a:p>
            <a:r>
              <a:rPr lang="en-US" dirty="0" smtClean="0"/>
              <a:t>Model language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375" y="1837733"/>
            <a:ext cx="7485592" cy="135064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Word</a:t>
            </a:r>
            <a:r>
              <a:rPr lang="zh-CN" altLang="en-US" sz="2800" dirty="0"/>
              <a:t> </a:t>
            </a:r>
            <a:r>
              <a:rPr lang="en-US" altLang="zh-CN" sz="2800" dirty="0"/>
              <a:t>vector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matrices</a:t>
            </a:r>
            <a:endParaRPr lang="zh-CN" alt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5375" y="2183275"/>
            <a:ext cx="7485592" cy="286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2800" dirty="0" smtClean="0"/>
          </a:p>
          <a:p>
            <a:r>
              <a:rPr lang="en-US" sz="2800" dirty="0" smtClean="0"/>
              <a:t>The Dream of the Red Chamber</a:t>
            </a:r>
            <a:endParaRPr lang="zh-CN" altLang="en-US" sz="2800" dirty="0" smtClean="0"/>
          </a:p>
          <a:p>
            <a:r>
              <a:rPr lang="en-US" sz="2800" dirty="0" smtClean="0"/>
              <a:t>Romance of The Three Kingdoms</a:t>
            </a:r>
            <a:endParaRPr lang="zh-CN" altLang="en-US" sz="2800" dirty="0" smtClean="0"/>
          </a:p>
          <a:p>
            <a:r>
              <a:rPr lang="en-US" sz="2800" dirty="0" smtClean="0"/>
              <a:t>Outlaws of the Marsh</a:t>
            </a:r>
            <a:endParaRPr lang="zh-CN" altLang="en-US" sz="2800" dirty="0" smtClean="0"/>
          </a:p>
          <a:p>
            <a:r>
              <a:rPr lang="en-US" sz="2800" dirty="0" smtClean="0"/>
              <a:t>Pilgrimage to the West</a:t>
            </a:r>
            <a:endParaRPr lang="zh-CN" alt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5375" y="5041876"/>
            <a:ext cx="7485592" cy="1668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2800" dirty="0" smtClean="0"/>
          </a:p>
          <a:p>
            <a:r>
              <a:rPr lang="en-US" altLang="zh-CN" sz="2800" dirty="0" smtClean="0"/>
              <a:t>Word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vectors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toolkit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from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Google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685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1678" y="4211316"/>
            <a:ext cx="1034129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没 </a:t>
            </a:r>
            <a:r>
              <a:rPr lang="zh-CN" altLang="en-US" sz="2200" dirty="0">
                <a:latin typeface="+mj-ea"/>
                <a:ea typeface="+mj-ea"/>
              </a:rPr>
              <a:t>计 断 春 归 </a:t>
            </a:r>
            <a:r>
              <a:rPr lang="zh-CN" altLang="en-US" sz="2200" dirty="0" smtClean="0">
                <a:latin typeface="+mj-ea"/>
                <a:ea typeface="+mj-ea"/>
              </a:rPr>
              <a:t>路</a:t>
            </a:r>
            <a:r>
              <a:rPr lang="en-US" altLang="zh-CN" sz="2200" dirty="0" smtClean="0">
                <a:latin typeface="+mj-ea"/>
                <a:ea typeface="+mj-ea"/>
              </a:rPr>
              <a:t> START   </a:t>
            </a:r>
            <a:r>
              <a:rPr lang="zh-CN" altLang="en-US" sz="2200" b="1" u="sng" dirty="0" smtClean="0">
                <a:latin typeface="+mj-ea"/>
                <a:ea typeface="+mj-ea"/>
              </a:rPr>
              <a:t>一 </a:t>
            </a:r>
            <a:r>
              <a:rPr lang="zh-CN" altLang="en-US" sz="2200" b="1" u="sng" dirty="0">
                <a:latin typeface="+mj-ea"/>
                <a:ea typeface="+mj-ea"/>
              </a:rPr>
              <a:t>枝 风 雨 </a:t>
            </a:r>
            <a:r>
              <a:rPr lang="zh-CN" altLang="en-US" sz="2200" dirty="0">
                <a:latin typeface="+mj-ea"/>
                <a:ea typeface="+mj-ea"/>
              </a:rPr>
              <a:t>催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dirty="0" smtClean="0">
                <a:latin typeface="+mj-ea"/>
                <a:ea typeface="+mj-ea"/>
              </a:rPr>
              <a:t>闲 </a:t>
            </a:r>
            <a:r>
              <a:rPr lang="zh-CN" altLang="en-US" sz="2200" dirty="0">
                <a:latin typeface="+mj-ea"/>
                <a:ea typeface="+mj-ea"/>
              </a:rPr>
              <a:t>愁 新 恨 传 莺 语 </a:t>
            </a:r>
            <a:r>
              <a:rPr lang="en-US" altLang="zh-CN" sz="2200" dirty="0">
                <a:latin typeface="+mj-ea"/>
                <a:ea typeface="+mj-ea"/>
              </a:rPr>
              <a:t>UNK </a:t>
            </a:r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莫 </a:t>
            </a:r>
            <a:r>
              <a:rPr lang="zh-CN" altLang="en-US" sz="2200" dirty="0">
                <a:latin typeface="+mj-ea"/>
                <a:ea typeface="+mj-ea"/>
              </a:rPr>
              <a:t>道 花 开 时 节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dirty="0" smtClean="0">
                <a:latin typeface="+mj-ea"/>
                <a:ea typeface="+mj-ea"/>
              </a:rPr>
              <a:t>更 </a:t>
            </a:r>
            <a:r>
              <a:rPr lang="zh-CN" altLang="en-US" sz="2200" dirty="0">
                <a:latin typeface="+mj-ea"/>
                <a:ea typeface="+mj-ea"/>
              </a:rPr>
              <a:t>来 不 </a:t>
            </a:r>
            <a:r>
              <a:rPr lang="en-US" altLang="zh-CN" sz="2200" dirty="0">
                <a:latin typeface="+mj-ea"/>
                <a:ea typeface="+mj-ea"/>
              </a:rPr>
              <a:t>UNK </a:t>
            </a:r>
            <a:endParaRPr lang="en-US" altLang="zh-CN" sz="2200" dirty="0" smtClean="0">
              <a:latin typeface="+mj-ea"/>
              <a:ea typeface="+mj-ea"/>
            </a:endParaRPr>
          </a:p>
          <a:p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几 </a:t>
            </a:r>
            <a:r>
              <a:rPr lang="zh-CN" altLang="en-US" sz="2200" dirty="0">
                <a:latin typeface="+mj-ea"/>
                <a:ea typeface="+mj-ea"/>
              </a:rPr>
              <a:t>多 少 诗 人 家 好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zh-CN" altLang="en-US" sz="2200" dirty="0" smtClean="0">
                <a:latin typeface="+mj-ea"/>
                <a:ea typeface="+mj-ea"/>
              </a:rPr>
              <a:t>只 </a:t>
            </a:r>
            <a:r>
              <a:rPr lang="zh-CN" altLang="en-US" sz="2200" dirty="0">
                <a:latin typeface="+mj-ea"/>
                <a:ea typeface="+mj-ea"/>
              </a:rPr>
              <a:t>有 旧 歌 悲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dirty="0" smtClean="0">
                <a:latin typeface="+mj-ea"/>
                <a:ea typeface="+mj-ea"/>
              </a:rPr>
              <a:t>看 </a:t>
            </a:r>
            <a:r>
              <a:rPr lang="zh-CN" altLang="en-US" sz="2200" dirty="0">
                <a:latin typeface="+mj-ea"/>
                <a:ea typeface="+mj-ea"/>
              </a:rPr>
              <a:t>得 似 中 雪 月 到 </a:t>
            </a:r>
            <a:r>
              <a:rPr lang="en-US" altLang="zh-CN" sz="2200" dirty="0">
                <a:latin typeface="+mj-ea"/>
                <a:ea typeface="+mj-ea"/>
              </a:rPr>
              <a:t>UNK </a:t>
            </a:r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b="1" dirty="0" smtClean="0">
                <a:solidFill>
                  <a:srgbClr val="C00000"/>
                </a:solidFill>
                <a:latin typeface="+mj-ea"/>
                <a:ea typeface="+mj-ea"/>
              </a:rPr>
              <a:t>明 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</a:rPr>
              <a:t>年 今 日 </a:t>
            </a:r>
            <a:r>
              <a:rPr lang="zh-CN" altLang="en-US" sz="2200" dirty="0">
                <a:latin typeface="+mj-ea"/>
                <a:ea typeface="+mj-ea"/>
              </a:rPr>
              <a:t>长 是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dirty="0" smtClean="0">
                <a:latin typeface="+mj-ea"/>
                <a:ea typeface="+mj-ea"/>
              </a:rPr>
              <a:t>何 </a:t>
            </a:r>
            <a:r>
              <a:rPr lang="zh-CN" altLang="en-US" sz="2200" dirty="0">
                <a:latin typeface="+mj-ea"/>
                <a:ea typeface="+mj-ea"/>
              </a:rPr>
              <a:t>处 </a:t>
            </a:r>
            <a:r>
              <a:rPr lang="zh-CN" altLang="en-US" sz="2200" dirty="0" smtClean="0">
                <a:latin typeface="+mj-ea"/>
                <a:ea typeface="+mj-ea"/>
              </a:rPr>
              <a:t>去</a:t>
            </a:r>
            <a:r>
              <a:rPr lang="en-US" altLang="zh-CN" sz="2200" dirty="0" smtClean="0">
                <a:latin typeface="+mj-ea"/>
                <a:ea typeface="+mj-ea"/>
              </a:rPr>
              <a:t> END</a:t>
            </a:r>
            <a:endParaRPr lang="en-US" sz="2200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917" y="1584231"/>
            <a:ext cx="93538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没 </a:t>
            </a:r>
            <a:r>
              <a:rPr lang="zh-CN" altLang="en-US" sz="2200" dirty="0">
                <a:latin typeface="+mj-ea"/>
                <a:ea typeface="+mj-ea"/>
              </a:rPr>
              <a:t>计 断 春 归 </a:t>
            </a:r>
            <a:r>
              <a:rPr lang="zh-CN" altLang="en-US" sz="2200" dirty="0" smtClean="0">
                <a:latin typeface="+mj-ea"/>
                <a:ea typeface="+mj-ea"/>
              </a:rPr>
              <a:t>路</a:t>
            </a:r>
            <a:r>
              <a:rPr lang="en-US" altLang="zh-CN" sz="2200" dirty="0" smtClean="0">
                <a:latin typeface="+mj-ea"/>
                <a:ea typeface="+mj-ea"/>
              </a:rPr>
              <a:t> START    </a:t>
            </a:r>
            <a:r>
              <a:rPr lang="zh-CN" altLang="en-US" sz="2200" b="1" u="sng" dirty="0" smtClean="0">
                <a:latin typeface="+mj-ea"/>
                <a:ea typeface="+mj-ea"/>
              </a:rPr>
              <a:t>一 </a:t>
            </a:r>
            <a:r>
              <a:rPr lang="zh-CN" altLang="en-US" sz="2200" b="1" u="sng" dirty="0">
                <a:latin typeface="+mj-ea"/>
                <a:ea typeface="+mj-ea"/>
              </a:rPr>
              <a:t>枝 风 雨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 </a:t>
            </a:r>
            <a:r>
              <a:rPr lang="zh-CN" altLang="en-US" sz="2200" dirty="0" smtClean="0">
                <a:latin typeface="+mj-ea"/>
                <a:ea typeface="+mj-ea"/>
              </a:rPr>
              <a:t>更 </a:t>
            </a:r>
            <a:r>
              <a:rPr lang="zh-CN" altLang="en-US" sz="2200" dirty="0">
                <a:latin typeface="+mj-ea"/>
                <a:ea typeface="+mj-ea"/>
              </a:rPr>
              <a:t>有 诗 人 何 </a:t>
            </a:r>
            <a:r>
              <a:rPr lang="en-US" altLang="zh-CN" sz="2200" dirty="0">
                <a:latin typeface="+mj-ea"/>
                <a:ea typeface="+mj-ea"/>
              </a:rPr>
              <a:t>UNK </a:t>
            </a:r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不 </a:t>
            </a:r>
            <a:r>
              <a:rPr lang="zh-CN" altLang="en-US" sz="2200" dirty="0">
                <a:latin typeface="+mj-ea"/>
                <a:ea typeface="+mj-ea"/>
              </a:rPr>
              <a:t>为 谁 家 住 定 是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dirty="0" smtClean="0">
                <a:latin typeface="+mj-ea"/>
                <a:ea typeface="+mj-ea"/>
              </a:rPr>
              <a:t>莫 </a:t>
            </a:r>
            <a:r>
              <a:rPr lang="zh-CN" altLang="en-US" sz="2200" dirty="0">
                <a:latin typeface="+mj-ea"/>
                <a:ea typeface="+mj-ea"/>
              </a:rPr>
              <a:t>道 闲 愁 新 恨 传 </a:t>
            </a:r>
            <a:r>
              <a:rPr lang="en-US" altLang="zh-CN" sz="2200" dirty="0">
                <a:latin typeface="+mj-ea"/>
                <a:ea typeface="+mj-ea"/>
              </a:rPr>
              <a:t>UNK </a:t>
            </a:r>
            <a:endParaRPr lang="en-US" altLang="zh-CN" sz="2200" dirty="0" smtClean="0">
              <a:latin typeface="+mj-ea"/>
              <a:ea typeface="+mj-ea"/>
            </a:endParaRPr>
          </a:p>
          <a:p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只 </a:t>
            </a:r>
            <a:r>
              <a:rPr lang="zh-CN" altLang="en-US" sz="2200" dirty="0">
                <a:latin typeface="+mj-ea"/>
                <a:ea typeface="+mj-ea"/>
              </a:rPr>
              <a:t>恐 来 时 节 月 到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b="1" dirty="0" smtClean="0">
                <a:solidFill>
                  <a:srgbClr val="C00000"/>
                </a:solidFill>
                <a:latin typeface="+mj-ea"/>
                <a:ea typeface="+mj-ea"/>
              </a:rPr>
              <a:t>明 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</a:rPr>
              <a:t>年 今 日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 </a:t>
            </a:r>
            <a:r>
              <a:rPr lang="zh-CN" altLang="en-US" sz="2200" dirty="0" smtClean="0">
                <a:latin typeface="+mj-ea"/>
                <a:ea typeface="+mj-ea"/>
              </a:rPr>
              <a:t>长 </a:t>
            </a:r>
            <a:r>
              <a:rPr lang="zh-CN" altLang="en-US" sz="2200" dirty="0">
                <a:latin typeface="+mj-ea"/>
                <a:ea typeface="+mj-ea"/>
              </a:rPr>
              <a:t>安 排 云 水 </a:t>
            </a:r>
            <a:r>
              <a:rPr lang="en-US" altLang="zh-CN" sz="2200" dirty="0">
                <a:latin typeface="+mj-ea"/>
                <a:ea typeface="+mj-ea"/>
              </a:rPr>
              <a:t>UNK </a:t>
            </a:r>
            <a:endParaRPr lang="en-US" altLang="zh-CN" sz="2200" dirty="0" smtClean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流 </a:t>
            </a:r>
            <a:r>
              <a:rPr lang="zh-CN" altLang="en-US" sz="2200" dirty="0">
                <a:latin typeface="+mj-ea"/>
                <a:ea typeface="+mj-ea"/>
              </a:rPr>
              <a:t>莺 语 绿 杨 柳 困 </a:t>
            </a:r>
            <a:r>
              <a:rPr lang="en-US" altLang="zh-CN" sz="2200" dirty="0">
                <a:latin typeface="+mj-ea"/>
                <a:ea typeface="+mj-ea"/>
              </a:rPr>
              <a:t>UNK  </a:t>
            </a:r>
            <a:r>
              <a:rPr lang="en-US" altLang="zh-CN" sz="2200" dirty="0" smtClean="0">
                <a:latin typeface="+mj-ea"/>
                <a:ea typeface="+mj-ea"/>
              </a:rPr>
              <a:t> </a:t>
            </a:r>
            <a:r>
              <a:rPr lang="zh-CN" altLang="en-US" sz="2200" dirty="0" smtClean="0">
                <a:latin typeface="+mj-ea"/>
                <a:ea typeface="+mj-ea"/>
              </a:rPr>
              <a:t>多 </a:t>
            </a:r>
            <a:r>
              <a:rPr lang="zh-CN" altLang="en-US" sz="2200" dirty="0">
                <a:latin typeface="+mj-ea"/>
                <a:ea typeface="+mj-ea"/>
              </a:rPr>
              <a:t>少 旧 歌 声 怨 处 </a:t>
            </a:r>
            <a:r>
              <a:rPr lang="en-US" altLang="zh-CN" sz="2200" dirty="0" smtClean="0">
                <a:latin typeface="+mj-ea"/>
                <a:ea typeface="+mj-ea"/>
              </a:rPr>
              <a:t>END</a:t>
            </a:r>
            <a:endParaRPr lang="en-US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46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62" y="441762"/>
            <a:ext cx="6787917" cy="1042654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768" y="2051914"/>
            <a:ext cx="4242638" cy="33666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Poem 5</a:t>
            </a:r>
          </a:p>
          <a:p>
            <a:r>
              <a:rPr lang="en-US" sz="3200" dirty="0" smtClean="0"/>
              <a:t>Poem 7</a:t>
            </a:r>
          </a:p>
          <a:p>
            <a:r>
              <a:rPr lang="en-US" sz="3200" dirty="0" smtClean="0"/>
              <a:t>Butterfly love flowers</a:t>
            </a:r>
          </a:p>
          <a:p>
            <a:r>
              <a:rPr lang="en-US" sz="3200" dirty="0" smtClean="0"/>
              <a:t>Beauty Yu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1" y="1354975"/>
            <a:ext cx="5628905" cy="47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805" y="504535"/>
            <a:ext cx="10178322" cy="896753"/>
          </a:xfrm>
        </p:spPr>
        <p:txBody>
          <a:bodyPr/>
          <a:lstStyle/>
          <a:p>
            <a:pPr algn="ctr"/>
            <a:r>
              <a:rPr lang="en-US" dirty="0" smtClean="0"/>
              <a:t>Quatrain with first sentence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5069" y="3364582"/>
            <a:ext cx="30572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君问归期未有期</a:t>
            </a:r>
            <a:r>
              <a:rPr lang="zh-CN" altLang="en-US" sz="2800" dirty="0" smtClean="0">
                <a:latin typeface="+mj-ea"/>
                <a:ea typeface="+mj-ea"/>
              </a:rPr>
              <a:t>，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今夜</a:t>
            </a:r>
            <a:r>
              <a:rPr lang="zh-CN" altLang="en-US" sz="2800" dirty="0">
                <a:latin typeface="+mj-ea"/>
                <a:ea typeface="+mj-ea"/>
              </a:rPr>
              <a:t>月江明似衣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行到</a:t>
            </a:r>
            <a:r>
              <a:rPr lang="zh-CN" altLang="en-US" sz="2800" dirty="0">
                <a:latin typeface="+mj-ea"/>
                <a:ea typeface="+mj-ea"/>
              </a:rPr>
              <a:t>城头时看金</a:t>
            </a:r>
            <a:r>
              <a:rPr lang="zh-CN" altLang="en-US" sz="2800" dirty="0" smtClean="0">
                <a:latin typeface="+mj-ea"/>
                <a:ea typeface="+mj-ea"/>
              </a:rPr>
              <a:t>，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几方</a:t>
            </a:r>
            <a:r>
              <a:rPr lang="zh-CN" altLang="en-US" sz="2800" dirty="0">
                <a:latin typeface="+mj-ea"/>
                <a:ea typeface="+mj-ea"/>
              </a:rPr>
              <a:t>飞马雪花枝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  <a:endParaRPr lang="en-US" altLang="zh-CN" sz="2800" dirty="0" smtClean="0">
              <a:latin typeface="+mj-ea"/>
              <a:ea typeface="+mj-ea"/>
            </a:endParaRPr>
          </a:p>
          <a:p>
            <a:endParaRPr lang="en-US" altLang="zh-CN" sz="2800" dirty="0">
              <a:latin typeface="+mj-ea"/>
              <a:ea typeface="+mj-ea"/>
            </a:endParaRPr>
          </a:p>
          <a:p>
            <a:endParaRPr lang="en-US" altLang="zh-CN" sz="2800" dirty="0" smtClean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4132" y="3364582"/>
            <a:ext cx="23391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北国有佳人</a:t>
            </a:r>
            <a:r>
              <a:rPr lang="zh-CN" altLang="en-US" sz="2800" dirty="0" smtClean="0">
                <a:latin typeface="+mj-ea"/>
                <a:ea typeface="+mj-ea"/>
              </a:rPr>
              <a:t>，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朝</a:t>
            </a:r>
            <a:r>
              <a:rPr lang="zh-CN" altLang="en-US" sz="2800" dirty="0">
                <a:latin typeface="+mj-ea"/>
                <a:ea typeface="+mj-ea"/>
              </a:rPr>
              <a:t>中何处深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泪</a:t>
            </a:r>
            <a:r>
              <a:rPr lang="zh-CN" altLang="en-US" sz="2800" dirty="0">
                <a:latin typeface="+mj-ea"/>
                <a:ea typeface="+mj-ea"/>
              </a:rPr>
              <a:t>出三四秋</a:t>
            </a:r>
            <a:r>
              <a:rPr lang="zh-CN" altLang="en-US" sz="2800" dirty="0" smtClean="0">
                <a:latin typeface="+mj-ea"/>
                <a:ea typeface="+mj-ea"/>
              </a:rPr>
              <a:t>，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东</a:t>
            </a:r>
            <a:r>
              <a:rPr lang="zh-CN" altLang="en-US" sz="2800" dirty="0">
                <a:latin typeface="+mj-ea"/>
                <a:ea typeface="+mj-ea"/>
              </a:rPr>
              <a:t>世事多身。</a:t>
            </a:r>
            <a:endParaRPr lang="en-US" sz="2800" dirty="0">
              <a:latin typeface="+mj-ea"/>
              <a:ea typeface="+mj-ea"/>
            </a:endParaRP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8301" y="2221417"/>
            <a:ext cx="583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7-char poem start with</a:t>
            </a:r>
          </a:p>
          <a:p>
            <a:pPr algn="ctr"/>
            <a:r>
              <a:rPr lang="en-US" dirty="0" smtClean="0"/>
              <a:t> “</a:t>
            </a:r>
            <a:r>
              <a:rPr lang="en-US" dirty="0"/>
              <a:t>I ask you when you come back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85395" y="2221416"/>
            <a:ext cx="240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5-char poem start with</a:t>
            </a:r>
          </a:p>
          <a:p>
            <a:r>
              <a:rPr lang="en-US" dirty="0" smtClean="0"/>
              <a:t>“A beauty in the north”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7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allAtOnce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448" y="594060"/>
            <a:ext cx="10178322" cy="1492132"/>
          </a:xfrm>
        </p:spPr>
        <p:txBody>
          <a:bodyPr/>
          <a:lstStyle/>
          <a:p>
            <a:pPr algn="ctr"/>
            <a:r>
              <a:rPr lang="en-US" altLang="zh-CN" dirty="0" smtClean="0"/>
              <a:t>Quatrain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733" y="1732012"/>
            <a:ext cx="57857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“作诗：清华大学是一所好大学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 smtClean="0"/>
              <a:t>   Poem with theme: Tsinghua University is a good university</a:t>
            </a:r>
            <a:endParaRPr lang="zh-CN" altLang="en-US" dirty="0"/>
          </a:p>
          <a:p>
            <a:pPr algn="ctr"/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8821" y="3488951"/>
            <a:ext cx="23391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一觉三年梦，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无因桃李藤。</a:t>
            </a:r>
          </a:p>
          <a:p>
            <a:r>
              <a:rPr lang="zh-CN" altLang="en-US" sz="2800" dirty="0">
                <a:latin typeface="+mj-ea"/>
                <a:ea typeface="+mj-ea"/>
              </a:rPr>
              <a:t>门方风不肯，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草色上光生。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3" y="3488951"/>
            <a:ext cx="3057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一时为景此桃花，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无限春风好放他。</a:t>
            </a:r>
          </a:p>
          <a:p>
            <a:r>
              <a:rPr lang="zh-CN" altLang="en-US" sz="2800" dirty="0">
                <a:latin typeface="+mj-ea"/>
                <a:ea typeface="+mj-ea"/>
              </a:rPr>
              <a:t>门外还思百日长，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草没分付与多家。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7880" y="308728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5-char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7501" y="303947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Acrostic poems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2883" y="2853272"/>
            <a:ext cx="305724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林丘径后作思量，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诗老相期见曲郎。</a:t>
            </a:r>
          </a:p>
          <a:p>
            <a:r>
              <a:rPr lang="zh-CN" altLang="en-US" sz="2800" dirty="0">
                <a:latin typeface="+mj-ea"/>
                <a:ea typeface="+mj-ea"/>
              </a:rPr>
              <a:t>音者方知几许年，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是师先为小桥梁。</a:t>
            </a:r>
          </a:p>
          <a:p>
            <a:r>
              <a:rPr lang="zh-CN" altLang="en-US" sz="2800" dirty="0">
                <a:latin typeface="+mj-ea"/>
                <a:ea typeface="+mj-ea"/>
              </a:rPr>
              <a:t>最逢如旧出新安，</a:t>
            </a:r>
          </a:p>
          <a:p>
            <a:r>
              <a:rPr lang="zh-CN" altLang="en-US" sz="2800" dirty="0">
                <a:latin typeface="+mj-ea"/>
                <a:ea typeface="+mj-ea"/>
              </a:rPr>
              <a:t>美景流光五月长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5439" y="3091621"/>
            <a:ext cx="30572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清三生看花红长，</a:t>
            </a:r>
            <a:br>
              <a:rPr lang="zh-CN" altLang="en-US" sz="2800" dirty="0">
                <a:latin typeface="+mj-ea"/>
                <a:ea typeface="+mj-ea"/>
              </a:rPr>
            </a:br>
            <a:r>
              <a:rPr lang="zh-CN" altLang="en-US" sz="2800" dirty="0">
                <a:latin typeface="+mj-ea"/>
                <a:ea typeface="+mj-ea"/>
              </a:rPr>
              <a:t>华事正如天宝乡。</a:t>
            </a:r>
            <a:br>
              <a:rPr lang="zh-CN" altLang="en-US" sz="2800" dirty="0">
                <a:latin typeface="+mj-ea"/>
                <a:ea typeface="+mj-ea"/>
              </a:rPr>
            </a:br>
            <a:r>
              <a:rPr lang="zh-CN" altLang="en-US" sz="2800" dirty="0">
                <a:latin typeface="+mj-ea"/>
                <a:ea typeface="+mj-ea"/>
              </a:rPr>
              <a:t>大地浮一寒不初，</a:t>
            </a:r>
            <a:br>
              <a:rPr lang="zh-CN" altLang="en-US" sz="2800" dirty="0">
                <a:latin typeface="+mj-ea"/>
                <a:ea typeface="+mj-ea"/>
              </a:rPr>
            </a:br>
            <a:r>
              <a:rPr lang="zh-CN" altLang="en-US" sz="2800" dirty="0">
                <a:latin typeface="+mj-ea"/>
                <a:ea typeface="+mj-ea"/>
              </a:rPr>
              <a:t>学仙五鸟声听芳。</a:t>
            </a: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2016" y="1874517"/>
            <a:ext cx="207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Poem with a “head”:</a:t>
            </a:r>
          </a:p>
          <a:p>
            <a:r>
              <a:rPr lang="en-US" dirty="0" smtClean="0"/>
              <a:t>Ms. Lin is beautiful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7144" y="1902052"/>
            <a:ext cx="207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Poem with a “head”:</a:t>
            </a:r>
          </a:p>
          <a:p>
            <a:r>
              <a:rPr lang="en-US" dirty="0" smtClean="0"/>
              <a:t>Tsinghua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38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618186"/>
            <a:ext cx="8187071" cy="3992296"/>
          </a:xfrm>
        </p:spPr>
        <p:txBody>
          <a:bodyPr>
            <a:noAutofit/>
          </a:bodyPr>
          <a:lstStyle/>
          <a:p>
            <a:r>
              <a:rPr lang="en-US" sz="5400" dirty="0" smtClean="0"/>
              <a:t>quatrain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Song iambic 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acrostic poem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28" y="5353074"/>
            <a:ext cx="8949071" cy="635603"/>
          </a:xfrm>
        </p:spPr>
        <p:txBody>
          <a:bodyPr>
            <a:noAutofit/>
          </a:bodyPr>
          <a:lstStyle/>
          <a:p>
            <a:r>
              <a:rPr lang="en-US" sz="2400" dirty="0" smtClean="0"/>
              <a:t>other type of poems such as sonnet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687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7" y="658155"/>
            <a:ext cx="8462257" cy="1074322"/>
          </a:xfrm>
        </p:spPr>
        <p:txBody>
          <a:bodyPr/>
          <a:lstStyle/>
          <a:p>
            <a:pPr algn="ctr"/>
            <a:r>
              <a:rPr lang="en-US" dirty="0" smtClean="0"/>
              <a:t>Song iambic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9086" y="1854093"/>
            <a:ext cx="31790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《蝶恋花 * 相见时难别亦难》</a:t>
            </a:r>
          </a:p>
          <a:p>
            <a:r>
              <a:rPr lang="en-US" dirty="0" smtClean="0"/>
              <a:t>        Butterfly </a:t>
            </a:r>
            <a:r>
              <a:rPr lang="en-US" dirty="0"/>
              <a:t>and flowers</a:t>
            </a:r>
          </a:p>
          <a:p>
            <a:r>
              <a:rPr lang="en-US" dirty="0"/>
              <a:t>  Hard to meet harder to </a:t>
            </a:r>
            <a:r>
              <a:rPr lang="en-US" dirty="0" smtClean="0"/>
              <a:t>leave</a:t>
            </a:r>
            <a:endParaRPr lang="en-US" dirty="0"/>
          </a:p>
          <a:p>
            <a:r>
              <a:rPr lang="en-US" dirty="0" smtClean="0"/>
              <a:t>  --------------------------</a:t>
            </a:r>
            <a:endParaRPr lang="en-US" dirty="0"/>
          </a:p>
          <a:p>
            <a:r>
              <a:rPr lang="en-US" dirty="0" smtClean="0"/>
              <a:t>  相见时难别亦难</a:t>
            </a:r>
            <a:r>
              <a:rPr lang="en-US" dirty="0"/>
              <a:t>，</a:t>
            </a:r>
          </a:p>
          <a:p>
            <a:r>
              <a:rPr lang="en-US" dirty="0" smtClean="0"/>
              <a:t>  消得今岁</a:t>
            </a:r>
            <a:r>
              <a:rPr lang="en-US" dirty="0"/>
              <a:t>，</a:t>
            </a:r>
          </a:p>
          <a:p>
            <a:r>
              <a:rPr lang="en-US" dirty="0" smtClean="0"/>
              <a:t>  摇曳黄金心</a:t>
            </a:r>
            <a:r>
              <a:rPr lang="en-US" dirty="0"/>
              <a:t>。</a:t>
            </a:r>
          </a:p>
          <a:p>
            <a:r>
              <a:rPr lang="en-US" dirty="0" smtClean="0"/>
              <a:t>  手都前春何计后</a:t>
            </a:r>
            <a:r>
              <a:rPr lang="en-US" dirty="0"/>
              <a:t>，</a:t>
            </a:r>
          </a:p>
          <a:p>
            <a:r>
              <a:rPr lang="en-US" dirty="0" smtClean="0"/>
              <a:t>  日夜如啼妆人度。</a:t>
            </a:r>
          </a:p>
          <a:p>
            <a:endParaRPr lang="en-US" dirty="0"/>
          </a:p>
          <a:p>
            <a:r>
              <a:rPr lang="en-US" dirty="0" smtClean="0"/>
              <a:t>  可是西山断雨来</a:t>
            </a:r>
            <a:r>
              <a:rPr lang="en-US" dirty="0"/>
              <a:t>，</a:t>
            </a:r>
          </a:p>
          <a:p>
            <a:r>
              <a:rPr lang="en-US" dirty="0" smtClean="0"/>
              <a:t>  伤把多情</a:t>
            </a:r>
            <a:r>
              <a:rPr lang="en-US" dirty="0"/>
              <a:t>，</a:t>
            </a:r>
          </a:p>
          <a:p>
            <a:r>
              <a:rPr lang="en-US" dirty="0" smtClean="0"/>
              <a:t>  更觉无由难</a:t>
            </a:r>
            <a:r>
              <a:rPr lang="en-US" dirty="0"/>
              <a:t>。</a:t>
            </a:r>
          </a:p>
          <a:p>
            <a:r>
              <a:rPr lang="en-US" dirty="0" smtClean="0"/>
              <a:t>  远与枝头地住君</a:t>
            </a:r>
            <a:r>
              <a:rPr lang="en-US" dirty="0"/>
              <a:t>，</a:t>
            </a:r>
          </a:p>
          <a:p>
            <a:r>
              <a:rPr lang="en-US" dirty="0" smtClean="0"/>
              <a:t>  万里江南烟醉倒</a:t>
            </a:r>
            <a:r>
              <a:rPr lang="en-US" dirty="0"/>
              <a:t>。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53" y="1854093"/>
            <a:ext cx="262123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《</a:t>
            </a:r>
            <a:r>
              <a:rPr lang="en-US" dirty="0" smtClean="0"/>
              <a:t>虞美人 * 梦里江河》</a:t>
            </a:r>
          </a:p>
          <a:p>
            <a:r>
              <a:rPr lang="en-US" dirty="0" smtClean="0"/>
              <a:t>           Beauty Yu</a:t>
            </a:r>
          </a:p>
          <a:p>
            <a:r>
              <a:rPr lang="en-US" dirty="0" smtClean="0"/>
              <a:t>        River in dream</a:t>
            </a:r>
            <a:endParaRPr lang="en-US" dirty="0"/>
          </a:p>
          <a:p>
            <a:r>
              <a:rPr lang="en-US" dirty="0" smtClean="0"/>
              <a:t>  --------------------------</a:t>
            </a:r>
            <a:endParaRPr lang="en-US" dirty="0"/>
          </a:p>
          <a:p>
            <a:r>
              <a:rPr lang="en-US" dirty="0" smtClean="0"/>
              <a:t>  芙蓉落尽天涵水</a:t>
            </a:r>
            <a:r>
              <a:rPr lang="en-US" dirty="0"/>
              <a:t>，</a:t>
            </a:r>
          </a:p>
          <a:p>
            <a:r>
              <a:rPr lang="en-US" dirty="0" smtClean="0"/>
              <a:t>  烟水秋平岸</a:t>
            </a:r>
            <a:r>
              <a:rPr lang="en-US" dirty="0"/>
              <a:t>。</a:t>
            </a:r>
          </a:p>
          <a:p>
            <a:r>
              <a:rPr lang="en-US" dirty="0" smtClean="0"/>
              <a:t>  绿荷多少夕阳中</a:t>
            </a:r>
            <a:r>
              <a:rPr lang="en-US" dirty="0"/>
              <a:t>，</a:t>
            </a:r>
          </a:p>
          <a:p>
            <a:r>
              <a:rPr lang="en-US" dirty="0" smtClean="0"/>
              <a:t>  背飞双燕贴云独高楼。</a:t>
            </a:r>
          </a:p>
          <a:p>
            <a:endParaRPr lang="en-US" dirty="0"/>
          </a:p>
          <a:p>
            <a:r>
              <a:rPr lang="en-US" dirty="0" smtClean="0"/>
              <a:t>  一声长合江南枝</a:t>
            </a:r>
            <a:r>
              <a:rPr lang="en-US" dirty="0"/>
              <a:t>，</a:t>
            </a:r>
          </a:p>
          <a:p>
            <a:r>
              <a:rPr lang="en-US" dirty="0" smtClean="0"/>
              <a:t>  无人早晚来</a:t>
            </a:r>
            <a:r>
              <a:rPr lang="en-US" dirty="0"/>
              <a:t>。</a:t>
            </a:r>
          </a:p>
          <a:p>
            <a:r>
              <a:rPr lang="en-US" dirty="0" smtClean="0"/>
              <a:t>  流与量酒重携空</a:t>
            </a:r>
            <a:r>
              <a:rPr lang="en-US" dirty="0"/>
              <a:t>，</a:t>
            </a:r>
          </a:p>
          <a:p>
            <a:r>
              <a:rPr lang="en-US" dirty="0" smtClean="0"/>
              <a:t>  谁家台畔楚宫门阑干</a:t>
            </a:r>
            <a:r>
              <a:rPr lang="en-US" dirty="0"/>
              <a:t>。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0666" y="1854093"/>
            <a:ext cx="24865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《</a:t>
            </a:r>
            <a:r>
              <a:rPr lang="en-US" dirty="0" smtClean="0"/>
              <a:t>蝶恋花 * 梦里江河》</a:t>
            </a:r>
          </a:p>
          <a:p>
            <a:r>
              <a:rPr lang="en-US" dirty="0" smtClean="0"/>
              <a:t>  Butterfly </a:t>
            </a:r>
            <a:r>
              <a:rPr lang="en-US" dirty="0"/>
              <a:t>and flowers</a:t>
            </a:r>
          </a:p>
          <a:p>
            <a:r>
              <a:rPr lang="en-US" dirty="0"/>
              <a:t>  </a:t>
            </a:r>
            <a:r>
              <a:rPr lang="en-US" dirty="0" smtClean="0"/>
              <a:t>   River in dream</a:t>
            </a:r>
            <a:endParaRPr lang="en-US" dirty="0"/>
          </a:p>
          <a:p>
            <a:r>
              <a:rPr lang="en-US" dirty="0" smtClean="0"/>
              <a:t>  --------------------------</a:t>
            </a:r>
            <a:endParaRPr lang="en-US" dirty="0"/>
          </a:p>
          <a:p>
            <a:r>
              <a:rPr lang="en-US" dirty="0" smtClean="0"/>
              <a:t>  万事都归一梦了</a:t>
            </a:r>
            <a:r>
              <a:rPr lang="en-US" dirty="0"/>
              <a:t>，</a:t>
            </a:r>
          </a:p>
          <a:p>
            <a:r>
              <a:rPr lang="en-US" dirty="0" smtClean="0"/>
              <a:t>  行尽青山</a:t>
            </a:r>
            <a:r>
              <a:rPr lang="en-US" dirty="0"/>
              <a:t>，</a:t>
            </a:r>
          </a:p>
          <a:p>
            <a:r>
              <a:rPr lang="en-US" dirty="0" smtClean="0"/>
              <a:t>  江上分来尊</a:t>
            </a:r>
            <a:r>
              <a:rPr lang="en-US" dirty="0"/>
              <a:t>。</a:t>
            </a:r>
          </a:p>
          <a:p>
            <a:r>
              <a:rPr lang="en-US" dirty="0" smtClean="0"/>
              <a:t>  好语燕时难少事</a:t>
            </a:r>
            <a:r>
              <a:rPr lang="en-US" dirty="0"/>
              <a:t>，</a:t>
            </a:r>
          </a:p>
          <a:p>
            <a:r>
              <a:rPr lang="en-US" dirty="0" smtClean="0"/>
              <a:t>  点破园林无几许。</a:t>
            </a:r>
          </a:p>
          <a:p>
            <a:endParaRPr lang="en-US" dirty="0"/>
          </a:p>
          <a:p>
            <a:r>
              <a:rPr lang="en-US" dirty="0" smtClean="0"/>
              <a:t>  多闲愁歌中趣了</a:t>
            </a:r>
            <a:r>
              <a:rPr lang="en-US" dirty="0"/>
              <a:t>，</a:t>
            </a:r>
          </a:p>
          <a:p>
            <a:r>
              <a:rPr lang="en-US" dirty="0" smtClean="0"/>
              <a:t>  两鬓苍苔</a:t>
            </a:r>
            <a:r>
              <a:rPr lang="en-US" dirty="0"/>
              <a:t>，</a:t>
            </a:r>
          </a:p>
          <a:p>
            <a:r>
              <a:rPr lang="en-US" dirty="0" smtClean="0"/>
              <a:t>  未免教轻寒</a:t>
            </a:r>
            <a:r>
              <a:rPr lang="en-US" dirty="0"/>
              <a:t>。</a:t>
            </a:r>
          </a:p>
          <a:p>
            <a:r>
              <a:rPr lang="en-US" dirty="0" smtClean="0"/>
              <a:t>  飞入空谷云音路</a:t>
            </a:r>
            <a:r>
              <a:rPr lang="en-US" dirty="0"/>
              <a:t>，</a:t>
            </a:r>
          </a:p>
          <a:p>
            <a:r>
              <a:rPr lang="en-US" dirty="0" smtClean="0"/>
              <a:t>  不闻何曾相映景</a:t>
            </a:r>
            <a:r>
              <a:rPr lang="en-US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4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750" y="728748"/>
            <a:ext cx="10178322" cy="1492132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altLang="zh-CN" dirty="0" smtClean="0"/>
              <a:t>n</a:t>
            </a:r>
            <a:r>
              <a:rPr lang="en-US" dirty="0" smtClean="0"/>
              <a:t> iambic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912" y="2479966"/>
            <a:ext cx="8451273" cy="24938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200" b="1" dirty="0">
                <a:latin typeface="+mj-ea"/>
                <a:ea typeface="+mj-ea"/>
              </a:rPr>
              <a:t>一霎秋风</a:t>
            </a:r>
            <a:r>
              <a:rPr lang="zh-CN" altLang="en-US" sz="3200" b="1" dirty="0" smtClean="0">
                <a:latin typeface="+mj-ea"/>
                <a:ea typeface="+mj-ea"/>
              </a:rPr>
              <a:t>惊画扇</a:t>
            </a:r>
            <a:r>
              <a:rPr lang="zh-CN" altLang="en-US" sz="3200" b="1" dirty="0">
                <a:latin typeface="+mj-ea"/>
                <a:ea typeface="+mj-ea"/>
              </a:rPr>
              <a:t>，</a:t>
            </a:r>
            <a:r>
              <a:rPr lang="zh-CN" altLang="en-US" sz="3200" b="1" dirty="0" smtClean="0">
                <a:latin typeface="+mj-ea"/>
                <a:ea typeface="+mj-ea"/>
              </a:rPr>
              <a:t>柳重深深</a:t>
            </a:r>
            <a:r>
              <a:rPr lang="zh-CN" altLang="en-US" sz="3200" b="1" dirty="0">
                <a:latin typeface="+mj-ea"/>
                <a:ea typeface="+mj-ea"/>
              </a:rPr>
              <a:t>，</a:t>
            </a:r>
            <a:r>
              <a:rPr lang="zh-CN" altLang="en-US" sz="3200" b="1" dirty="0" smtClean="0">
                <a:latin typeface="+mj-ea"/>
                <a:ea typeface="+mj-ea"/>
              </a:rPr>
              <a:t>断送人遇睡</a:t>
            </a:r>
            <a:r>
              <a:rPr lang="zh-CN" altLang="en-US" sz="3200" b="1" dirty="0">
                <a:latin typeface="+mj-ea"/>
                <a:ea typeface="+mj-ea"/>
              </a:rPr>
              <a:t>。</a:t>
            </a:r>
            <a:r>
              <a:rPr lang="zh-CN" altLang="en-US" sz="3200" b="1" dirty="0" smtClean="0">
                <a:latin typeface="+mj-ea"/>
                <a:ea typeface="+mj-ea"/>
              </a:rPr>
              <a:t>          </a:t>
            </a:r>
            <a:r>
              <a:rPr lang="zh-CN" altLang="en-US" sz="3200" b="1" dirty="0">
                <a:latin typeface="+mj-ea"/>
                <a:ea typeface="+mj-ea"/>
              </a:rPr>
              <a:t/>
            </a:r>
            <a:br>
              <a:rPr lang="zh-CN" altLang="en-US" sz="3200" b="1" dirty="0">
                <a:latin typeface="+mj-ea"/>
                <a:ea typeface="+mj-ea"/>
              </a:rPr>
            </a:br>
            <a:r>
              <a:rPr lang="zh-CN" altLang="en-US" sz="3200" b="1" dirty="0">
                <a:latin typeface="+mj-ea"/>
                <a:ea typeface="+mj-ea"/>
              </a:rPr>
              <a:t>睡起又将轻别</a:t>
            </a:r>
            <a:r>
              <a:rPr lang="zh-CN" altLang="en-US" sz="3200" b="1" dirty="0" smtClean="0">
                <a:latin typeface="+mj-ea"/>
                <a:ea typeface="+mj-ea"/>
              </a:rPr>
              <a:t>后，无愁</a:t>
            </a:r>
            <a:r>
              <a:rPr lang="zh-CN" altLang="en-US" sz="3200" b="1" dirty="0">
                <a:latin typeface="+mj-ea"/>
                <a:ea typeface="+mj-ea"/>
              </a:rPr>
              <a:t>风雨将</a:t>
            </a:r>
            <a:r>
              <a:rPr lang="zh-CN" altLang="en-US" sz="3200" b="1" dirty="0" smtClean="0">
                <a:latin typeface="+mj-ea"/>
                <a:ea typeface="+mj-ea"/>
              </a:rPr>
              <a:t>花解。</a:t>
            </a:r>
            <a:r>
              <a:rPr lang="zh-CN" altLang="en-US" sz="3200" b="1" dirty="0">
                <a:latin typeface="+mj-ea"/>
                <a:ea typeface="+mj-ea"/>
              </a:rPr>
              <a:t>	</a:t>
            </a:r>
            <a:endParaRPr lang="en-US" altLang="zh-CN" sz="3200" b="1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CN" altLang="en-US" sz="3200" b="1" dirty="0" smtClean="0">
                <a:latin typeface="+mj-ea"/>
                <a:ea typeface="+mj-ea"/>
              </a:rPr>
              <a:t>楼上</a:t>
            </a:r>
            <a:r>
              <a:rPr lang="zh-CN" altLang="en-US" sz="3200" b="1" dirty="0">
                <a:latin typeface="+mj-ea"/>
                <a:ea typeface="+mj-ea"/>
              </a:rPr>
              <a:t>凌波无</a:t>
            </a:r>
            <a:r>
              <a:rPr lang="zh-CN" altLang="en-US" sz="3200" b="1" dirty="0" smtClean="0">
                <a:latin typeface="+mj-ea"/>
                <a:ea typeface="+mj-ea"/>
              </a:rPr>
              <a:t>处处，只解朱弦，又</a:t>
            </a:r>
            <a:r>
              <a:rPr lang="zh-CN" altLang="en-US" sz="3200" b="1" dirty="0">
                <a:latin typeface="+mj-ea"/>
                <a:ea typeface="+mj-ea"/>
              </a:rPr>
              <a:t>是人</a:t>
            </a:r>
            <a:r>
              <a:rPr lang="zh-CN" altLang="en-US" sz="3200" b="1" dirty="0" smtClean="0">
                <a:latin typeface="+mj-ea"/>
                <a:ea typeface="+mj-ea"/>
              </a:rPr>
              <a:t>相遇。          </a:t>
            </a:r>
            <a:r>
              <a:rPr lang="zh-CN" altLang="en-US" sz="3200" b="1" dirty="0">
                <a:latin typeface="+mj-ea"/>
                <a:ea typeface="+mj-ea"/>
              </a:rPr>
              <a:t/>
            </a:r>
            <a:br>
              <a:rPr lang="zh-CN" altLang="en-US" sz="3200" b="1" dirty="0">
                <a:latin typeface="+mj-ea"/>
                <a:ea typeface="+mj-ea"/>
              </a:rPr>
            </a:br>
            <a:r>
              <a:rPr lang="zh-CN" altLang="en-US" sz="3200" b="1" dirty="0">
                <a:latin typeface="+mj-ea"/>
                <a:ea typeface="+mj-ea"/>
              </a:rPr>
              <a:t>人去何须</a:t>
            </a:r>
            <a:r>
              <a:rPr lang="zh-CN" altLang="en-US" sz="3200" b="1" dirty="0" smtClean="0">
                <a:latin typeface="+mj-ea"/>
                <a:ea typeface="+mj-ea"/>
              </a:rPr>
              <a:t>寻小院，相逢</a:t>
            </a:r>
            <a:r>
              <a:rPr lang="zh-CN" altLang="en-US" sz="3200" b="1" dirty="0">
                <a:latin typeface="+mj-ea"/>
                <a:ea typeface="+mj-ea"/>
              </a:rPr>
              <a:t>添得人</a:t>
            </a:r>
            <a:r>
              <a:rPr lang="zh-CN" altLang="en-US" sz="3200" b="1" dirty="0" smtClean="0">
                <a:latin typeface="+mj-ea"/>
                <a:ea typeface="+mj-ea"/>
              </a:rPr>
              <a:t>肠断。</a:t>
            </a:r>
            <a:endParaRPr 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745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1347770"/>
            <a:ext cx="10318418" cy="43949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qixin</a:t>
            </a:r>
            <a:r>
              <a:rPr lang="en-US" dirty="0" smtClean="0"/>
              <a:t> </a:t>
            </a:r>
            <a:r>
              <a:rPr lang="en-US" dirty="0" err="1" smtClean="0"/>
              <a:t>wang</a:t>
            </a:r>
            <a:endParaRPr lang="en-US" dirty="0"/>
          </a:p>
        </p:txBody>
      </p:sp>
      <p:pic>
        <p:nvPicPr>
          <p:cNvPr id="4" name="Picture 2" descr="http://www.ncmmsc.org/CIPS-ParsEval-2009/images/CS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30" y="495483"/>
            <a:ext cx="1653853" cy="12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zh/thumb/e/ec/Tsinghua_University_Logo.svg/387px-Tsinghua_University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80" y="492202"/>
            <a:ext cx="1146301" cy="1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5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569" y="2202286"/>
            <a:ext cx="8187071" cy="2240769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白日依山尽，黄河入海流。</a:t>
            </a:r>
            <a:br>
              <a:rPr lang="zh-CN" altLang="en-US" sz="4400" dirty="0"/>
            </a:br>
            <a:r>
              <a:rPr lang="zh-CN" altLang="en-US" sz="4400" dirty="0"/>
              <a:t>欲穷千里目，更上一层楼。</a:t>
            </a:r>
            <a:br>
              <a:rPr lang="zh-CN" alt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5662" y="4597603"/>
            <a:ext cx="6403346" cy="1408444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- + - - + </a:t>
            </a:r>
            <a:r>
              <a:rPr lang="zh-CN" altLang="en-US" sz="3200" dirty="0" smtClean="0"/>
              <a:t> ， </a:t>
            </a:r>
            <a:r>
              <a:rPr lang="de-DE" sz="3200" dirty="0" smtClean="0"/>
              <a:t>- </a:t>
            </a:r>
            <a:r>
              <a:rPr lang="de-DE" sz="3200" dirty="0"/>
              <a:t>- + + - </a:t>
            </a:r>
          </a:p>
          <a:p>
            <a:pPr algn="ctr"/>
            <a:r>
              <a:rPr lang="de-DE" sz="3200" dirty="0"/>
              <a:t>+ - - + + </a:t>
            </a:r>
            <a:r>
              <a:rPr lang="zh-CN" altLang="en-US" sz="3200" dirty="0" smtClean="0"/>
              <a:t> ， </a:t>
            </a:r>
            <a:r>
              <a:rPr lang="de-DE" sz="3200" dirty="0" smtClean="0"/>
              <a:t>+ </a:t>
            </a:r>
            <a:r>
              <a:rPr lang="de-DE" sz="3200" dirty="0"/>
              <a:t>+ + - 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2088" y="1155516"/>
            <a:ext cx="456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Quatrain &amp; rhythm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36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16" y="1095154"/>
            <a:ext cx="6429105" cy="4064627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</a:rPr>
              <a:t>我</a:t>
            </a:r>
            <a:r>
              <a:rPr lang="zh-CN" altLang="en-US" sz="4400" dirty="0"/>
              <a:t>倚窗前思</a:t>
            </a:r>
            <a:r>
              <a:rPr lang="zh-CN" altLang="en-US" sz="4400" dirty="0" smtClean="0"/>
              <a:t>红颜，</a:t>
            </a:r>
            <a:r>
              <a:rPr lang="zh-CN" altLang="en-US" sz="4400" dirty="0"/>
              <a:t/>
            </a:r>
            <a:br>
              <a:rPr lang="zh-CN" altLang="en-US" sz="4400" dirty="0"/>
            </a:b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</a:rPr>
              <a:t>喜</a:t>
            </a:r>
            <a:r>
              <a:rPr lang="zh-CN" altLang="en-US" sz="4400" dirty="0"/>
              <a:t>雨漫洒串珠</a:t>
            </a:r>
            <a:r>
              <a:rPr lang="zh-CN" altLang="en-US" sz="4400" dirty="0" smtClean="0"/>
              <a:t>帘。</a:t>
            </a:r>
            <a:r>
              <a:rPr lang="zh-CN" altLang="en-US" sz="4400" dirty="0"/>
              <a:t/>
            </a:r>
            <a:br>
              <a:rPr lang="zh-CN" altLang="en-US" sz="4400" dirty="0"/>
            </a:b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</a:rPr>
              <a:t>欢</a:t>
            </a:r>
            <a:r>
              <a:rPr lang="zh-CN" altLang="en-US" sz="4400" dirty="0"/>
              <a:t>舞翩翩飘</a:t>
            </a:r>
            <a:r>
              <a:rPr lang="zh-CN" altLang="en-US" sz="4400" dirty="0" smtClean="0"/>
              <a:t>倩影，</a:t>
            </a:r>
            <a:r>
              <a:rPr lang="zh-CN" altLang="en-US" sz="4400" dirty="0"/>
              <a:t/>
            </a:r>
            <a:br>
              <a:rPr lang="zh-CN" altLang="en-US" sz="4400" dirty="0"/>
            </a:b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</a:rPr>
              <a:t>你</a:t>
            </a:r>
            <a:r>
              <a:rPr lang="zh-CN" altLang="en-US" sz="4400" dirty="0"/>
              <a:t>笑嫣然</a:t>
            </a:r>
            <a:r>
              <a:rPr lang="zh-CN" altLang="en-US" sz="4400" dirty="0" smtClean="0"/>
              <a:t>似花仙。</a:t>
            </a:r>
            <a:br>
              <a:rPr lang="zh-CN" altLang="en-US" sz="4400" dirty="0" smtClean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417" y="4976601"/>
            <a:ext cx="7343504" cy="951135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smtClean="0"/>
              <a:t>The</a:t>
            </a:r>
            <a:r>
              <a:rPr lang="en-US" altLang="zh-CN" sz="2800"/>
              <a:t> </a:t>
            </a:r>
            <a:r>
              <a:rPr lang="en-US" altLang="zh-CN" sz="2800" smtClean="0"/>
              <a:t>combination of </a:t>
            </a:r>
            <a:r>
              <a:rPr lang="en-US" altLang="zh-CN" sz="2800" dirty="0" smtClean="0"/>
              <a:t>first word of every sentence is </a:t>
            </a:r>
            <a:r>
              <a:rPr lang="en-US" sz="2800" dirty="0"/>
              <a:t>“</a:t>
            </a:r>
            <a:r>
              <a:rPr lang="zh-CN" altLang="en-US" sz="2800" dirty="0"/>
              <a:t>我喜欢你</a:t>
            </a:r>
            <a:r>
              <a:rPr lang="en-US" sz="2800" dirty="0"/>
              <a:t>”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, means “I love you”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92019" y="802766"/>
            <a:ext cx="6189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Acrostic Poem &amp; </a:t>
            </a:r>
            <a:r>
              <a:rPr lang="en-US" sz="3200" dirty="0"/>
              <a:t> </a:t>
            </a:r>
            <a:r>
              <a:rPr lang="en-US" sz="3200" dirty="0" smtClean="0"/>
              <a:t>meaning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91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3900368"/>
            <a:ext cx="8187071" cy="1674098"/>
          </a:xfrm>
        </p:spPr>
        <p:txBody>
          <a:bodyPr>
            <a:normAutofit fontScale="90000"/>
          </a:bodyPr>
          <a:lstStyle/>
          <a:p>
            <a:r>
              <a:rPr lang="zh-CN" altLang="en-US" sz="2800" dirty="0" smtClean="0"/>
              <a:t>春花秋月何时了？往事知多少。小楼昨夜又东风，故国不堪回首月明中。</a:t>
            </a:r>
            <a:br>
              <a:rPr lang="zh-CN" altLang="en-US" sz="2800" dirty="0" smtClean="0"/>
            </a:b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雕栏玉砌应犹在，只是朱颜改。问君能有几多愁？恰似一江春水向东流。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5322" y="5926378"/>
            <a:ext cx="7602281" cy="58419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Song iambic and titles of song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42929" y="3296548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《</a:t>
            </a:r>
            <a:r>
              <a:rPr lang="zh-CN" altLang="en-US" sz="2400" dirty="0" smtClean="0"/>
              <a:t>虞美人</a:t>
            </a:r>
            <a:r>
              <a:rPr lang="en-US" altLang="zh-CN" sz="2400" dirty="0" smtClean="0"/>
              <a:t>·</a:t>
            </a:r>
            <a:r>
              <a:rPr lang="zh-CN" altLang="en-US" sz="2400" dirty="0" smtClean="0"/>
              <a:t> 春花</a:t>
            </a:r>
            <a:r>
              <a:rPr lang="zh-CN" altLang="en-US" sz="2400" dirty="0"/>
              <a:t>秋月何时</a:t>
            </a:r>
            <a:r>
              <a:rPr lang="zh-CN" altLang="en-US" sz="2400" dirty="0" smtClean="0"/>
              <a:t>了</a:t>
            </a:r>
            <a:r>
              <a:rPr lang="en-US" altLang="zh-CN" sz="2400" dirty="0"/>
              <a:t>》(Title and theme</a:t>
            </a:r>
            <a:r>
              <a:rPr lang="en-US" altLang="zh-CN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219517" y="717490"/>
            <a:ext cx="8233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庭院深深深几许，杨柳堆烟，帘幕无重数。玉勒雕鞍游冶处，楼高不见章台路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</a:p>
          <a:p>
            <a:r>
              <a:rPr lang="zh-CN" altLang="en-US" sz="2800" dirty="0">
                <a:latin typeface="+mj-ea"/>
                <a:ea typeface="+mj-ea"/>
              </a:rPr>
              <a:t/>
            </a:r>
            <a:br>
              <a:rPr lang="zh-CN" altLang="en-US" sz="2800" dirty="0">
                <a:latin typeface="+mj-ea"/>
                <a:ea typeface="+mj-ea"/>
              </a:rPr>
            </a:br>
            <a:r>
              <a:rPr lang="zh-CN" altLang="en-US" sz="2800" dirty="0">
                <a:latin typeface="+mj-ea"/>
                <a:ea typeface="+mj-ea"/>
              </a:rPr>
              <a:t>雨横风狂三月暮，门掩黄昏，无计留春住。泪眼问花花不语，乱红飞过秋千去。</a:t>
            </a: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2929" y="298336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《</a:t>
            </a:r>
            <a:r>
              <a:rPr lang="zh-CN" altLang="en-US" sz="2400" dirty="0" smtClean="0"/>
              <a:t>蝶恋花</a:t>
            </a:r>
            <a:r>
              <a:rPr lang="en-US" altLang="zh-CN" sz="2400" dirty="0" smtClean="0"/>
              <a:t>·</a:t>
            </a:r>
            <a:r>
              <a:rPr lang="zh-CN" altLang="en-US" sz="2400" dirty="0" smtClean="0"/>
              <a:t> 庭院深深深几许</a:t>
            </a:r>
            <a:r>
              <a:rPr lang="en-US" altLang="zh-CN" sz="2400" dirty="0"/>
              <a:t>》(Title and theme</a:t>
            </a:r>
            <a:r>
              <a:rPr lang="en-US" altLang="zh-CN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38648" y="256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5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351" y="639963"/>
            <a:ext cx="10178322" cy="1492132"/>
          </a:xfrm>
        </p:spPr>
        <p:txBody>
          <a:bodyPr/>
          <a:lstStyle/>
          <a:p>
            <a:r>
              <a:rPr lang="en-US" dirty="0" smtClean="0"/>
              <a:t>Task &amp; related </a:t>
            </a:r>
            <a:r>
              <a:rPr lang="en-US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162" y="2132095"/>
            <a:ext cx="8770511" cy="263308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Poem generation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/>
              <a:t> M. Zhou et al. </a:t>
            </a:r>
            <a:r>
              <a:rPr lang="en-US" sz="3600" i="1" dirty="0"/>
              <a:t>AAAI</a:t>
            </a:r>
            <a:r>
              <a:rPr lang="en-US" sz="3600" dirty="0"/>
              <a:t> </a:t>
            </a:r>
            <a:r>
              <a:rPr lang="en-US" sz="3600" dirty="0" smtClean="0"/>
              <a:t>2008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/>
              <a:t> X. Zhang et al. </a:t>
            </a:r>
            <a:r>
              <a:rPr lang="en-US" sz="3600" i="1" dirty="0"/>
              <a:t>EMNLP </a:t>
            </a:r>
            <a:r>
              <a:rPr lang="en-US" sz="3600" dirty="0" smtClean="0"/>
              <a:t>2014</a:t>
            </a:r>
          </a:p>
          <a:p>
            <a:pPr marL="457200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6128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110" y="2769789"/>
            <a:ext cx="3049865" cy="1374818"/>
          </a:xfrm>
        </p:spPr>
        <p:txBody>
          <a:bodyPr>
            <a:noAutofit/>
          </a:bodyPr>
          <a:lstStyle/>
          <a:p>
            <a:r>
              <a:rPr lang="en-US" sz="4000" dirty="0" smtClean="0"/>
              <a:t>Any length</a:t>
            </a:r>
          </a:p>
          <a:p>
            <a:r>
              <a:rPr lang="en-US" sz="4000" dirty="0" smtClean="0"/>
              <a:t>Any theme</a:t>
            </a: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07205" y="3103255"/>
            <a:ext cx="514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a poem is written?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830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59" y="413381"/>
            <a:ext cx="11379441" cy="1492132"/>
          </a:xfrm>
        </p:spPr>
        <p:txBody>
          <a:bodyPr/>
          <a:lstStyle/>
          <a:p>
            <a:r>
              <a:rPr lang="en-US" altLang="zh-CN" dirty="0" smtClean="0"/>
              <a:t>I want to write</a:t>
            </a:r>
            <a:r>
              <a:rPr lang="en-US" dirty="0" smtClean="0"/>
              <a:t> a poem about spring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895537" y="2787725"/>
            <a:ext cx="3738524" cy="2482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虞美人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春花秋月何时了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白日依山尽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976" y="1689472"/>
            <a:ext cx="6881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《</a:t>
            </a:r>
            <a:r>
              <a:rPr lang="zh-CN" altLang="en-US" sz="2800" dirty="0"/>
              <a:t>咏柳</a:t>
            </a:r>
            <a:r>
              <a:rPr lang="en-US" altLang="zh-CN" sz="2800" dirty="0"/>
              <a:t>》——</a:t>
            </a:r>
            <a:r>
              <a:rPr lang="zh-CN" altLang="en-US" sz="2800" dirty="0"/>
              <a:t>贺知章（唐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zh-CN" altLang="en-US" sz="2800" dirty="0" smtClean="0"/>
              <a:t>碧玉</a:t>
            </a:r>
            <a:r>
              <a:rPr lang="zh-CN" altLang="en-US" sz="2800" dirty="0"/>
              <a:t>妆成一树高</a:t>
            </a:r>
            <a:r>
              <a:rPr lang="en-US" altLang="zh-CN" sz="2800" dirty="0"/>
              <a:t>, </a:t>
            </a:r>
            <a:r>
              <a:rPr lang="zh-CN" altLang="en-US" sz="2800" dirty="0"/>
              <a:t>万条垂下绿丝绦。 </a:t>
            </a:r>
            <a:endParaRPr lang="zh-CN" altLang="en-US" sz="2800" dirty="0" smtClean="0"/>
          </a:p>
          <a:p>
            <a:r>
              <a:rPr lang="zh-CN" altLang="en-US" sz="2800" dirty="0" smtClean="0"/>
              <a:t>不知</a:t>
            </a:r>
            <a:r>
              <a:rPr lang="zh-CN" altLang="en-US" sz="2800" dirty="0"/>
              <a:t>细叶谁裁出</a:t>
            </a:r>
            <a:r>
              <a:rPr lang="en-US" altLang="zh-CN" sz="2800" dirty="0"/>
              <a:t>, </a:t>
            </a:r>
            <a:r>
              <a:rPr lang="zh-CN" altLang="en-US" sz="2800" dirty="0"/>
              <a:t>二月春风似剪刀</a:t>
            </a:r>
            <a:r>
              <a:rPr lang="zh-CN" altLang="en-US" sz="2800" dirty="0" smtClean="0"/>
              <a:t>。</a:t>
            </a:r>
          </a:p>
          <a:p>
            <a:endParaRPr lang="zh-CN" altLang="en-US" sz="2800" dirty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 smtClean="0"/>
              <a:t>《</a:t>
            </a:r>
            <a:r>
              <a:rPr lang="zh-CN" altLang="en-US" sz="2800" dirty="0"/>
              <a:t>送元二使安西</a:t>
            </a:r>
            <a:r>
              <a:rPr lang="en-US" altLang="zh-CN" sz="2800" dirty="0"/>
              <a:t>》——</a:t>
            </a:r>
            <a:r>
              <a:rPr lang="zh-CN" altLang="en-US" sz="2800" dirty="0" smtClean="0"/>
              <a:t>王维（唐）</a:t>
            </a:r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zh-CN" altLang="en-US" sz="2800" dirty="0" smtClean="0"/>
              <a:t>渭城</a:t>
            </a:r>
            <a:r>
              <a:rPr lang="zh-CN" altLang="en-US" sz="2800" dirty="0"/>
              <a:t>朝雨悒轻尘</a:t>
            </a:r>
            <a:r>
              <a:rPr lang="en-US" altLang="zh-CN" sz="2800" dirty="0"/>
              <a:t>, </a:t>
            </a:r>
            <a:r>
              <a:rPr lang="zh-CN" altLang="en-US" sz="2800" dirty="0"/>
              <a:t>客舍青青柳色新。 </a:t>
            </a:r>
            <a:endParaRPr lang="zh-CN" altLang="en-US" sz="2800" dirty="0" smtClean="0"/>
          </a:p>
          <a:p>
            <a:r>
              <a:rPr lang="zh-CN" altLang="en-US" sz="2800" dirty="0" smtClean="0"/>
              <a:t>劝君</a:t>
            </a:r>
            <a:r>
              <a:rPr lang="zh-CN" altLang="en-US" sz="2800" dirty="0"/>
              <a:t>更尽一杯酒</a:t>
            </a:r>
            <a:r>
              <a:rPr lang="en-US" altLang="zh-CN" sz="2800" dirty="0"/>
              <a:t>, </a:t>
            </a:r>
            <a:r>
              <a:rPr lang="zh-CN" altLang="en-US" sz="2800" dirty="0"/>
              <a:t>西出阳关无故人。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4839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1089660"/>
            <a:ext cx="5391466" cy="40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" y="1083645"/>
            <a:ext cx="5399477" cy="4053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6145" y="5687879"/>
            <a:ext cx="1082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白日依山尽            </a:t>
            </a:r>
            <a:r>
              <a:rPr lang="en-US" altLang="zh-CN" sz="2400" dirty="0" smtClean="0"/>
              <a:t>-----》vector-----》</a:t>
            </a:r>
            <a:r>
              <a:rPr lang="zh-CN" altLang="en-US" sz="2400" dirty="0" smtClean="0"/>
              <a:t>              黄河入海流，欲穷千里。。。。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849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195</TotalTime>
  <Words>825</Words>
  <Application>Microsoft Macintosh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+Heading Asian</vt:lpstr>
      <vt:lpstr>Arial</vt:lpstr>
      <vt:lpstr>Courier New</vt:lpstr>
      <vt:lpstr>Gill Sans MT</vt:lpstr>
      <vt:lpstr>Impact</vt:lpstr>
      <vt:lpstr>华文中宋</vt:lpstr>
      <vt:lpstr>宋体</vt:lpstr>
      <vt:lpstr>Badge</vt:lpstr>
      <vt:lpstr>Free-type poem generation</vt:lpstr>
      <vt:lpstr>quatrain  Song iambic   acrostic poem</vt:lpstr>
      <vt:lpstr>白日依山尽，黄河入海流。 欲穷千里目，更上一层楼。 </vt:lpstr>
      <vt:lpstr>我倚窗前思红颜， 喜雨漫洒串珠帘。 欢舞翩翩飘倩影， 你笑嫣然似花仙。 </vt:lpstr>
      <vt:lpstr>春花秋月何时了？往事知多少。小楼昨夜又东风，故国不堪回首月明中。  雕栏玉砌应犹在，只是朱颜改。问君能有几多愁？恰似一江春水向东流。</vt:lpstr>
      <vt:lpstr>Task &amp; related work</vt:lpstr>
      <vt:lpstr>Problems and solution</vt:lpstr>
      <vt:lpstr>I want to write a poem about spring</vt:lpstr>
      <vt:lpstr>PowerPoint Presentation</vt:lpstr>
      <vt:lpstr>Problems about rnn</vt:lpstr>
      <vt:lpstr>PowerPoint Presentation</vt:lpstr>
      <vt:lpstr>Global information</vt:lpstr>
      <vt:lpstr>PowerPoint Presentation</vt:lpstr>
      <vt:lpstr>Model language knowledge</vt:lpstr>
      <vt:lpstr>Hybrid training</vt:lpstr>
      <vt:lpstr>experiments</vt:lpstr>
      <vt:lpstr>Quatrain with first sentence</vt:lpstr>
      <vt:lpstr>Quatrain with theme</vt:lpstr>
      <vt:lpstr>Acrostic poems</vt:lpstr>
      <vt:lpstr>Song iambic</vt:lpstr>
      <vt:lpstr>An iambic for you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Free-type poem generation</dc:title>
  <dc:creator>qx w</dc:creator>
  <cp:lastModifiedBy>qx w</cp:lastModifiedBy>
  <cp:revision>22</cp:revision>
  <dcterms:created xsi:type="dcterms:W3CDTF">2015-12-21T05:01:22Z</dcterms:created>
  <dcterms:modified xsi:type="dcterms:W3CDTF">2015-12-21T09:42:37Z</dcterms:modified>
</cp:coreProperties>
</file>