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4"/>
  </p:notesMasterIdLst>
  <p:sldIdLst>
    <p:sldId id="256" r:id="rId2"/>
    <p:sldId id="257" r:id="rId3"/>
    <p:sldId id="265" r:id="rId4"/>
    <p:sldId id="258" r:id="rId5"/>
    <p:sldId id="259" r:id="rId6"/>
    <p:sldId id="263" r:id="rId7"/>
    <p:sldId id="260" r:id="rId8"/>
    <p:sldId id="266" r:id="rId9"/>
    <p:sldId id="261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64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75" r:id="rId29"/>
    <p:sldId id="286" r:id="rId30"/>
    <p:sldId id="287" r:id="rId31"/>
    <p:sldId id="288" r:id="rId32"/>
    <p:sldId id="276" r:id="rId3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09" autoAdjust="0"/>
    <p:restoredTop sz="94660"/>
  </p:normalViewPr>
  <p:slideViewPr>
    <p:cSldViewPr>
      <p:cViewPr varScale="1">
        <p:scale>
          <a:sx n="71" d="100"/>
          <a:sy n="71" d="100"/>
        </p:scale>
        <p:origin x="-13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BA35C-D2E9-4B53-A148-A175D07E13D6}" type="datetimeFigureOut">
              <a:rPr lang="zh-CN" altLang="en-US" smtClean="0"/>
              <a:pPr/>
              <a:t>2016/5/18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F54DF-613A-4544-8408-9677F805F97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然而我们主要研究 说话者的语音转换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F54DF-613A-4544-8408-9677F805F977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传统方法：基于最小均方差法一帧一帧的转换</a:t>
            </a:r>
            <a:endParaRPr lang="en-US" altLang="zh-CN" dirty="0" smtClean="0"/>
          </a:p>
          <a:p>
            <a:r>
              <a:rPr lang="zh-CN" altLang="en-US" dirty="0" smtClean="0"/>
              <a:t>先进方法：基于最大似然函数估计来考虑帧与帧之间的关联，进而进行转换。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F54DF-613A-4544-8408-9677F805F977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F54DF-613A-4544-8408-9677F805F977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EM</a:t>
            </a:r>
            <a:r>
              <a:rPr lang="zh-CN" altLang="en-US" dirty="0" smtClean="0"/>
              <a:t>算法分</a:t>
            </a:r>
            <a:r>
              <a:rPr lang="en-US" altLang="zh-CN" dirty="0" smtClean="0"/>
              <a:t>E</a:t>
            </a:r>
            <a:r>
              <a:rPr lang="zh-CN" altLang="en-US" dirty="0" smtClean="0"/>
              <a:t>步和</a:t>
            </a:r>
            <a:r>
              <a:rPr lang="en-US" altLang="zh-CN" dirty="0" smtClean="0"/>
              <a:t>M</a:t>
            </a:r>
            <a:r>
              <a:rPr lang="zh-CN" altLang="en-US" dirty="0" smtClean="0"/>
              <a:t>步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F54DF-613A-4544-8408-9677F805F977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E</a:t>
            </a:r>
            <a:r>
              <a:rPr lang="zh-CN" altLang="en-US" dirty="0" smtClean="0"/>
              <a:t>步就是</a:t>
            </a:r>
            <a:r>
              <a:rPr lang="en-US" altLang="zh-CN" dirty="0" smtClean="0"/>
              <a:t>expectation</a:t>
            </a:r>
            <a:r>
              <a:rPr lang="zh-CN" altLang="en-US" dirty="0" smtClean="0"/>
              <a:t>的意思，就是假设模型参数已知的情况下求</a:t>
            </a:r>
            <a:r>
              <a:rPr lang="zh-CN" altLang="en-US" baseline="0" dirty="0" smtClean="0"/>
              <a:t>隐含变量</a:t>
            </a:r>
            <a:r>
              <a:rPr lang="en-US" altLang="zh-CN" baseline="0" dirty="0" smtClean="0"/>
              <a:t>Z</a:t>
            </a:r>
            <a:r>
              <a:rPr lang="zh-CN" altLang="en-US" baseline="0" dirty="0" smtClean="0"/>
              <a:t>分别取</a:t>
            </a:r>
            <a:r>
              <a:rPr lang="en-US" altLang="zh-CN" baseline="0" dirty="0" smtClean="0"/>
              <a:t>z1,z2,…</a:t>
            </a:r>
            <a:r>
              <a:rPr lang="zh-CN" altLang="en-US" baseline="0" dirty="0" smtClean="0"/>
              <a:t>的期望，亦即</a:t>
            </a:r>
            <a:r>
              <a:rPr lang="en-US" altLang="zh-CN" baseline="0" dirty="0" smtClean="0"/>
              <a:t>Z</a:t>
            </a:r>
            <a:r>
              <a:rPr lang="zh-CN" altLang="en-US" baseline="0" dirty="0" smtClean="0"/>
              <a:t>分别取</a:t>
            </a:r>
            <a:r>
              <a:rPr lang="en-US" altLang="zh-CN" baseline="0" dirty="0" smtClean="0"/>
              <a:t>z1,z2,z3…</a:t>
            </a:r>
            <a:r>
              <a:rPr lang="zh-CN" altLang="en-US" baseline="0" dirty="0" smtClean="0"/>
              <a:t>的概率。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F54DF-613A-4544-8408-9677F805F977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用最大似然的方法求出模型参数。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F54DF-613A-4544-8408-9677F805F977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传统方法虽然非常有效，但是仍然有两个问题：</a:t>
            </a:r>
            <a:r>
              <a:rPr lang="en-US" altLang="zh-CN" dirty="0" smtClean="0"/>
              <a:t>1.</a:t>
            </a:r>
            <a:r>
              <a:rPr lang="zh-CN" altLang="en-US" dirty="0" smtClean="0"/>
              <a:t>采用了时间独立的映射。</a:t>
            </a:r>
            <a:r>
              <a:rPr lang="en-US" altLang="zh-CN" dirty="0" smtClean="0"/>
              <a:t>2.</a:t>
            </a:r>
            <a:r>
              <a:rPr lang="zh-CN" altLang="en-US" dirty="0" smtClean="0"/>
              <a:t>存在过渡平滑的问题。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F54DF-613A-4544-8408-9677F805F977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考虑了帧与帧之间的联系</a:t>
            </a:r>
            <a:endParaRPr lang="en-US" altLang="zh-CN" dirty="0" smtClean="0"/>
          </a:p>
          <a:p>
            <a:r>
              <a:rPr lang="zh-CN" altLang="en-US" dirty="0" smtClean="0"/>
              <a:t>考虑了</a:t>
            </a:r>
            <a:r>
              <a:rPr lang="en-US" altLang="zh-CN" dirty="0" smtClean="0"/>
              <a:t>GV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F54DF-613A-4544-8408-9677F805F977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F54DF-613A-4544-8408-9677F805F977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圆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5A14-00BC-47F9-B71C-B42FE0C2B9F1}" type="datetimeFigureOut">
              <a:rPr lang="zh-CN" altLang="en-US" smtClean="0"/>
              <a:pPr/>
              <a:t>2016/5/18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7A217D4-919E-4B9C-8B8D-02F84239C478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5A14-00BC-47F9-B71C-B42FE0C2B9F1}" type="datetimeFigureOut">
              <a:rPr lang="zh-CN" altLang="en-US" smtClean="0"/>
              <a:pPr/>
              <a:t>2016/5/18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217D4-919E-4B9C-8B8D-02F84239C47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5A14-00BC-47F9-B71C-B42FE0C2B9F1}" type="datetimeFigureOut">
              <a:rPr lang="zh-CN" altLang="en-US" smtClean="0"/>
              <a:pPr/>
              <a:t>2016/5/18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217D4-919E-4B9C-8B8D-02F84239C47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5A14-00BC-47F9-B71C-B42FE0C2B9F1}" type="datetimeFigureOut">
              <a:rPr lang="zh-CN" altLang="en-US" smtClean="0"/>
              <a:pPr/>
              <a:t>2016/5/18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217D4-919E-4B9C-8B8D-02F84239C478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圆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5A14-00BC-47F9-B71C-B42FE0C2B9F1}" type="datetimeFigureOut">
              <a:rPr lang="zh-CN" altLang="en-US" smtClean="0"/>
              <a:pPr/>
              <a:t>2016/5/18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7A217D4-919E-4B9C-8B8D-02F84239C47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5A14-00BC-47F9-B71C-B42FE0C2B9F1}" type="datetimeFigureOut">
              <a:rPr lang="zh-CN" altLang="en-US" smtClean="0"/>
              <a:pPr/>
              <a:t>2016/5/18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217D4-919E-4B9C-8B8D-02F84239C478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5A14-00BC-47F9-B71C-B42FE0C2B9F1}" type="datetimeFigureOut">
              <a:rPr lang="zh-CN" altLang="en-US" smtClean="0"/>
              <a:pPr/>
              <a:t>2016/5/18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217D4-919E-4B9C-8B8D-02F84239C478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5A14-00BC-47F9-B71C-B42FE0C2B9F1}" type="datetimeFigureOut">
              <a:rPr lang="zh-CN" altLang="en-US" smtClean="0"/>
              <a:pPr/>
              <a:t>2016/5/18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217D4-919E-4B9C-8B8D-02F84239C47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5A14-00BC-47F9-B71C-B42FE0C2B9F1}" type="datetimeFigureOut">
              <a:rPr lang="zh-CN" altLang="en-US" smtClean="0"/>
              <a:pPr/>
              <a:t>2016/5/18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217D4-919E-4B9C-8B8D-02F84239C47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圆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5A14-00BC-47F9-B71C-B42FE0C2B9F1}" type="datetimeFigureOut">
              <a:rPr lang="zh-CN" altLang="en-US" smtClean="0"/>
              <a:pPr/>
              <a:t>2016/5/18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217D4-919E-4B9C-8B8D-02F84239C478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5A14-00BC-47F9-B71C-B42FE0C2B9F1}" type="datetimeFigureOut">
              <a:rPr lang="zh-CN" altLang="en-US" smtClean="0"/>
              <a:pPr/>
              <a:t>2016/5/18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7A217D4-919E-4B9C-8B8D-02F84239C478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圆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405A14-00BC-47F9-B71C-B42FE0C2B9F1}" type="datetimeFigureOut">
              <a:rPr lang="zh-CN" altLang="en-US" smtClean="0"/>
              <a:pPr/>
              <a:t>2016/5/18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7A217D4-919E-4B9C-8B8D-02F84239C47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00166" y="3429000"/>
            <a:ext cx="6400800" cy="1752600"/>
          </a:xfrm>
        </p:spPr>
        <p:txBody>
          <a:bodyPr/>
          <a:lstStyle/>
          <a:p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林婧伊</a:t>
            </a:r>
            <a:endParaRPr lang="zh-CN" altLang="en-US" b="1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1500174"/>
            <a:ext cx="9144000" cy="1571636"/>
          </a:xfrm>
        </p:spPr>
        <p:txBody>
          <a:bodyPr/>
          <a:lstStyle/>
          <a:p>
            <a:pPr algn="l"/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学习报告</a:t>
            </a:r>
            <a:r>
              <a:rPr altLang="zh-CN" b="1" dirty="0" smtClean="0">
                <a:latin typeface="楷体" pitchFamily="49" charset="-122"/>
                <a:ea typeface="楷体" pitchFamily="49" charset="-122"/>
              </a:rPr>
              <a:t/>
            </a:r>
            <a:br>
              <a:rPr altLang="zh-CN" b="1" dirty="0" smtClean="0">
                <a:latin typeface="楷体" pitchFamily="49" charset="-122"/>
                <a:ea typeface="楷体" pitchFamily="49" charset="-122"/>
              </a:rPr>
            </a:br>
            <a:r>
              <a:rPr altLang="zh-CN" b="1" dirty="0" smtClean="0">
                <a:latin typeface="楷体" pitchFamily="49" charset="-122"/>
                <a:ea typeface="楷体" pitchFamily="49" charset="-122"/>
              </a:rPr>
              <a:t>      —</a:t>
            </a:r>
            <a:r>
              <a:rPr lang="zh-CN" altLang="en-US" b="1" dirty="0" smtClean="0">
                <a:latin typeface="楷体" pitchFamily="49" charset="-122"/>
                <a:ea typeface="楷体" pitchFamily="49" charset="-122"/>
              </a:rPr>
              <a:t>语音转换（</a:t>
            </a:r>
            <a:r>
              <a:rPr altLang="zh-CN" b="1" dirty="0" smtClean="0">
                <a:latin typeface="楷体" pitchFamily="49" charset="-122"/>
                <a:ea typeface="楷体" pitchFamily="49" charset="-122"/>
              </a:rPr>
              <a:t>voice conversion)</a:t>
            </a:r>
            <a:endParaRPr lang="zh-CN" altLang="en-US" b="1" dirty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8329642" cy="6072230"/>
          </a:xfrm>
        </p:spPr>
        <p:txBody>
          <a:bodyPr/>
          <a:lstStyle/>
          <a:p>
            <a:endParaRPr lang="zh-CN" altLang="en-US" dirty="0" smtClean="0"/>
          </a:p>
          <a:p>
            <a:r>
              <a:rPr lang="en-US" altLang="zh-CN" dirty="0" smtClean="0"/>
              <a:t>               </a:t>
            </a:r>
            <a:r>
              <a:rPr lang="zh-CN" altLang="en-US" dirty="0" smtClean="0"/>
              <a:t>是平均向量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              </a:t>
            </a:r>
            <a:r>
              <a:rPr lang="zh-CN" altLang="en-US" dirty="0" smtClean="0"/>
              <a:t>协方差矩阵，各协方差矩阵分别都是对角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线矩阵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在训练过程中：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1.</a:t>
            </a:r>
            <a:r>
              <a:rPr lang="zh-CN" altLang="en-US" dirty="0" smtClean="0"/>
              <a:t>用</a:t>
            </a:r>
            <a:r>
              <a:rPr lang="en-US" altLang="zh-CN" dirty="0" smtClean="0"/>
              <a:t>Dynamic time warping</a:t>
            </a:r>
            <a:r>
              <a:rPr lang="zh-CN" altLang="en-US" dirty="0" smtClean="0"/>
              <a:t>（</a:t>
            </a:r>
            <a:r>
              <a:rPr lang="en-US" altLang="zh-CN" dirty="0" smtClean="0"/>
              <a:t>DTW</a:t>
            </a:r>
            <a:r>
              <a:rPr lang="zh-CN" altLang="en-US" dirty="0" smtClean="0"/>
              <a:t>）将联合向量自动排队。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2.</a:t>
            </a:r>
            <a:r>
              <a:rPr lang="zh-CN" altLang="en-US" dirty="0" smtClean="0"/>
              <a:t>用期望最大化算法（</a:t>
            </a:r>
            <a:r>
              <a:rPr lang="en-US" altLang="zh-CN" dirty="0" smtClean="0"/>
              <a:t>EM</a:t>
            </a:r>
            <a:r>
              <a:rPr lang="zh-CN" altLang="en-US" dirty="0" smtClean="0"/>
              <a:t>）训练</a:t>
            </a:r>
            <a:r>
              <a:rPr lang="en-US" altLang="zh-CN" dirty="0" smtClean="0"/>
              <a:t>GMM</a:t>
            </a:r>
            <a:r>
              <a:rPr lang="zh-CN" altLang="en-US" dirty="0" smtClean="0"/>
              <a:t>模型。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  <p:pic>
        <p:nvPicPr>
          <p:cNvPr id="26625" name="Picture 1" descr="C:\Users\samsung\Documents\Tencent Files\543355061\Image\C2C\RMVFLGRCDG@H~7W@$KCS7E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714356"/>
            <a:ext cx="1314450" cy="771525"/>
          </a:xfrm>
          <a:prstGeom prst="rect">
            <a:avLst/>
          </a:prstGeom>
          <a:noFill/>
        </p:spPr>
      </p:pic>
      <p:pic>
        <p:nvPicPr>
          <p:cNvPr id="26626" name="Picture 2" descr="C:\Users\samsung\Documents\Tencent Files\543355061\Image\C2C\2YH9YD68Z00X$9{FN~B[C1V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1785926"/>
            <a:ext cx="2228850" cy="638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71472" y="500042"/>
            <a:ext cx="8115328" cy="5519758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EM</a:t>
            </a:r>
            <a:r>
              <a:rPr lang="zh-CN" altLang="en-US" dirty="0" smtClean="0"/>
              <a:t>算法：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）基本思路</a:t>
            </a:r>
            <a:r>
              <a:rPr lang="en-US" altLang="zh-CN" dirty="0" smtClean="0"/>
              <a:t>: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1.</a:t>
            </a:r>
            <a:r>
              <a:rPr lang="zh-CN" altLang="en-US" dirty="0" smtClean="0"/>
              <a:t>初始化一组基本参数。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2.</a:t>
            </a:r>
            <a:r>
              <a:rPr lang="zh-CN" altLang="en-US" dirty="0" smtClean="0"/>
              <a:t>根据后验概率来更新隐含变量（</a:t>
            </a:r>
            <a:r>
              <a:rPr lang="en-US" altLang="zh-CN" dirty="0" smtClean="0"/>
              <a:t>Z</a:t>
            </a:r>
            <a:r>
              <a:rPr lang="zh-CN" altLang="en-US" dirty="0" smtClean="0"/>
              <a:t>）的期望值</a:t>
            </a:r>
            <a:r>
              <a:rPr lang="en-US" altLang="zh-CN" dirty="0" smtClean="0"/>
              <a:t>E(Z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3.</a:t>
            </a:r>
            <a:r>
              <a:rPr lang="zh-CN" altLang="en-US" dirty="0" smtClean="0"/>
              <a:t>用</a:t>
            </a:r>
            <a:r>
              <a:rPr lang="en-US" altLang="zh-CN" dirty="0" smtClean="0"/>
              <a:t>E(Z)</a:t>
            </a:r>
            <a:r>
              <a:rPr lang="zh-CN" altLang="en-US" dirty="0" smtClean="0"/>
              <a:t>代</a:t>
            </a:r>
            <a:r>
              <a:rPr lang="en-US" altLang="zh-CN" dirty="0" smtClean="0"/>
              <a:t>Z</a:t>
            </a:r>
            <a:r>
              <a:rPr lang="zh-CN" altLang="en-US" dirty="0" smtClean="0"/>
              <a:t>求出新的参数，如此迭代指导参数趋于稳定。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EM-E.pn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214282" y="500042"/>
            <a:ext cx="8704727" cy="54292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EM-M.pn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151014" y="428604"/>
            <a:ext cx="8883315" cy="57864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57158" y="357166"/>
            <a:ext cx="8329642" cy="6000792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B.</a:t>
            </a:r>
            <a:r>
              <a:rPr lang="zh-CN" altLang="en-US" dirty="0" smtClean="0"/>
              <a:t>映射函数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</a:t>
            </a:r>
            <a:r>
              <a:rPr lang="zh-CN" altLang="en-US" dirty="0" smtClean="0"/>
              <a:t>的概率密度函数也表示为：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pic>
        <p:nvPicPr>
          <p:cNvPr id="27649" name="Picture 1" descr="C:\Users\samsung\Documents\Tencent Files\543355061\Image\C2C\HHO64(FGMQO57[TPY4GF90U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214422"/>
            <a:ext cx="5029200" cy="704850"/>
          </a:xfrm>
          <a:prstGeom prst="rect">
            <a:avLst/>
          </a:prstGeom>
          <a:noFill/>
        </p:spPr>
      </p:pic>
      <p:pic>
        <p:nvPicPr>
          <p:cNvPr id="5" name="Picture 7" descr="C:\Users\samsung\Documents\Tencent Files\543355061\Image\C2C\)(XBQ1LU]@M2A2L@DQA[{(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928670"/>
            <a:ext cx="323850" cy="247650"/>
          </a:xfrm>
          <a:prstGeom prst="rect">
            <a:avLst/>
          </a:prstGeom>
          <a:noFill/>
        </p:spPr>
      </p:pic>
      <p:pic>
        <p:nvPicPr>
          <p:cNvPr id="27650" name="Picture 2" descr="C:\Users\samsung\Documents\Tencent Files\543355061\Image\C2C\(IFKUTL}6)$77HUZYN{3$2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22" y="1928802"/>
            <a:ext cx="4171950" cy="1123950"/>
          </a:xfrm>
          <a:prstGeom prst="rect">
            <a:avLst/>
          </a:prstGeom>
          <a:noFill/>
        </p:spPr>
      </p:pic>
      <p:pic>
        <p:nvPicPr>
          <p:cNvPr id="27651" name="Picture 3" descr="C:\Users\samsung\Documents\Tencent Files\543355061\Image\C2C\PW9{SL_KJ9_]O0QR4USSKMU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43174" y="3214686"/>
            <a:ext cx="3648075" cy="476250"/>
          </a:xfrm>
          <a:prstGeom prst="rect">
            <a:avLst/>
          </a:prstGeom>
          <a:noFill/>
        </p:spPr>
      </p:pic>
      <p:pic>
        <p:nvPicPr>
          <p:cNvPr id="27652" name="Picture 4" descr="C:\Users\samsung\Documents\Tencent Files\543355061\Image\C2C\L[WP$~T}Q6K5RFSN8YR~BCV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00298" y="4143380"/>
            <a:ext cx="386715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8329642" cy="5929354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在传统方法中，转换是基于最小均方差的：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pic>
        <p:nvPicPr>
          <p:cNvPr id="35841" name="Picture 1" descr="C:\Users\samsung\Documents\Tencent Files\543355061\Image\C2C\BK[A65E}B_VXU_N2I1~U$9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2285992"/>
            <a:ext cx="1352550" cy="371475"/>
          </a:xfrm>
          <a:prstGeom prst="rect">
            <a:avLst/>
          </a:prstGeom>
          <a:noFill/>
        </p:spPr>
      </p:pic>
      <p:pic>
        <p:nvPicPr>
          <p:cNvPr id="35842" name="Picture 2" descr="C:\Users\samsung\Documents\Tencent Files\543355061\Image\C2C\YE$PTP7]T6Z{$3~MV%H_`CF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3643314"/>
            <a:ext cx="2733675" cy="752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1" descr="C:\Users\samsung\Documents\Tencent Files\543355061\Image\C2C\JMLM2IEMK%QP5ZI7OOI%1}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785794"/>
            <a:ext cx="6372410" cy="5143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57158" y="500042"/>
            <a:ext cx="8429684" cy="5929354"/>
          </a:xfrm>
        </p:spPr>
        <p:txBody>
          <a:bodyPr/>
          <a:lstStyle/>
          <a:p>
            <a:r>
              <a:rPr lang="zh-CN" altLang="en-US" dirty="0" smtClean="0"/>
              <a:t>先进的高斯混合模型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zh-CN" altLang="en-US" dirty="0" smtClean="0"/>
              <a:t>利用</a:t>
            </a:r>
            <a:r>
              <a:rPr lang="en-US" altLang="zh-CN" dirty="0" smtClean="0"/>
              <a:t>MLE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pic>
        <p:nvPicPr>
          <p:cNvPr id="39937" name="Picture 1" descr="C:\Users\samsung\Documents\Tencent Files\543355061\Image\C2C\DEZ90D0WHU9Z1E{XW7CS`3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500174"/>
            <a:ext cx="5425023" cy="1143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CN" altLang="en-US" b="1" dirty="0" smtClean="0"/>
              <a:t>四</a:t>
            </a:r>
            <a:r>
              <a:rPr lang="en-US" altLang="zh-CN" b="1" dirty="0" smtClean="0"/>
              <a:t>.</a:t>
            </a:r>
            <a:r>
              <a:rPr lang="zh-CN" altLang="en-US" b="1" dirty="0" smtClean="0"/>
              <a:t>在高斯混合模型之后产生的方法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在高斯模型之后，产生了非统计学方法：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1.VTLN</a:t>
            </a:r>
            <a:r>
              <a:rPr lang="zh-CN" altLang="en-US" dirty="0" smtClean="0"/>
              <a:t>：</a:t>
            </a:r>
            <a:r>
              <a:rPr lang="en-US" altLang="zh-CN" dirty="0" smtClean="0"/>
              <a:t>Vocal tract length normalization(</a:t>
            </a:r>
            <a:r>
              <a:rPr lang="zh-CN" altLang="en-US" dirty="0" smtClean="0"/>
              <a:t>声道长度归一化）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2.</a:t>
            </a:r>
            <a:r>
              <a:rPr lang="zh-CN" altLang="en-US" dirty="0" smtClean="0"/>
              <a:t>加权频率弯曲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3.</a:t>
            </a:r>
            <a:r>
              <a:rPr lang="zh-CN" altLang="en-US" dirty="0" smtClean="0"/>
              <a:t>动态频率弯曲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4.</a:t>
            </a:r>
            <a:r>
              <a:rPr lang="zh-CN" altLang="en-US" dirty="0" smtClean="0"/>
              <a:t>双线频率弯曲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85720" y="1357298"/>
            <a:ext cx="8401080" cy="4662502"/>
          </a:xfrm>
        </p:spPr>
        <p:txBody>
          <a:bodyPr/>
          <a:lstStyle/>
          <a:p>
            <a:endParaRPr lang="en-US" altLang="zh-CN" sz="2800" dirty="0" smtClean="0"/>
          </a:p>
          <a:p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en-US" altLang="zh-CN" sz="2800" dirty="0" smtClean="0"/>
              <a:t>Exemplar-Based Sparse Representation With Residual Compensation for Voice Conversion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b="1" dirty="0" smtClean="0"/>
              <a:t>汇报内容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zh-CN" altLang="en-US" dirty="0" smtClean="0"/>
              <a:t>一</a:t>
            </a:r>
            <a:r>
              <a:rPr lang="en-US" altLang="zh-CN" dirty="0" smtClean="0"/>
              <a:t>.</a:t>
            </a:r>
            <a:r>
              <a:rPr lang="zh-CN" altLang="en-US" dirty="0" smtClean="0"/>
              <a:t>语音转换的概念</a:t>
            </a:r>
            <a:endParaRPr lang="en-US" altLang="zh-CN" dirty="0" smtClean="0"/>
          </a:p>
          <a:p>
            <a:pPr algn="just"/>
            <a:endParaRPr lang="en-US" altLang="zh-CN" dirty="0" smtClean="0"/>
          </a:p>
          <a:p>
            <a:r>
              <a:rPr lang="zh-CN" altLang="en-US" dirty="0" smtClean="0"/>
              <a:t>二</a:t>
            </a:r>
            <a:r>
              <a:rPr lang="en-US" altLang="zh-CN" dirty="0" smtClean="0"/>
              <a:t>.</a:t>
            </a:r>
            <a:r>
              <a:rPr lang="zh-CN" altLang="en-US" dirty="0" smtClean="0"/>
              <a:t>语音转换技术的发展概况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三</a:t>
            </a:r>
            <a:r>
              <a:rPr lang="en-US" altLang="zh-CN" dirty="0" smtClean="0"/>
              <a:t>.</a:t>
            </a:r>
            <a:r>
              <a:rPr lang="zh-CN" altLang="en-US" dirty="0" smtClean="0"/>
              <a:t>基于高斯混合模型</a:t>
            </a:r>
            <a:r>
              <a:rPr lang="en-US" altLang="zh-CN" dirty="0" smtClean="0"/>
              <a:t>(GMM)</a:t>
            </a:r>
            <a:r>
              <a:rPr lang="zh-CN" altLang="en-US" dirty="0" smtClean="0"/>
              <a:t>的语音转换技术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四</a:t>
            </a:r>
            <a:r>
              <a:rPr lang="en-US" altLang="zh-CN" dirty="0" smtClean="0"/>
              <a:t>.</a:t>
            </a:r>
            <a:r>
              <a:rPr lang="zh-CN" altLang="en-US" dirty="0" smtClean="0"/>
              <a:t>在高斯混合模型之后产生的方法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五</a:t>
            </a:r>
            <a:r>
              <a:rPr lang="en-US" altLang="zh-CN" dirty="0" smtClean="0"/>
              <a:t>.Toolkit </a:t>
            </a:r>
            <a:r>
              <a:rPr lang="zh-CN" altLang="en-US" dirty="0" smtClean="0"/>
              <a:t>演示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用字典描述语音的观察值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优点：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1. </a:t>
            </a:r>
            <a:r>
              <a:rPr lang="zh-CN" altLang="en-US" dirty="0" smtClean="0"/>
              <a:t>直接使用训练数据语音段来构建字典。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2. </a:t>
            </a:r>
            <a:r>
              <a:rPr lang="zh-CN" altLang="en-US" dirty="0" smtClean="0"/>
              <a:t>允许我们构建高维度的频谱</a:t>
            </a:r>
            <a:r>
              <a:rPr lang="zh-CN" altLang="en-US" dirty="0" smtClean="0"/>
              <a:t>模型</a:t>
            </a:r>
            <a:r>
              <a:rPr lang="zh-CN" altLang="en-US" dirty="0" smtClean="0"/>
              <a:t>来</a:t>
            </a:r>
            <a:r>
              <a:rPr lang="zh-CN" altLang="en-US" dirty="0" smtClean="0"/>
              <a:t>保留</a:t>
            </a:r>
            <a:r>
              <a:rPr lang="zh-CN" altLang="en-US" dirty="0" smtClean="0"/>
              <a:t>细节。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3. </a:t>
            </a:r>
            <a:r>
              <a:rPr lang="zh-CN" altLang="en-US" dirty="0" smtClean="0"/>
              <a:t>转换谱的产生非常简单，就如组合一些基本的语音段，不需要映射或修改。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贡献：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1. </a:t>
            </a:r>
            <a:r>
              <a:rPr lang="zh-CN" altLang="en-US" dirty="0" smtClean="0"/>
              <a:t>允许我们直接对高精度的频谱进行建模。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2. </a:t>
            </a:r>
            <a:r>
              <a:rPr lang="zh-CN" altLang="en-US" dirty="0" smtClean="0"/>
              <a:t>引入一个谱压缩方法来强调重要但低强度的观察值。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3. </a:t>
            </a:r>
            <a:r>
              <a:rPr lang="zh-CN" altLang="en-US" dirty="0" smtClean="0"/>
              <a:t>引入残差补偿方法来提高语音质量。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2400" dirty="0" smtClean="0"/>
              <a:t>伴随残差补偿的基于样本稀疏表示的语音转换技术</a:t>
            </a:r>
            <a:endParaRPr lang="zh-CN" altLang="en-US" sz="240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en-US" altLang="zh-CN" dirty="0" smtClean="0"/>
              <a:t>A.</a:t>
            </a:r>
            <a:r>
              <a:rPr lang="zh-CN" altLang="en-US" dirty="0" smtClean="0"/>
              <a:t>基于样本的稀疏表示</a:t>
            </a:r>
            <a:endParaRPr lang="en-US" altLang="zh-CN" dirty="0" smtClean="0"/>
          </a:p>
          <a:p>
            <a:r>
              <a:rPr lang="en-US" altLang="zh-CN" dirty="0" smtClean="0"/>
              <a:t>B.</a:t>
            </a:r>
            <a:r>
              <a:rPr lang="zh-CN" altLang="en-US" dirty="0" smtClean="0"/>
              <a:t>谱的压缩</a:t>
            </a:r>
            <a:endParaRPr lang="en-US" altLang="zh-CN" dirty="0" smtClean="0"/>
          </a:p>
          <a:p>
            <a:r>
              <a:rPr lang="en-US" altLang="zh-CN" dirty="0" smtClean="0"/>
              <a:t>C.</a:t>
            </a:r>
            <a:r>
              <a:rPr lang="zh-CN" altLang="en-US" dirty="0" smtClean="0"/>
              <a:t>上下文信息</a:t>
            </a:r>
            <a:endParaRPr lang="en-US" altLang="zh-CN" dirty="0" smtClean="0"/>
          </a:p>
          <a:p>
            <a:r>
              <a:rPr lang="en-US" altLang="zh-CN" dirty="0" smtClean="0"/>
              <a:t>D.</a:t>
            </a:r>
            <a:r>
              <a:rPr lang="zh-CN" altLang="en-US" dirty="0" smtClean="0"/>
              <a:t>使用低精度特征进行更快的计算</a:t>
            </a:r>
            <a:endParaRPr lang="en-US" altLang="zh-CN" dirty="0" smtClean="0"/>
          </a:p>
          <a:p>
            <a:r>
              <a:rPr lang="en-US" altLang="zh-CN" dirty="0" smtClean="0"/>
              <a:t>E.</a:t>
            </a:r>
            <a:r>
              <a:rPr lang="zh-CN" altLang="en-US" dirty="0" smtClean="0"/>
              <a:t>补偿模型残差</a:t>
            </a:r>
            <a:endParaRPr lang="en-US" altLang="zh-CN" dirty="0" smtClean="0"/>
          </a:p>
          <a:p>
            <a:r>
              <a:rPr lang="en-US" altLang="zh-CN" dirty="0" smtClean="0"/>
              <a:t>F.</a:t>
            </a:r>
            <a:r>
              <a:rPr lang="zh-CN" altLang="en-US" dirty="0" smtClean="0"/>
              <a:t>字典结构</a:t>
            </a:r>
            <a:endParaRPr lang="en-US" altLang="zh-CN" dirty="0" smtClean="0"/>
          </a:p>
          <a:p>
            <a:r>
              <a:rPr lang="en-US" altLang="zh-CN" dirty="0" smtClean="0"/>
              <a:t>G.</a:t>
            </a:r>
            <a:r>
              <a:rPr lang="zh-CN" altLang="en-US" dirty="0" smtClean="0"/>
              <a:t>评价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A.</a:t>
            </a:r>
            <a:r>
              <a:rPr lang="zh-CN" altLang="en-US" dirty="0" smtClean="0"/>
              <a:t>基于样本的稀疏表示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zh-CN" altLang="en-US" sz="2000" dirty="0" smtClean="0"/>
              <a:t>样本：从训练数据中提取出来的一个包含多帧的语音段。</a:t>
            </a:r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 smtClean="0"/>
          </a:p>
          <a:p>
            <a:pPr>
              <a:buNone/>
            </a:pPr>
            <a:r>
              <a:rPr lang="zh-CN" altLang="en-US" sz="2000" dirty="0" smtClean="0"/>
              <a:t>    </a:t>
            </a:r>
            <a:endParaRPr lang="en-US" altLang="zh-CN" sz="2000" dirty="0" smtClean="0"/>
          </a:p>
          <a:p>
            <a:pPr>
              <a:buNone/>
            </a:pPr>
            <a:r>
              <a:rPr lang="zh-CN" altLang="en-US" sz="2000" dirty="0" smtClean="0"/>
              <a:t>每一个观察值独立建模，每一个语音段的谱可以表示为：</a:t>
            </a:r>
            <a:endParaRPr lang="en-US" altLang="zh-CN" sz="2000" dirty="0" smtClean="0"/>
          </a:p>
          <a:p>
            <a:pPr>
              <a:buNone/>
            </a:pPr>
            <a:r>
              <a:rPr lang="en-US" altLang="zh-CN" sz="2000" dirty="0" smtClean="0"/>
              <a:t>   </a:t>
            </a:r>
          </a:p>
          <a:p>
            <a:pPr>
              <a:buNone/>
            </a:pPr>
            <a:r>
              <a:rPr lang="en-US" altLang="zh-CN" sz="2000" dirty="0" smtClean="0"/>
              <a:t>   </a:t>
            </a:r>
          </a:p>
          <a:p>
            <a:pPr>
              <a:buNone/>
            </a:pPr>
            <a:r>
              <a:rPr lang="zh-CN" altLang="en-US" sz="2000" dirty="0" smtClean="0"/>
              <a:t>转换后的谱：</a:t>
            </a:r>
            <a:endParaRPr lang="en-US" altLang="zh-CN" sz="2000" dirty="0" smtClean="0"/>
          </a:p>
          <a:p>
            <a:pPr>
              <a:buNone/>
            </a:pPr>
            <a:endParaRPr lang="en-US" altLang="zh-CN" sz="2000" dirty="0" smtClean="0"/>
          </a:p>
          <a:p>
            <a:pPr>
              <a:buNone/>
            </a:pPr>
            <a:r>
              <a:rPr lang="zh-CN" altLang="en-US" sz="2000" dirty="0" smtClean="0"/>
              <a:t>利用非负矩阵分解技术算出</a:t>
            </a:r>
            <a:r>
              <a:rPr lang="en-US" altLang="zh-CN" sz="2000" dirty="0" smtClean="0"/>
              <a:t>H</a:t>
            </a:r>
            <a:r>
              <a:rPr lang="zh-CN" altLang="en-US" sz="2000" dirty="0" smtClean="0"/>
              <a:t>：</a:t>
            </a:r>
          </a:p>
          <a:p>
            <a:pPr>
              <a:buNone/>
            </a:pPr>
            <a:endParaRPr lang="en-US" altLang="zh-CN" sz="2000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1025" name="Picture 1" descr="C:\Users\samsung\Documents\Tencent Files\543355061\Image\C2C\[1`$VZO`LCB{@WJGF{_[KN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785926"/>
            <a:ext cx="5295900" cy="723900"/>
          </a:xfrm>
          <a:prstGeom prst="rect">
            <a:avLst/>
          </a:prstGeom>
          <a:noFill/>
        </p:spPr>
      </p:pic>
      <p:pic>
        <p:nvPicPr>
          <p:cNvPr id="1026" name="Picture 2" descr="C:\Users\samsung\Documents\Tencent Files\543355061\Image\C2C\]NU8}~OL[NSIMTVFT4MK[8W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357562"/>
            <a:ext cx="2143125" cy="457200"/>
          </a:xfrm>
          <a:prstGeom prst="rect">
            <a:avLst/>
          </a:prstGeom>
          <a:noFill/>
        </p:spPr>
      </p:pic>
      <p:pic>
        <p:nvPicPr>
          <p:cNvPr id="1027" name="Picture 3" descr="C:\Users\samsung\Documents\Tencent Files\543355061\Image\C2C\K))JXKMS]1NTOAMWDE8S`~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4071942"/>
            <a:ext cx="2133600" cy="438150"/>
          </a:xfrm>
          <a:prstGeom prst="rect">
            <a:avLst/>
          </a:prstGeom>
          <a:noFill/>
        </p:spPr>
      </p:pic>
      <p:pic>
        <p:nvPicPr>
          <p:cNvPr id="7" name="Picture 1" descr="C:\Users\samsung\Documents\Tencent Files\543355061\Image\C2C\ULPLSZU_%9M%J0X~G]HUP5X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57422" y="5357826"/>
            <a:ext cx="4419600" cy="552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B.</a:t>
            </a:r>
            <a:r>
              <a:rPr lang="zh-CN" altLang="en-US" dirty="0" smtClean="0"/>
              <a:t>谱的压缩</a:t>
            </a:r>
            <a:endParaRPr lang="en-US" altLang="zh-CN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</a:t>
            </a:r>
            <a:r>
              <a:rPr lang="zh-CN" altLang="en-US" dirty="0" smtClean="0"/>
              <a:t>引入一个谱压缩参数来计算激励矩阵：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pic>
        <p:nvPicPr>
          <p:cNvPr id="49154" name="Picture 2" descr="C:\Users\samsung\Documents\Tencent Files\543355061\Image\C2C\5W0$IRHR(P3)$P(P)PKFY@V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086106"/>
            <a:ext cx="4124325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7" name="Picture 1" descr="C:\Users\samsung\Documents\Tencent Files\543355061\Image\C2C\JK}2_14MSUVPJ@4[TCF0AT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8074014" cy="59293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C.</a:t>
            </a:r>
            <a:r>
              <a:rPr lang="zh-CN" altLang="en-US" dirty="0" smtClean="0"/>
              <a:t>上下文信息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           一个样本中包含多个帧</a:t>
            </a:r>
            <a:r>
              <a:rPr lang="en-US" altLang="zh-CN" dirty="0" smtClean="0"/>
              <a:t>: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D.</a:t>
            </a:r>
            <a:r>
              <a:rPr lang="zh-CN" altLang="en-US" dirty="0" smtClean="0"/>
              <a:t>使用低精度特征向量进行更快的计算：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pic>
        <p:nvPicPr>
          <p:cNvPr id="51201" name="Picture 1" descr="C:\Users\samsung\Documents\Tencent Files\543355061\Image\C2C\HTOISLUGI2`_}V2FN7X(T[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379283"/>
            <a:ext cx="5476875" cy="514350"/>
          </a:xfrm>
          <a:prstGeom prst="rect">
            <a:avLst/>
          </a:prstGeom>
          <a:noFill/>
        </p:spPr>
      </p:pic>
      <p:pic>
        <p:nvPicPr>
          <p:cNvPr id="51202" name="Picture 2" descr="C:\Users\samsung\Documents\Tencent Files\543355061\Image\C2C\3K~OXT2MPQPV{ZW~T7@BUGC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3857628"/>
            <a:ext cx="3657600" cy="638175"/>
          </a:xfrm>
          <a:prstGeom prst="rect">
            <a:avLst/>
          </a:prstGeom>
          <a:noFill/>
        </p:spPr>
      </p:pic>
      <p:pic>
        <p:nvPicPr>
          <p:cNvPr id="51203" name="Picture 3" descr="C:\Users\samsung\Documents\Tencent Files\543355061\Image\C2C\{TKYXD[54A1WA1_ARV8{]R7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4643446"/>
            <a:ext cx="2143125" cy="428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E.</a:t>
            </a:r>
            <a:r>
              <a:rPr lang="zh-CN" altLang="en-US" dirty="0" smtClean="0"/>
              <a:t>补偿模型残差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</a:t>
            </a:r>
            <a:r>
              <a:rPr lang="zh-CN" altLang="en-US" dirty="0" smtClean="0"/>
              <a:t>和                      之间的模型误差叫做残差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计算方法：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pic>
        <p:nvPicPr>
          <p:cNvPr id="52225" name="Picture 1" descr="C:\Users\samsung\Documents\Tencent Files\543355061\Image\C2C\(QFUSG$3Q(D]S49F)@3}I8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000240"/>
            <a:ext cx="847725" cy="314325"/>
          </a:xfrm>
          <a:prstGeom prst="rect">
            <a:avLst/>
          </a:prstGeom>
          <a:noFill/>
        </p:spPr>
      </p:pic>
      <p:pic>
        <p:nvPicPr>
          <p:cNvPr id="52226" name="Picture 2" descr="C:\Users\samsung\Documents\Tencent Files\543355061\Image\C2C\I4IF2E@$2[]US4%NJ3C15OV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2000240"/>
            <a:ext cx="1571625" cy="276225"/>
          </a:xfrm>
          <a:prstGeom prst="rect">
            <a:avLst/>
          </a:prstGeom>
          <a:noFill/>
        </p:spPr>
      </p:pic>
      <p:pic>
        <p:nvPicPr>
          <p:cNvPr id="52227" name="Picture 3" descr="C:\Users\samsung\Documents\Tencent Files\543355061\Image\C2C\X80VACSC68PQQH%KX_XG9(L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3357562"/>
            <a:ext cx="5019675" cy="685800"/>
          </a:xfrm>
          <a:prstGeom prst="rect">
            <a:avLst/>
          </a:prstGeom>
          <a:noFill/>
        </p:spPr>
      </p:pic>
      <p:pic>
        <p:nvPicPr>
          <p:cNvPr id="52228" name="Picture 4" descr="C:\Users\samsung\Documents\Tencent Files\543355061\Image\C2C\)S3PNEL(S6T`@TP2XY1)ZVJ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8794" y="4143380"/>
            <a:ext cx="4867275" cy="657225"/>
          </a:xfrm>
          <a:prstGeom prst="rect">
            <a:avLst/>
          </a:prstGeom>
          <a:noFill/>
        </p:spPr>
      </p:pic>
      <p:pic>
        <p:nvPicPr>
          <p:cNvPr id="52229" name="Picture 5" descr="C:\Users\samsung\Documents\Tencent Files\543355061\Image\C2C\]JQ@UY2[S@5TEF3~PNSP~4U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14678" y="5072074"/>
            <a:ext cx="2105025" cy="552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946" y="571480"/>
            <a:ext cx="9164946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F.</a:t>
            </a:r>
            <a:r>
              <a:rPr lang="zh-CN" altLang="en-US" dirty="0" smtClean="0"/>
              <a:t>字典结构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r>
              <a:rPr lang="en-US" altLang="zh-CN" dirty="0" smtClean="0"/>
              <a:t>DFT</a:t>
            </a:r>
          </a:p>
          <a:p>
            <a:pPr algn="ctr"/>
            <a:endParaRPr lang="en-US" altLang="zh-CN" dirty="0" smtClean="0"/>
          </a:p>
          <a:p>
            <a:pPr algn="ctr"/>
            <a:r>
              <a:rPr lang="en-US" altLang="zh-CN" dirty="0" smtClean="0"/>
              <a:t>MEL</a:t>
            </a:r>
          </a:p>
          <a:p>
            <a:pPr algn="ctr"/>
            <a:endParaRPr lang="en-US" altLang="zh-CN" dirty="0" smtClean="0"/>
          </a:p>
          <a:p>
            <a:pPr algn="ctr"/>
            <a:r>
              <a:rPr lang="en-US" altLang="zh-CN" dirty="0" smtClean="0"/>
              <a:t>MCC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 smtClean="0"/>
              <a:t>语音转换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从窄带语音通信转换为宽带语音通信</a:t>
            </a:r>
            <a:endParaRPr lang="en-US" altLang="zh-CN" dirty="0" smtClean="0"/>
          </a:p>
          <a:p>
            <a:r>
              <a:rPr lang="zh-CN" altLang="en-US" dirty="0" smtClean="0"/>
              <a:t>语音产生模型</a:t>
            </a:r>
            <a:endParaRPr lang="en-US" altLang="zh-CN" dirty="0" smtClean="0"/>
          </a:p>
          <a:p>
            <a:r>
              <a:rPr lang="zh-CN" altLang="en-US" dirty="0" smtClean="0"/>
              <a:t>声关节反转映射</a:t>
            </a:r>
            <a:endParaRPr lang="en-US" altLang="zh-CN" dirty="0" smtClean="0"/>
          </a:p>
          <a:p>
            <a:r>
              <a:rPr lang="zh-CN" altLang="en-US" dirty="0" smtClean="0"/>
              <a:t>体传送语音增强</a:t>
            </a:r>
            <a:endParaRPr lang="en-US" altLang="zh-CN" dirty="0" smtClean="0"/>
          </a:p>
          <a:p>
            <a:r>
              <a:rPr lang="zh-CN" altLang="en-US" dirty="0" smtClean="0"/>
              <a:t>发声帮助器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C:\Users\samsung\Documents\Tencent Files\543355061\Image\C2C\RQ~_3`4NQFE(1`(061ZUO3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33875" y="3714750"/>
            <a:ext cx="4810125" cy="3143250"/>
          </a:xfrm>
          <a:prstGeom prst="rect">
            <a:avLst/>
          </a:prstGeom>
          <a:noFill/>
        </p:spPr>
      </p:pic>
      <p:pic>
        <p:nvPicPr>
          <p:cNvPr id="53249" name="Picture 1" descr="C:\Users\samsung\Documents\Tencent Files\543355061\Image\C2C\`N[X$Y_1KX{WY[K]6K)3N~X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28736"/>
            <a:ext cx="4965881" cy="3214710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143000"/>
          </a:xfrm>
        </p:spPr>
        <p:txBody>
          <a:bodyPr/>
          <a:lstStyle/>
          <a:p>
            <a:pPr algn="ctr"/>
            <a:r>
              <a:rPr lang="en-US" altLang="zh-CN" dirty="0" smtClean="0"/>
              <a:t>G.</a:t>
            </a:r>
            <a:r>
              <a:rPr lang="zh-CN" altLang="en-US" dirty="0" smtClean="0"/>
              <a:t>评价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57224" y="1071546"/>
            <a:ext cx="7772400" cy="4572000"/>
          </a:xfrm>
        </p:spPr>
        <p:txBody>
          <a:bodyPr/>
          <a:lstStyle/>
          <a:p>
            <a:r>
              <a:rPr lang="en-US" altLang="zh-CN" dirty="0" smtClean="0"/>
              <a:t>Objective: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Picture 1" descr="C:\Users\samsung\Documents\Tencent Files\543355061\Image\C2C\V%%UY7ZGGW]R2W%KN4VWJ8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357298"/>
            <a:ext cx="5486400" cy="5172075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7224" y="0"/>
            <a:ext cx="7772400" cy="1143000"/>
          </a:xfrm>
        </p:spPr>
        <p:txBody>
          <a:bodyPr/>
          <a:lstStyle/>
          <a:p>
            <a:pPr algn="ctr"/>
            <a:r>
              <a:rPr lang="en-US" altLang="zh-CN" dirty="0" smtClean="0"/>
              <a:t>G.</a:t>
            </a:r>
            <a:r>
              <a:rPr lang="zh-CN" altLang="en-US" dirty="0" smtClean="0"/>
              <a:t>评价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28662" y="1071546"/>
            <a:ext cx="7772400" cy="4572000"/>
          </a:xfrm>
        </p:spPr>
        <p:txBody>
          <a:bodyPr/>
          <a:lstStyle/>
          <a:p>
            <a:r>
              <a:rPr lang="en-US" altLang="zh-CN" dirty="0" smtClean="0"/>
              <a:t>Subjective: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4348" y="2571744"/>
            <a:ext cx="7772400" cy="1143000"/>
          </a:xfrm>
        </p:spPr>
        <p:txBody>
          <a:bodyPr/>
          <a:lstStyle/>
          <a:p>
            <a:pPr algn="ctr"/>
            <a:r>
              <a:rPr lang="zh-CN" altLang="en-US" dirty="0" smtClean="0"/>
              <a:t>五</a:t>
            </a:r>
            <a:r>
              <a:rPr lang="en-US" altLang="zh-CN" dirty="0" smtClean="0"/>
              <a:t>.GMM</a:t>
            </a:r>
            <a:r>
              <a:rPr lang="zh-CN" altLang="en-US" dirty="0" smtClean="0"/>
              <a:t>的</a:t>
            </a:r>
            <a:r>
              <a:rPr lang="en-US" altLang="zh-CN" dirty="0" smtClean="0"/>
              <a:t>toolkit </a:t>
            </a:r>
            <a:r>
              <a:rPr lang="zh-CN" altLang="en-US" dirty="0" smtClean="0"/>
              <a:t>演示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VOICE CONVERSION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714348" y="1500174"/>
            <a:ext cx="7772400" cy="4572000"/>
          </a:xfrm>
        </p:spPr>
        <p:txBody>
          <a:bodyPr/>
          <a:lstStyle/>
          <a:p>
            <a:pPr algn="just"/>
            <a:endParaRPr lang="en-US" altLang="zh-CN" dirty="0" smtClean="0"/>
          </a:p>
          <a:p>
            <a:pPr algn="just"/>
            <a:endParaRPr lang="en-US" altLang="zh-CN" dirty="0" smtClean="0"/>
          </a:p>
          <a:p>
            <a:pPr algn="just"/>
            <a:endParaRPr lang="en-US" altLang="zh-CN" dirty="0" smtClean="0"/>
          </a:p>
          <a:p>
            <a:pPr algn="just"/>
            <a:r>
              <a:rPr lang="en-US" altLang="zh-CN" dirty="0" smtClean="0"/>
              <a:t>Voice conversion (VC) is a technique to transform the speech of one speaker (source) so that it sounds like it was uttered by another speaker (target) without changing the language context.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 voice conversion system contains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altLang="zh-CN" dirty="0" smtClean="0"/>
          </a:p>
          <a:p>
            <a:r>
              <a:rPr lang="en-US" altLang="zh-CN" dirty="0" smtClean="0"/>
              <a:t>Training phase </a:t>
            </a:r>
          </a:p>
          <a:p>
            <a:pPr>
              <a:buNone/>
            </a:pPr>
            <a:r>
              <a:rPr lang="en-US" altLang="zh-CN" dirty="0" smtClean="0"/>
              <a:t>    During training phase, a conversion function is estimated from parallel source and target feature vector sequences.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Conversion phase          </a:t>
            </a:r>
          </a:p>
          <a:p>
            <a:pPr>
              <a:buNone/>
            </a:pPr>
            <a:r>
              <a:rPr lang="en-US" altLang="zh-CN" dirty="0" smtClean="0"/>
              <a:t>    In conversion phase, the conversion  function is applied on   features extracted from new input speech of source speaker, then the modified features are used to reconstruct the converted speech.</a:t>
            </a:r>
            <a:endParaRPr lang="zh-CN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7" name="Group 33"/>
          <p:cNvGrpSpPr>
            <a:grpSpLocks/>
          </p:cNvGrpSpPr>
          <p:nvPr/>
        </p:nvGrpSpPr>
        <p:grpSpPr bwMode="auto">
          <a:xfrm>
            <a:off x="142844" y="571481"/>
            <a:ext cx="8858312" cy="5072097"/>
            <a:chOff x="1230" y="2055"/>
            <a:chExt cx="8985" cy="4455"/>
          </a:xfrm>
        </p:grpSpPr>
        <p:sp>
          <p:nvSpPr>
            <p:cNvPr id="1058" name="Rectangle 34"/>
            <p:cNvSpPr>
              <a:spLocks noChangeArrowheads="1"/>
            </p:cNvSpPr>
            <p:nvPr/>
          </p:nvSpPr>
          <p:spPr bwMode="auto">
            <a:xfrm>
              <a:off x="2160" y="5580"/>
              <a:ext cx="8055" cy="930"/>
            </a:xfrm>
            <a:prstGeom prst="rect">
              <a:avLst/>
            </a:prstGeom>
            <a:solidFill>
              <a:srgbClr val="FFFFFF"/>
            </a:solidFill>
            <a:ln w="9525" cap="rnd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59" name="Rectangle 35"/>
            <p:cNvSpPr>
              <a:spLocks noChangeArrowheads="1"/>
            </p:cNvSpPr>
            <p:nvPr/>
          </p:nvSpPr>
          <p:spPr bwMode="auto">
            <a:xfrm>
              <a:off x="1230" y="2055"/>
              <a:ext cx="6345" cy="2880"/>
            </a:xfrm>
            <a:prstGeom prst="rect">
              <a:avLst/>
            </a:prstGeom>
            <a:solidFill>
              <a:srgbClr val="FFFFFF"/>
            </a:solidFill>
            <a:ln w="9525" cap="rnd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1060" name="Group 36"/>
            <p:cNvGrpSpPr>
              <a:grpSpLocks/>
            </p:cNvGrpSpPr>
            <p:nvPr/>
          </p:nvGrpSpPr>
          <p:grpSpPr bwMode="auto">
            <a:xfrm>
              <a:off x="1410" y="2205"/>
              <a:ext cx="8010" cy="4050"/>
              <a:chOff x="1410" y="2205"/>
              <a:chExt cx="8010" cy="4050"/>
            </a:xfrm>
          </p:grpSpPr>
          <p:grpSp>
            <p:nvGrpSpPr>
              <p:cNvPr id="1061" name="Group 37"/>
              <p:cNvGrpSpPr>
                <a:grpSpLocks/>
              </p:cNvGrpSpPr>
              <p:nvPr/>
            </p:nvGrpSpPr>
            <p:grpSpPr bwMode="auto">
              <a:xfrm>
                <a:off x="1410" y="2205"/>
                <a:ext cx="6300" cy="4050"/>
                <a:chOff x="1410" y="2205"/>
                <a:chExt cx="6300" cy="4050"/>
              </a:xfrm>
            </p:grpSpPr>
            <p:sp>
              <p:nvSpPr>
                <p:cNvPr id="1062" name="Rectangle 38"/>
                <p:cNvSpPr>
                  <a:spLocks noChangeArrowheads="1"/>
                </p:cNvSpPr>
                <p:nvPr/>
              </p:nvSpPr>
              <p:spPr bwMode="auto">
                <a:xfrm>
                  <a:off x="3630" y="5805"/>
                  <a:ext cx="1575" cy="45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just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en-US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宋体" pitchFamily="2" charset="-122"/>
                      <a:cs typeface="宋体" pitchFamily="2" charset="-122"/>
                    </a:rPr>
                    <a:t>分析特征提取</a:t>
                  </a:r>
                  <a:endParaRPr kumimoji="0" lang="zh-C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宋体" pitchFamily="2" charset="-122"/>
                    <a:cs typeface="宋体" pitchFamily="2" charset="-122"/>
                  </a:endParaRPr>
                </a:p>
              </p:txBody>
            </p:sp>
            <p:grpSp>
              <p:nvGrpSpPr>
                <p:cNvPr id="1063" name="Group 39"/>
                <p:cNvGrpSpPr>
                  <a:grpSpLocks/>
                </p:cNvGrpSpPr>
                <p:nvPr/>
              </p:nvGrpSpPr>
              <p:grpSpPr bwMode="auto">
                <a:xfrm>
                  <a:off x="1410" y="2205"/>
                  <a:ext cx="5805" cy="2610"/>
                  <a:chOff x="1410" y="2205"/>
                  <a:chExt cx="5805" cy="2610"/>
                </a:xfrm>
              </p:grpSpPr>
              <p:grpSp>
                <p:nvGrpSpPr>
                  <p:cNvPr id="1064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1410" y="2205"/>
                    <a:ext cx="3795" cy="2610"/>
                    <a:chOff x="1410" y="2205"/>
                    <a:chExt cx="3795" cy="2610"/>
                  </a:xfrm>
                </p:grpSpPr>
                <p:grpSp>
                  <p:nvGrpSpPr>
                    <p:cNvPr id="1065" name="Group 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10" y="2205"/>
                      <a:ext cx="3795" cy="450"/>
                      <a:chOff x="1410" y="2205"/>
                      <a:chExt cx="3795" cy="450"/>
                    </a:xfrm>
                  </p:grpSpPr>
                  <p:sp>
                    <p:nvSpPr>
                      <p:cNvPr id="1066" name="Rectangle 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410" y="2205"/>
                        <a:ext cx="1575" cy="4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just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zh-CN" altLang="en-US" sz="10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宋体" pitchFamily="2" charset="-122"/>
                            <a:cs typeface="宋体" pitchFamily="2" charset="-122"/>
                          </a:rPr>
                          <a:t>源说话人声音</a:t>
                        </a:r>
                        <a:endPara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宋体" pitchFamily="2" charset="-122"/>
                        </a:endParaRPr>
                      </a:p>
                    </p:txBody>
                  </p:sp>
                  <p:sp>
                    <p:nvSpPr>
                      <p:cNvPr id="1067" name="Rectangle 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630" y="2205"/>
                        <a:ext cx="1575" cy="4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just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zh-CN" altLang="en-US" sz="10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宋体" pitchFamily="2" charset="-122"/>
                            <a:cs typeface="宋体" pitchFamily="2" charset="-122"/>
                          </a:rPr>
                          <a:t>分析特征提取</a:t>
                        </a:r>
                        <a:endPara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宋体" pitchFamily="2" charset="-122"/>
                        </a:endParaRPr>
                      </a:p>
                    </p:txBody>
                  </p:sp>
                  <p:cxnSp>
                    <p:nvCxnSpPr>
                      <p:cNvPr id="1068" name="AutoShape 44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2985" y="2415"/>
                        <a:ext cx="645" cy="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med" len="med"/>
                      </a:ln>
                    </p:spPr>
                  </p:cxnSp>
                </p:grpSp>
                <p:grpSp>
                  <p:nvGrpSpPr>
                    <p:cNvPr id="1069" name="Group 4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10" y="4290"/>
                      <a:ext cx="3795" cy="525"/>
                      <a:chOff x="1410" y="3840"/>
                      <a:chExt cx="3795" cy="525"/>
                    </a:xfrm>
                  </p:grpSpPr>
                  <p:sp>
                    <p:nvSpPr>
                      <p:cNvPr id="1070" name="Rectangle 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410" y="3840"/>
                        <a:ext cx="1890" cy="52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just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zh-CN" altLang="en-US" sz="10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宋体" pitchFamily="2" charset="-122"/>
                            <a:cs typeface="宋体" pitchFamily="2" charset="-122"/>
                          </a:rPr>
                          <a:t>目标说话人声音</a:t>
                        </a:r>
                        <a:endPara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宋体" pitchFamily="2" charset="-122"/>
                        </a:endParaRPr>
                      </a:p>
                    </p:txBody>
                  </p:sp>
                  <p:sp>
                    <p:nvSpPr>
                      <p:cNvPr id="1071" name="Rectangle 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630" y="3840"/>
                        <a:ext cx="1575" cy="4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lvl="0" indent="0" algn="just" defTabSz="914400" rtl="0" eaLnBrk="1" fontAlgn="base" latinLnBrk="0" hangingPunct="1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r>
                          <a:rPr kumimoji="0" lang="zh-CN" altLang="en-US" sz="10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libri" pitchFamily="34" charset="0"/>
                            <a:ea typeface="宋体" pitchFamily="2" charset="-122"/>
                            <a:cs typeface="宋体" pitchFamily="2" charset="-122"/>
                          </a:rPr>
                          <a:t>分析特征提取</a:t>
                        </a:r>
                        <a:endParaRPr kumimoji="0" 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宋体" pitchFamily="2" charset="-122"/>
                        </a:endParaRPr>
                      </a:p>
                    </p:txBody>
                  </p:sp>
                  <p:cxnSp>
                    <p:nvCxnSpPr>
                      <p:cNvPr id="1072" name="AutoShape 48"/>
                      <p:cNvCxnSpPr>
                        <a:cxnSpLocks noChangeShapeType="1"/>
                      </p:cNvCxnSpPr>
                      <p:nvPr/>
                    </p:nvCxnSpPr>
                    <p:spPr bwMode="auto">
                      <a:xfrm>
                        <a:off x="3300" y="4125"/>
                        <a:ext cx="330" cy="0"/>
                      </a:xfrm>
                      <a:prstGeom prst="straightConnector1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 type="triangle" w="med" len="med"/>
                      </a:ln>
                    </p:spPr>
                  </p:cxnSp>
                </p:grpSp>
                <p:sp>
                  <p:nvSpPr>
                    <p:cNvPr id="1073" name="Oval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60" y="3240"/>
                      <a:ext cx="975" cy="600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宋体" pitchFamily="2" charset="-122"/>
                        </a:rPr>
                        <a:t>对齐</a:t>
                      </a:r>
                      <a:endParaRPr kumimoji="0" lang="zh-CN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宋体" pitchFamily="2" charset="-122"/>
                      </a:endParaRPr>
                    </a:p>
                  </p:txBody>
                </p:sp>
                <p:cxnSp>
                  <p:nvCxnSpPr>
                    <p:cNvPr id="1074" name="AutoShape 50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4440" y="2655"/>
                      <a:ext cx="0" cy="585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</p:spPr>
                </p:cxnSp>
                <p:cxnSp>
                  <p:nvCxnSpPr>
                    <p:cNvPr id="1075" name="AutoShape 51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4440" y="3840"/>
                      <a:ext cx="0" cy="450"/>
                    </a:xfrm>
                    <a:prstGeom prst="straightConnector1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</p:spPr>
                </p:cxnSp>
              </p:grpSp>
              <p:sp>
                <p:nvSpPr>
                  <p:cNvPr id="1076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5730" y="2205"/>
                    <a:ext cx="540" cy="253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just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altLang="zh-CN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ea typeface="宋体" pitchFamily="2" charset="-122"/>
                      <a:cs typeface="宋体" pitchFamily="2" charset="-122"/>
                    </a:endParaRPr>
                  </a:p>
                  <a:p>
                    <a:pPr marL="0" marR="0" lvl="0" indent="0" algn="just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altLang="zh-CN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ea typeface="宋体" pitchFamily="2" charset="-122"/>
                      <a:cs typeface="宋体" pitchFamily="2" charset="-122"/>
                    </a:endParaRPr>
                  </a:p>
                  <a:p>
                    <a:pPr marL="0" marR="0" lvl="0" indent="0" algn="just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altLang="zh-CN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ea typeface="宋体" pitchFamily="2" charset="-122"/>
                      <a:cs typeface="宋体" pitchFamily="2" charset="-122"/>
                    </a:endParaRPr>
                  </a:p>
                  <a:p>
                    <a:pPr marL="0" marR="0" lvl="0" indent="0" algn="just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宋体" pitchFamily="2" charset="-122"/>
                      </a:rPr>
                      <a:t>训练</a:t>
                    </a:r>
                    <a:endParaRPr kumimoji="0" lang="zh-CN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ea typeface="宋体" pitchFamily="2" charset="-122"/>
                      <a:cs typeface="宋体" pitchFamily="2" charset="-122"/>
                    </a:endParaRPr>
                  </a:p>
                </p:txBody>
              </p:sp>
              <p:sp>
                <p:nvSpPr>
                  <p:cNvPr id="1077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6675" y="2205"/>
                    <a:ext cx="540" cy="253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just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US" altLang="zh-CN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ea typeface="宋体" pitchFamily="2" charset="-122"/>
                      <a:cs typeface="宋体" pitchFamily="2" charset="-122"/>
                    </a:endParaRPr>
                  </a:p>
                  <a:p>
                    <a:pPr marL="0" marR="0" lvl="0" indent="0" algn="just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宋体" pitchFamily="2" charset="-122"/>
                      </a:rPr>
                      <a:t>语音</a:t>
                    </a:r>
                    <a:endParaRPr kumimoji="0" lang="zh-CN" altLang="en-US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ea typeface="宋体" pitchFamily="2" charset="-122"/>
                      <a:cs typeface="宋体" pitchFamily="2" charset="-122"/>
                    </a:endParaRPr>
                  </a:p>
                  <a:p>
                    <a:pPr marL="0" marR="0" lvl="0" indent="0" algn="just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宋体" pitchFamily="2" charset="-122"/>
                      </a:rPr>
                      <a:t>转换</a:t>
                    </a:r>
                    <a:endParaRPr kumimoji="0" lang="zh-CN" altLang="en-US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  <a:ea typeface="宋体" pitchFamily="2" charset="-122"/>
                      <a:cs typeface="宋体" pitchFamily="2" charset="-122"/>
                    </a:endParaRPr>
                  </a:p>
                  <a:p>
                    <a:pPr marL="0" marR="0" lvl="0" indent="0" algn="just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宋体" pitchFamily="2" charset="-122"/>
                      </a:rPr>
                      <a:t>规则</a:t>
                    </a:r>
                    <a:endParaRPr kumimoji="0" lang="zh-CN" sz="18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  <a:ea typeface="宋体" pitchFamily="2" charset="-122"/>
                      <a:cs typeface="宋体" pitchFamily="2" charset="-122"/>
                    </a:endParaRPr>
                  </a:p>
                </p:txBody>
              </p:sp>
              <p:cxnSp>
                <p:nvCxnSpPr>
                  <p:cNvPr id="1078" name="AutoShape 54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205" y="2415"/>
                    <a:ext cx="525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</p:cxnSp>
              <p:cxnSp>
                <p:nvCxnSpPr>
                  <p:cNvPr id="1079" name="AutoShape 55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5205" y="4575"/>
                    <a:ext cx="525" cy="0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</p:cxnSp>
              <p:cxnSp>
                <p:nvCxnSpPr>
                  <p:cNvPr id="1080" name="AutoShape 56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270" y="3510"/>
                    <a:ext cx="405" cy="15"/>
                  </a:xfrm>
                  <a:prstGeom prst="straightConnector1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</p:cxnSp>
            </p:grpSp>
            <p:cxnSp>
              <p:nvCxnSpPr>
                <p:cNvPr id="1081" name="AutoShape 57"/>
                <p:cNvCxnSpPr>
                  <a:cxnSpLocks noChangeShapeType="1"/>
                </p:cNvCxnSpPr>
                <p:nvPr/>
              </p:nvCxnSpPr>
              <p:spPr bwMode="auto">
                <a:xfrm>
                  <a:off x="6915" y="4740"/>
                  <a:ext cx="0" cy="1065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sp>
              <p:nvSpPr>
                <p:cNvPr id="1082" name="Rectangle 58"/>
                <p:cNvSpPr>
                  <a:spLocks noChangeArrowheads="1"/>
                </p:cNvSpPr>
                <p:nvPr/>
              </p:nvSpPr>
              <p:spPr bwMode="auto">
                <a:xfrm>
                  <a:off x="6135" y="5805"/>
                  <a:ext cx="1575" cy="45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just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en-US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宋体" pitchFamily="2" charset="-122"/>
                      <a:cs typeface="宋体" pitchFamily="2" charset="-122"/>
                    </a:rPr>
                    <a:t>语音转换规则</a:t>
                  </a:r>
                  <a:endParaRPr kumimoji="0" lang="zh-C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宋体" pitchFamily="2" charset="-122"/>
                    <a:cs typeface="宋体" pitchFamily="2" charset="-122"/>
                  </a:endParaRPr>
                </a:p>
              </p:txBody>
            </p:sp>
            <p:sp>
              <p:nvSpPr>
                <p:cNvPr id="1083" name="Rectangle 59"/>
                <p:cNvSpPr>
                  <a:spLocks noChangeArrowheads="1"/>
                </p:cNvSpPr>
                <p:nvPr/>
              </p:nvSpPr>
              <p:spPr bwMode="auto">
                <a:xfrm>
                  <a:off x="2340" y="5805"/>
                  <a:ext cx="960" cy="45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just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zh-CN" altLang="en-US" sz="10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ea typeface="宋体" pitchFamily="2" charset="-122"/>
                      <a:cs typeface="宋体" pitchFamily="2" charset="-122"/>
                    </a:rPr>
                    <a:t>源语音</a:t>
                  </a:r>
                  <a:endParaRPr kumimoji="0" lang="zh-C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ea typeface="宋体" pitchFamily="2" charset="-122"/>
                    <a:cs typeface="宋体" pitchFamily="2" charset="-122"/>
                  </a:endParaRPr>
                </a:p>
              </p:txBody>
            </p:sp>
            <p:cxnSp>
              <p:nvCxnSpPr>
                <p:cNvPr id="1084" name="AutoShape 60"/>
                <p:cNvCxnSpPr>
                  <a:cxnSpLocks noChangeShapeType="1"/>
                </p:cNvCxnSpPr>
                <p:nvPr/>
              </p:nvCxnSpPr>
              <p:spPr bwMode="auto">
                <a:xfrm>
                  <a:off x="3300" y="6045"/>
                  <a:ext cx="33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  <p:cxnSp>
              <p:nvCxnSpPr>
                <p:cNvPr id="1085" name="AutoShape 61"/>
                <p:cNvCxnSpPr>
                  <a:cxnSpLocks noChangeShapeType="1"/>
                </p:cNvCxnSpPr>
                <p:nvPr/>
              </p:nvCxnSpPr>
              <p:spPr bwMode="auto">
                <a:xfrm>
                  <a:off x="5205" y="6045"/>
                  <a:ext cx="930" cy="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</p:spPr>
            </p:cxnSp>
          </p:grpSp>
          <p:sp>
            <p:nvSpPr>
              <p:cNvPr id="1086" name="Rectangle 62"/>
              <p:cNvSpPr>
                <a:spLocks noChangeArrowheads="1"/>
              </p:cNvSpPr>
              <p:nvPr/>
            </p:nvSpPr>
            <p:spPr bwMode="auto">
              <a:xfrm>
                <a:off x="8235" y="5805"/>
                <a:ext cx="1185" cy="45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zh-CN" altLang="en-US" sz="1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宋体" pitchFamily="2" charset="-122"/>
                    <a:cs typeface="宋体" pitchFamily="2" charset="-122"/>
                  </a:rPr>
                  <a:t>语音合成</a:t>
                </a:r>
                <a:endParaRPr kumimoji="0" lang="zh-CN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宋体" pitchFamily="2" charset="-122"/>
                  <a:cs typeface="宋体" pitchFamily="2" charset="-122"/>
                </a:endParaRPr>
              </a:p>
            </p:txBody>
          </p:sp>
          <p:cxnSp>
            <p:nvCxnSpPr>
              <p:cNvPr id="1087" name="AutoShape 63"/>
              <p:cNvCxnSpPr>
                <a:cxnSpLocks noChangeShapeType="1"/>
              </p:cNvCxnSpPr>
              <p:nvPr/>
            </p:nvCxnSpPr>
            <p:spPr bwMode="auto">
              <a:xfrm>
                <a:off x="7710" y="6045"/>
                <a:ext cx="525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</p:grpSp>
      <p:sp>
        <p:nvSpPr>
          <p:cNvPr id="68" name="TextBox 67"/>
          <p:cNvSpPr txBox="1"/>
          <p:nvPr/>
        </p:nvSpPr>
        <p:spPr>
          <a:xfrm>
            <a:off x="1714480" y="6072206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图</a:t>
            </a:r>
            <a:r>
              <a:rPr lang="en-US" altLang="zh-CN" dirty="0" smtClean="0"/>
              <a:t>1.</a:t>
            </a:r>
            <a:r>
              <a:rPr lang="zh-CN" altLang="en-US" dirty="0" smtClean="0"/>
              <a:t>语音转换技术系统结构图</a:t>
            </a:r>
            <a:endParaRPr lang="zh-CN" alt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6858016" y="1500175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训练阶段</a:t>
            </a:r>
            <a:endParaRPr lang="zh-CN" alt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214282" y="4714884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转换阶段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b="1" dirty="0" smtClean="0"/>
              <a:t>二</a:t>
            </a:r>
            <a:r>
              <a:rPr lang="en-US" altLang="zh-CN" b="1" dirty="0" smtClean="0"/>
              <a:t>.</a:t>
            </a:r>
            <a:r>
              <a:rPr lang="zh-CN" altLang="en-US" b="1" dirty="0" smtClean="0"/>
              <a:t>语音转换技术的发展概况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</a:t>
            </a:r>
            <a:r>
              <a:rPr lang="en-US" altLang="zh-CN" dirty="0" smtClean="0"/>
              <a:t> </a:t>
            </a:r>
            <a:r>
              <a:rPr lang="zh-CN" altLang="en-US" dirty="0" smtClean="0"/>
              <a:t>语音转换的发展历程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1980s</a:t>
            </a:r>
            <a:r>
              <a:rPr lang="zh-CN" altLang="en-US" dirty="0" smtClean="0"/>
              <a:t>开始</a:t>
            </a:r>
            <a:r>
              <a:rPr lang="en-US" altLang="zh-CN" dirty="0" smtClean="0"/>
              <a:t>(</a:t>
            </a:r>
            <a:r>
              <a:rPr lang="zh-CN" altLang="en-US" dirty="0" smtClean="0"/>
              <a:t>统计学方法）：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1.Abe</a:t>
            </a:r>
            <a:r>
              <a:rPr lang="zh-CN" altLang="en-US" dirty="0" smtClean="0"/>
              <a:t>等人发明码本映射方法。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2.</a:t>
            </a:r>
            <a:r>
              <a:rPr lang="zh-CN" altLang="en-US" dirty="0" smtClean="0"/>
              <a:t>模糊向量量化。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3.</a:t>
            </a:r>
            <a:r>
              <a:rPr lang="zh-CN" altLang="en-US" dirty="0" smtClean="0"/>
              <a:t>建立了源</a:t>
            </a:r>
            <a:r>
              <a:rPr lang="en-US" altLang="zh-CN" dirty="0" smtClean="0"/>
              <a:t>—</a:t>
            </a:r>
            <a:r>
              <a:rPr lang="zh-CN" altLang="en-US" dirty="0" smtClean="0"/>
              <a:t>目标向量间的差异向量。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4.Valbret</a:t>
            </a:r>
            <a:r>
              <a:rPr lang="zh-CN" altLang="en-US" dirty="0" smtClean="0"/>
              <a:t>等人使用了</a:t>
            </a:r>
            <a:r>
              <a:rPr lang="en-US" altLang="zh-CN" dirty="0" smtClean="0"/>
              <a:t>LMR</a:t>
            </a:r>
            <a:r>
              <a:rPr lang="zh-CN" altLang="en-US" dirty="0" smtClean="0"/>
              <a:t>（</a:t>
            </a:r>
            <a:r>
              <a:rPr lang="en-US" altLang="zh-CN" dirty="0" smtClean="0"/>
              <a:t>linear multivariate regression)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5.</a:t>
            </a:r>
            <a:r>
              <a:rPr lang="zh-CN" altLang="en-US" dirty="0" smtClean="0"/>
              <a:t>其他：说话人插入、神经网络。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）最流行的方法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</a:t>
            </a:r>
          </a:p>
          <a:p>
            <a:pPr>
              <a:buNone/>
            </a:pPr>
            <a:r>
              <a:rPr lang="en-US" altLang="zh-CN" dirty="0" smtClean="0"/>
              <a:t>               1.Styrianou </a:t>
            </a:r>
            <a:r>
              <a:rPr lang="zh-CN" altLang="en-US" dirty="0" smtClean="0"/>
              <a:t>等人：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           基于高斯混合模型的转换方法（</a:t>
            </a:r>
            <a:r>
              <a:rPr lang="en-US" altLang="zh-CN" dirty="0" smtClean="0"/>
              <a:t>GMM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2.</a:t>
            </a:r>
            <a:r>
              <a:rPr lang="zh-CN" altLang="en-US" dirty="0" smtClean="0"/>
              <a:t>先进的基于高斯混合模型的转换方法：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</a:t>
            </a:r>
            <a:r>
              <a:rPr lang="zh-CN" altLang="en-US" dirty="0" smtClean="0"/>
              <a:t>利用</a:t>
            </a:r>
            <a:r>
              <a:rPr lang="en-US" altLang="zh-CN" dirty="0" smtClean="0"/>
              <a:t>MLE</a:t>
            </a:r>
            <a:r>
              <a:rPr lang="zh-CN" altLang="en-US" dirty="0" smtClean="0"/>
              <a:t>（</a:t>
            </a:r>
            <a:r>
              <a:rPr lang="en-US" altLang="zh-CN" dirty="0" smtClean="0"/>
              <a:t>maximum-likelihood estimation)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400" b="1" dirty="0" smtClean="0"/>
              <a:t>三</a:t>
            </a:r>
            <a:r>
              <a:rPr lang="en-US" altLang="zh-CN" sz="3400" b="1" dirty="0" smtClean="0"/>
              <a:t>.</a:t>
            </a:r>
            <a:r>
              <a:rPr lang="zh-CN" altLang="en-US" sz="3400" b="1" dirty="0" smtClean="0"/>
              <a:t>基于高斯模型</a:t>
            </a:r>
            <a:r>
              <a:rPr lang="en-US" altLang="zh-CN" sz="3400" b="1" dirty="0" smtClean="0"/>
              <a:t>(GMM)</a:t>
            </a:r>
            <a:r>
              <a:rPr lang="zh-CN" altLang="en-US" sz="3400" b="1" dirty="0" smtClean="0"/>
              <a:t>的语音转换技术</a:t>
            </a:r>
            <a:endParaRPr lang="zh-CN" altLang="en-US" sz="3400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dirty="0" smtClean="0"/>
              <a:t>传统的高斯混合模型：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A.</a:t>
            </a:r>
            <a:r>
              <a:rPr lang="zh-CN" altLang="en-US" dirty="0" smtClean="0"/>
              <a:t>概率密度函数：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  已知     和     是第</a:t>
            </a:r>
            <a:r>
              <a:rPr lang="en-US" altLang="zh-CN" dirty="0" smtClean="0"/>
              <a:t>t</a:t>
            </a:r>
            <a:r>
              <a:rPr lang="zh-CN" altLang="en-US" dirty="0" smtClean="0"/>
              <a:t>帧的</a:t>
            </a:r>
            <a:r>
              <a:rPr lang="en-US" altLang="zh-CN" dirty="0" smtClean="0"/>
              <a:t>D</a:t>
            </a:r>
            <a:r>
              <a:rPr lang="zh-CN" altLang="en-US" dirty="0" smtClean="0"/>
              <a:t>维源、目标特征向量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        </a:t>
            </a:r>
            <a:r>
              <a:rPr lang="zh-CN" altLang="en-US" dirty="0" smtClean="0"/>
              <a:t>是              的联合向量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                   </a:t>
            </a:r>
            <a:r>
              <a:rPr lang="zh-CN" altLang="en-US" dirty="0" smtClean="0"/>
              <a:t>是参数集合：包括权重、平均向量、协方差矩阵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428868"/>
            <a:ext cx="2857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 descr="C:\Users\samsung\Documents\Tencent Files\543355061\Image\C2C\)(XBQ1LU]@M2A2L@DQA[{(9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2428868"/>
            <a:ext cx="323850" cy="247650"/>
          </a:xfrm>
          <a:prstGeom prst="rect">
            <a:avLst/>
          </a:prstGeom>
          <a:noFill/>
        </p:spPr>
      </p:pic>
      <p:pic>
        <p:nvPicPr>
          <p:cNvPr id="1032" name="Picture 8" descr="C:\Users\samsung\Documents\Tencent Files\543355061\Image\C2C\I2A%$M9Q%X80%5J6O7I214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2857496"/>
            <a:ext cx="3971925" cy="742950"/>
          </a:xfrm>
          <a:prstGeom prst="rect">
            <a:avLst/>
          </a:prstGeom>
          <a:noFill/>
        </p:spPr>
      </p:pic>
      <p:pic>
        <p:nvPicPr>
          <p:cNvPr id="1033" name="Picture 9" descr="C:\Users\samsung\Documents\Tencent Files\543355061\Image\C2C\$8EEW`U{HPFF0_(2$S0D]N7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0298" y="3929066"/>
            <a:ext cx="247650" cy="247650"/>
          </a:xfrm>
          <a:prstGeom prst="rect">
            <a:avLst/>
          </a:prstGeom>
          <a:noFill/>
        </p:spPr>
      </p:pic>
      <p:pic>
        <p:nvPicPr>
          <p:cNvPr id="1034" name="Picture 10" descr="C:\Users\samsung\Documents\Tencent Files\543355061\Image\C2C\YHHZAOU4WI(Z32W][)91NS9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1802" y="3857628"/>
            <a:ext cx="1009650" cy="390525"/>
          </a:xfrm>
          <a:prstGeom prst="rect">
            <a:avLst/>
          </a:prstGeom>
          <a:noFill/>
        </p:spPr>
      </p:pic>
      <p:pic>
        <p:nvPicPr>
          <p:cNvPr id="1035" name="Picture 11" descr="C:\Users\samsung\Documents\Tencent Files\543355061\Image\C2C\FMG_3NV}VR[`VTV{0I945JO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357422" y="4357694"/>
            <a:ext cx="409575" cy="295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平衡">
  <a:themeElements>
    <a:clrScheme name="平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平衡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平衡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1390</TotalTime>
  <Words>1013</Words>
  <Application>Microsoft Office PowerPoint</Application>
  <PresentationFormat>全屏显示(4:3)</PresentationFormat>
  <Paragraphs>197</Paragraphs>
  <Slides>32</Slides>
  <Notes>9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33" baseType="lpstr">
      <vt:lpstr>平衡</vt:lpstr>
      <vt:lpstr>学习报告       —语音转换（voice conversion)</vt:lpstr>
      <vt:lpstr>汇报内容</vt:lpstr>
      <vt:lpstr>语音转换</vt:lpstr>
      <vt:lpstr>VOICE CONVERSION</vt:lpstr>
      <vt:lpstr>A voice conversion system contains</vt:lpstr>
      <vt:lpstr>幻灯片 6</vt:lpstr>
      <vt:lpstr>二.语音转换技术的发展概况</vt:lpstr>
      <vt:lpstr>幻灯片 8</vt:lpstr>
      <vt:lpstr>三.基于高斯模型(GMM)的语音转换技术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四.在高斯混合模型之后产生的方法</vt:lpstr>
      <vt:lpstr>幻灯片 19</vt:lpstr>
      <vt:lpstr>用字典描述语音的观察值</vt:lpstr>
      <vt:lpstr>幻灯片 21</vt:lpstr>
      <vt:lpstr>伴随残差补偿的基于样本稀疏表示的语音转换技术</vt:lpstr>
      <vt:lpstr>A.基于样本的稀疏表示</vt:lpstr>
      <vt:lpstr>B.谱的压缩</vt:lpstr>
      <vt:lpstr>幻灯片 25</vt:lpstr>
      <vt:lpstr>幻灯片 26</vt:lpstr>
      <vt:lpstr>幻灯片 27</vt:lpstr>
      <vt:lpstr>幻灯片 28</vt:lpstr>
      <vt:lpstr>F.字典结构</vt:lpstr>
      <vt:lpstr>G.评价</vt:lpstr>
      <vt:lpstr>G.评价</vt:lpstr>
      <vt:lpstr>五.GMM的toolkit 演示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学习报告       —语音转换（voice conversion)</dc:title>
  <dc:creator>samsung</dc:creator>
  <cp:lastModifiedBy>samsung</cp:lastModifiedBy>
  <cp:revision>104</cp:revision>
  <dcterms:created xsi:type="dcterms:W3CDTF">2016-05-08T07:05:51Z</dcterms:created>
  <dcterms:modified xsi:type="dcterms:W3CDTF">2016-05-18T07:32:19Z</dcterms:modified>
</cp:coreProperties>
</file>