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4" r:id="rId8"/>
    <p:sldId id="265" r:id="rId9"/>
    <p:sldId id="266" r:id="rId10"/>
    <p:sldId id="267" r:id="rId11"/>
    <p:sldId id="263" r:id="rId1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7" autoAdjust="0"/>
    <p:restoredTop sz="94660"/>
  </p:normalViewPr>
  <p:slideViewPr>
    <p:cSldViewPr snapToGrid="0">
      <p:cViewPr varScale="1">
        <p:scale>
          <a:sx n="80" d="100"/>
          <a:sy n="80" d="100"/>
        </p:scale>
        <p:origin x="787" y="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D49B46-D224-4432-A1B0-32153C993EE5}" type="datetimeFigureOut">
              <a:rPr lang="zh-CN" altLang="en-US" smtClean="0"/>
              <a:t>2019/5/30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A4AB5D-05AD-4399-93E6-5B806DD15AB3}" type="slidenum">
              <a:rPr lang="zh-CN" altLang="en-US" smtClean="0"/>
              <a:t>‹#›</a:t>
            </a:fld>
            <a:endParaRPr lang="zh-CN" altLang="en-US"/>
          </a:p>
        </p:txBody>
      </p:sp>
    </p:spTree>
    <p:extLst>
      <p:ext uri="{BB962C8B-B14F-4D97-AF65-F5344CB8AC3E}">
        <p14:creationId xmlns:p14="http://schemas.microsoft.com/office/powerpoint/2010/main" val="3636876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出门问问</a:t>
            </a:r>
            <a:r>
              <a:rPr lang="en-US" altLang="zh-CN" dirty="0"/>
              <a:t>ICASSP</a:t>
            </a:r>
            <a:endParaRPr lang="zh-CN" altLang="en-US" dirty="0"/>
          </a:p>
        </p:txBody>
      </p:sp>
      <p:sp>
        <p:nvSpPr>
          <p:cNvPr id="4" name="灯片编号占位符 3"/>
          <p:cNvSpPr>
            <a:spLocks noGrp="1"/>
          </p:cNvSpPr>
          <p:nvPr>
            <p:ph type="sldNum" sz="quarter" idx="5"/>
          </p:nvPr>
        </p:nvSpPr>
        <p:spPr/>
        <p:txBody>
          <a:bodyPr/>
          <a:lstStyle/>
          <a:p>
            <a:fld id="{2BA4AB5D-05AD-4399-93E6-5B806DD15AB3}" type="slidenum">
              <a:rPr lang="zh-CN" altLang="en-US" smtClean="0"/>
              <a:t>2</a:t>
            </a:fld>
            <a:endParaRPr lang="zh-CN" altLang="en-US"/>
          </a:p>
        </p:txBody>
      </p:sp>
    </p:spTree>
    <p:extLst>
      <p:ext uri="{BB962C8B-B14F-4D97-AF65-F5344CB8AC3E}">
        <p14:creationId xmlns:p14="http://schemas.microsoft.com/office/powerpoint/2010/main" val="27028943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Hinton</a:t>
            </a:r>
            <a:r>
              <a:rPr lang="zh-CN" altLang="en-US" dirty="0"/>
              <a:t>在</a:t>
            </a:r>
            <a:r>
              <a:rPr lang="en-US" altLang="zh-CN" dirty="0"/>
              <a:t>2015NIPS</a:t>
            </a:r>
            <a:r>
              <a:rPr lang="zh-CN" altLang="en-US" dirty="0"/>
              <a:t>上关于知识蒸馏的一篇开山之作</a:t>
            </a:r>
            <a:endParaRPr lang="en-US" altLang="zh-CN" dirty="0"/>
          </a:p>
          <a:p>
            <a:endParaRPr lang="zh-CN" altLang="en-US" dirty="0"/>
          </a:p>
        </p:txBody>
      </p:sp>
      <p:sp>
        <p:nvSpPr>
          <p:cNvPr id="4" name="灯片编号占位符 3"/>
          <p:cNvSpPr>
            <a:spLocks noGrp="1"/>
          </p:cNvSpPr>
          <p:nvPr>
            <p:ph type="sldNum" sz="quarter" idx="5"/>
          </p:nvPr>
        </p:nvSpPr>
        <p:spPr/>
        <p:txBody>
          <a:bodyPr/>
          <a:lstStyle/>
          <a:p>
            <a:fld id="{2BA4AB5D-05AD-4399-93E6-5B806DD15AB3}" type="slidenum">
              <a:rPr lang="zh-CN" altLang="en-US" smtClean="0"/>
              <a:t>3</a:t>
            </a:fld>
            <a:endParaRPr lang="zh-CN" altLang="en-US"/>
          </a:p>
        </p:txBody>
      </p:sp>
    </p:spTree>
    <p:extLst>
      <p:ext uri="{BB962C8B-B14F-4D97-AF65-F5344CB8AC3E}">
        <p14:creationId xmlns:p14="http://schemas.microsoft.com/office/powerpoint/2010/main" val="17543511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虽然是同一个个体，在面对不同环境和不同任务时，个体的形态非常不同。</a:t>
            </a:r>
            <a:endParaRPr lang="en-US" altLang="zh-CN" dirty="0"/>
          </a:p>
          <a:p>
            <a:r>
              <a:rPr lang="zh-CN" altLang="en-US" dirty="0"/>
              <a:t>就像神经网路学习某个问题，先要训练一个很大大的网络充分汲取数据特征信息和类间区别。或者网络足够大或者通过集成学习得到一个大网络</a:t>
            </a:r>
            <a:endParaRPr lang="en-US" altLang="zh-CN" dirty="0"/>
          </a:p>
          <a:p>
            <a:r>
              <a:rPr lang="zh-CN" altLang="en-US" dirty="0"/>
              <a:t>但实际应用中大网络很难部署</a:t>
            </a:r>
          </a:p>
        </p:txBody>
      </p:sp>
      <p:sp>
        <p:nvSpPr>
          <p:cNvPr id="4" name="灯片编号占位符 3"/>
          <p:cNvSpPr>
            <a:spLocks noGrp="1"/>
          </p:cNvSpPr>
          <p:nvPr>
            <p:ph type="sldNum" sz="quarter" idx="5"/>
          </p:nvPr>
        </p:nvSpPr>
        <p:spPr/>
        <p:txBody>
          <a:bodyPr/>
          <a:lstStyle/>
          <a:p>
            <a:fld id="{2BA4AB5D-05AD-4399-93E6-5B806DD15AB3}" type="slidenum">
              <a:rPr lang="zh-CN" altLang="en-US" smtClean="0"/>
              <a:t>4</a:t>
            </a:fld>
            <a:endParaRPr lang="zh-CN" altLang="en-US"/>
          </a:p>
        </p:txBody>
      </p:sp>
    </p:spTree>
    <p:extLst>
      <p:ext uri="{BB962C8B-B14F-4D97-AF65-F5344CB8AC3E}">
        <p14:creationId xmlns:p14="http://schemas.microsoft.com/office/powerpoint/2010/main" val="41132170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T</a:t>
            </a:r>
            <a:r>
              <a:rPr lang="zh-CN" altLang="en-US" dirty="0"/>
              <a:t>：温度参数   为了对应于蒸馏这一概念</a:t>
            </a:r>
          </a:p>
        </p:txBody>
      </p:sp>
      <p:sp>
        <p:nvSpPr>
          <p:cNvPr id="4" name="灯片编号占位符 3"/>
          <p:cNvSpPr>
            <a:spLocks noGrp="1"/>
          </p:cNvSpPr>
          <p:nvPr>
            <p:ph type="sldNum" sz="quarter" idx="5"/>
          </p:nvPr>
        </p:nvSpPr>
        <p:spPr/>
        <p:txBody>
          <a:bodyPr/>
          <a:lstStyle/>
          <a:p>
            <a:fld id="{2BA4AB5D-05AD-4399-93E6-5B806DD15AB3}" type="slidenum">
              <a:rPr lang="zh-CN" altLang="en-US" smtClean="0"/>
              <a:t>5</a:t>
            </a:fld>
            <a:endParaRPr lang="zh-CN" altLang="en-US"/>
          </a:p>
        </p:txBody>
      </p:sp>
    </p:spTree>
    <p:extLst>
      <p:ext uri="{BB962C8B-B14F-4D97-AF65-F5344CB8AC3E}">
        <p14:creationId xmlns:p14="http://schemas.microsoft.com/office/powerpoint/2010/main" val="1447987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285750" indent="-285750">
              <a:buFont typeface="Wingdings" panose="05000000000000000000" pitchFamily="2" charset="2"/>
              <a:buChar char="Ø"/>
            </a:pPr>
            <a:r>
              <a:rPr lang="en-US" altLang="zh-CN" dirty="0"/>
              <a:t>Transfer data</a:t>
            </a:r>
            <a:r>
              <a:rPr lang="zh-CN" altLang="en-US" dirty="0"/>
              <a:t>可以无标注</a:t>
            </a:r>
            <a:endParaRPr lang="en-US" altLang="zh-CN" dirty="0"/>
          </a:p>
          <a:p>
            <a:pPr marL="285750" indent="-285750">
              <a:buFont typeface="Wingdings" panose="05000000000000000000" pitchFamily="2" charset="2"/>
              <a:buChar char="Ø"/>
            </a:pPr>
            <a:r>
              <a:rPr lang="zh-CN" altLang="en-US" dirty="0"/>
              <a:t>当</a:t>
            </a:r>
            <a:r>
              <a:rPr lang="en-US" altLang="zh-CN" dirty="0"/>
              <a:t>transfer data</a:t>
            </a:r>
            <a:r>
              <a:rPr lang="zh-CN" altLang="en-US" dirty="0"/>
              <a:t>部分或者全部有标注时，对两个目标函数设置权重系数</a:t>
            </a:r>
          </a:p>
          <a:p>
            <a:endParaRPr lang="zh-CN" altLang="en-US" dirty="0"/>
          </a:p>
        </p:txBody>
      </p:sp>
      <p:sp>
        <p:nvSpPr>
          <p:cNvPr id="4" name="灯片编号占位符 3"/>
          <p:cNvSpPr>
            <a:spLocks noGrp="1"/>
          </p:cNvSpPr>
          <p:nvPr>
            <p:ph type="sldNum" sz="quarter" idx="5"/>
          </p:nvPr>
        </p:nvSpPr>
        <p:spPr/>
        <p:txBody>
          <a:bodyPr/>
          <a:lstStyle/>
          <a:p>
            <a:fld id="{2BA4AB5D-05AD-4399-93E6-5B806DD15AB3}" type="slidenum">
              <a:rPr lang="zh-CN" altLang="en-US" smtClean="0"/>
              <a:t>6</a:t>
            </a:fld>
            <a:endParaRPr lang="zh-CN" altLang="en-US"/>
          </a:p>
        </p:txBody>
      </p:sp>
    </p:spTree>
    <p:extLst>
      <p:ext uri="{BB962C8B-B14F-4D97-AF65-F5344CB8AC3E}">
        <p14:creationId xmlns:p14="http://schemas.microsoft.com/office/powerpoint/2010/main" val="39326984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Dropout can be viewed as a way of training an exponentially large ensemble of models that share weights.</a:t>
            </a:r>
            <a:endParaRPr lang="zh-CN" altLang="en-US" dirty="0"/>
          </a:p>
        </p:txBody>
      </p:sp>
      <p:sp>
        <p:nvSpPr>
          <p:cNvPr id="4" name="灯片编号占位符 3"/>
          <p:cNvSpPr>
            <a:spLocks noGrp="1"/>
          </p:cNvSpPr>
          <p:nvPr>
            <p:ph type="sldNum" sz="quarter" idx="5"/>
          </p:nvPr>
        </p:nvSpPr>
        <p:spPr/>
        <p:txBody>
          <a:bodyPr/>
          <a:lstStyle/>
          <a:p>
            <a:fld id="{2BA4AB5D-05AD-4399-93E6-5B806DD15AB3}" type="slidenum">
              <a:rPr lang="zh-CN" altLang="en-US" smtClean="0"/>
              <a:t>7</a:t>
            </a:fld>
            <a:endParaRPr lang="zh-CN" altLang="en-US"/>
          </a:p>
        </p:txBody>
      </p:sp>
    </p:spTree>
    <p:extLst>
      <p:ext uri="{BB962C8B-B14F-4D97-AF65-F5344CB8AC3E}">
        <p14:creationId xmlns:p14="http://schemas.microsoft.com/office/powerpoint/2010/main" val="9884841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Learning specialist models that each focus on a different confusable subset of the classes can reduce the total amount of computation required to learn an ensemble.</a:t>
            </a:r>
            <a:endParaRPr lang="zh-CN" altLang="en-US" dirty="0"/>
          </a:p>
        </p:txBody>
      </p:sp>
      <p:sp>
        <p:nvSpPr>
          <p:cNvPr id="4" name="灯片编号占位符 3"/>
          <p:cNvSpPr>
            <a:spLocks noGrp="1"/>
          </p:cNvSpPr>
          <p:nvPr>
            <p:ph type="sldNum" sz="quarter" idx="5"/>
          </p:nvPr>
        </p:nvSpPr>
        <p:spPr/>
        <p:txBody>
          <a:bodyPr/>
          <a:lstStyle/>
          <a:p>
            <a:fld id="{2BA4AB5D-05AD-4399-93E6-5B806DD15AB3}" type="slidenum">
              <a:rPr lang="zh-CN" altLang="en-US" smtClean="0"/>
              <a:t>9</a:t>
            </a:fld>
            <a:endParaRPr lang="zh-CN" altLang="en-US"/>
          </a:p>
        </p:txBody>
      </p:sp>
    </p:spTree>
    <p:extLst>
      <p:ext uri="{BB962C8B-B14F-4D97-AF65-F5344CB8AC3E}">
        <p14:creationId xmlns:p14="http://schemas.microsoft.com/office/powerpoint/2010/main" val="653686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3FD3E19-5D93-4EC0-838C-39AB2B01ECCA}"/>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DCE6D53C-46BD-4C88-83F9-74B959FCD96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883FF999-B8EE-4320-BC50-1BEE36C634F8}"/>
              </a:ext>
            </a:extLst>
          </p:cNvPr>
          <p:cNvSpPr>
            <a:spLocks noGrp="1"/>
          </p:cNvSpPr>
          <p:nvPr>
            <p:ph type="dt" sz="half" idx="10"/>
          </p:nvPr>
        </p:nvSpPr>
        <p:spPr/>
        <p:txBody>
          <a:bodyPr/>
          <a:lstStyle/>
          <a:p>
            <a:fld id="{5ED58466-0A12-48E6-9B6B-8D02C33FFBFC}" type="datetimeFigureOut">
              <a:rPr lang="zh-CN" altLang="en-US" smtClean="0"/>
              <a:t>2019/5/30</a:t>
            </a:fld>
            <a:endParaRPr lang="zh-CN" altLang="en-US"/>
          </a:p>
        </p:txBody>
      </p:sp>
      <p:sp>
        <p:nvSpPr>
          <p:cNvPr id="5" name="页脚占位符 4">
            <a:extLst>
              <a:ext uri="{FF2B5EF4-FFF2-40B4-BE49-F238E27FC236}">
                <a16:creationId xmlns:a16="http://schemas.microsoft.com/office/drawing/2014/main" id="{C70806FE-6A38-43D6-B82A-36FD5182FBBC}"/>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EB2E33E7-3BF2-4A3A-B478-E98D6CEE7318}"/>
              </a:ext>
            </a:extLst>
          </p:cNvPr>
          <p:cNvSpPr>
            <a:spLocks noGrp="1"/>
          </p:cNvSpPr>
          <p:nvPr>
            <p:ph type="sldNum" sz="quarter" idx="12"/>
          </p:nvPr>
        </p:nvSpPr>
        <p:spPr/>
        <p:txBody>
          <a:bodyPr/>
          <a:lstStyle/>
          <a:p>
            <a:fld id="{763A14EC-397B-41E6-A145-1FD53817C77A}" type="slidenum">
              <a:rPr lang="zh-CN" altLang="en-US" smtClean="0"/>
              <a:t>‹#›</a:t>
            </a:fld>
            <a:endParaRPr lang="zh-CN" altLang="en-US"/>
          </a:p>
        </p:txBody>
      </p:sp>
    </p:spTree>
    <p:extLst>
      <p:ext uri="{BB962C8B-B14F-4D97-AF65-F5344CB8AC3E}">
        <p14:creationId xmlns:p14="http://schemas.microsoft.com/office/powerpoint/2010/main" val="2600643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28D317B-8806-4F44-8BEF-431922FAEC9A}"/>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B5C81267-114D-4053-ADD1-FE89EAA18047}"/>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819829FE-90B4-4EDE-A615-6F1631B823D3}"/>
              </a:ext>
            </a:extLst>
          </p:cNvPr>
          <p:cNvSpPr>
            <a:spLocks noGrp="1"/>
          </p:cNvSpPr>
          <p:nvPr>
            <p:ph type="dt" sz="half" idx="10"/>
          </p:nvPr>
        </p:nvSpPr>
        <p:spPr/>
        <p:txBody>
          <a:bodyPr/>
          <a:lstStyle/>
          <a:p>
            <a:fld id="{5ED58466-0A12-48E6-9B6B-8D02C33FFBFC}" type="datetimeFigureOut">
              <a:rPr lang="zh-CN" altLang="en-US" smtClean="0"/>
              <a:t>2019/5/30</a:t>
            </a:fld>
            <a:endParaRPr lang="zh-CN" altLang="en-US"/>
          </a:p>
        </p:txBody>
      </p:sp>
      <p:sp>
        <p:nvSpPr>
          <p:cNvPr id="5" name="页脚占位符 4">
            <a:extLst>
              <a:ext uri="{FF2B5EF4-FFF2-40B4-BE49-F238E27FC236}">
                <a16:creationId xmlns:a16="http://schemas.microsoft.com/office/drawing/2014/main" id="{1D7FEAFF-19D8-443E-8AFF-FE8919645432}"/>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578A6764-7F5F-477C-9C37-BD3EC791103F}"/>
              </a:ext>
            </a:extLst>
          </p:cNvPr>
          <p:cNvSpPr>
            <a:spLocks noGrp="1"/>
          </p:cNvSpPr>
          <p:nvPr>
            <p:ph type="sldNum" sz="quarter" idx="12"/>
          </p:nvPr>
        </p:nvSpPr>
        <p:spPr/>
        <p:txBody>
          <a:bodyPr/>
          <a:lstStyle/>
          <a:p>
            <a:fld id="{763A14EC-397B-41E6-A145-1FD53817C77A}" type="slidenum">
              <a:rPr lang="zh-CN" altLang="en-US" smtClean="0"/>
              <a:t>‹#›</a:t>
            </a:fld>
            <a:endParaRPr lang="zh-CN" altLang="en-US"/>
          </a:p>
        </p:txBody>
      </p:sp>
    </p:spTree>
    <p:extLst>
      <p:ext uri="{BB962C8B-B14F-4D97-AF65-F5344CB8AC3E}">
        <p14:creationId xmlns:p14="http://schemas.microsoft.com/office/powerpoint/2010/main" val="204644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EC8E1775-C7A5-47C1-A711-454A27345F25}"/>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CD2D4F3B-C5BB-4FC9-9D06-046B4755B283}"/>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EAF1D690-BFC3-4496-BC2F-E550C145E793}"/>
              </a:ext>
            </a:extLst>
          </p:cNvPr>
          <p:cNvSpPr>
            <a:spLocks noGrp="1"/>
          </p:cNvSpPr>
          <p:nvPr>
            <p:ph type="dt" sz="half" idx="10"/>
          </p:nvPr>
        </p:nvSpPr>
        <p:spPr/>
        <p:txBody>
          <a:bodyPr/>
          <a:lstStyle/>
          <a:p>
            <a:fld id="{5ED58466-0A12-48E6-9B6B-8D02C33FFBFC}" type="datetimeFigureOut">
              <a:rPr lang="zh-CN" altLang="en-US" smtClean="0"/>
              <a:t>2019/5/30</a:t>
            </a:fld>
            <a:endParaRPr lang="zh-CN" altLang="en-US"/>
          </a:p>
        </p:txBody>
      </p:sp>
      <p:sp>
        <p:nvSpPr>
          <p:cNvPr id="5" name="页脚占位符 4">
            <a:extLst>
              <a:ext uri="{FF2B5EF4-FFF2-40B4-BE49-F238E27FC236}">
                <a16:creationId xmlns:a16="http://schemas.microsoft.com/office/drawing/2014/main" id="{1B54F6D1-8F27-474E-B5C7-75211A1012E9}"/>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A1108C3B-340C-45E8-A27B-38B6ADDED684}"/>
              </a:ext>
            </a:extLst>
          </p:cNvPr>
          <p:cNvSpPr>
            <a:spLocks noGrp="1"/>
          </p:cNvSpPr>
          <p:nvPr>
            <p:ph type="sldNum" sz="quarter" idx="12"/>
          </p:nvPr>
        </p:nvSpPr>
        <p:spPr/>
        <p:txBody>
          <a:bodyPr/>
          <a:lstStyle/>
          <a:p>
            <a:fld id="{763A14EC-397B-41E6-A145-1FD53817C77A}" type="slidenum">
              <a:rPr lang="zh-CN" altLang="en-US" smtClean="0"/>
              <a:t>‹#›</a:t>
            </a:fld>
            <a:endParaRPr lang="zh-CN" altLang="en-US"/>
          </a:p>
        </p:txBody>
      </p:sp>
    </p:spTree>
    <p:extLst>
      <p:ext uri="{BB962C8B-B14F-4D97-AF65-F5344CB8AC3E}">
        <p14:creationId xmlns:p14="http://schemas.microsoft.com/office/powerpoint/2010/main" val="1915320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1D3DC34-7D2E-4740-BBC7-B5F37EB502E4}"/>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08F561F4-B479-4B05-A3F9-89CF891B81EF}"/>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A65A7DEF-208E-4C0E-B27E-28A4E10EBFDE}"/>
              </a:ext>
            </a:extLst>
          </p:cNvPr>
          <p:cNvSpPr>
            <a:spLocks noGrp="1"/>
          </p:cNvSpPr>
          <p:nvPr>
            <p:ph type="dt" sz="half" idx="10"/>
          </p:nvPr>
        </p:nvSpPr>
        <p:spPr/>
        <p:txBody>
          <a:bodyPr/>
          <a:lstStyle/>
          <a:p>
            <a:fld id="{5ED58466-0A12-48E6-9B6B-8D02C33FFBFC}" type="datetimeFigureOut">
              <a:rPr lang="zh-CN" altLang="en-US" smtClean="0"/>
              <a:t>2019/5/30</a:t>
            </a:fld>
            <a:endParaRPr lang="zh-CN" altLang="en-US"/>
          </a:p>
        </p:txBody>
      </p:sp>
      <p:sp>
        <p:nvSpPr>
          <p:cNvPr id="5" name="页脚占位符 4">
            <a:extLst>
              <a:ext uri="{FF2B5EF4-FFF2-40B4-BE49-F238E27FC236}">
                <a16:creationId xmlns:a16="http://schemas.microsoft.com/office/drawing/2014/main" id="{964E8BAF-D9A6-4904-8BCF-A5AAD48BA4D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0606299D-6CC3-4562-B6FF-BFFBAC48AD01}"/>
              </a:ext>
            </a:extLst>
          </p:cNvPr>
          <p:cNvSpPr>
            <a:spLocks noGrp="1"/>
          </p:cNvSpPr>
          <p:nvPr>
            <p:ph type="sldNum" sz="quarter" idx="12"/>
          </p:nvPr>
        </p:nvSpPr>
        <p:spPr/>
        <p:txBody>
          <a:bodyPr/>
          <a:lstStyle/>
          <a:p>
            <a:fld id="{763A14EC-397B-41E6-A145-1FD53817C77A}" type="slidenum">
              <a:rPr lang="zh-CN" altLang="en-US" smtClean="0"/>
              <a:t>‹#›</a:t>
            </a:fld>
            <a:endParaRPr lang="zh-CN" altLang="en-US"/>
          </a:p>
        </p:txBody>
      </p:sp>
    </p:spTree>
    <p:extLst>
      <p:ext uri="{BB962C8B-B14F-4D97-AF65-F5344CB8AC3E}">
        <p14:creationId xmlns:p14="http://schemas.microsoft.com/office/powerpoint/2010/main" val="2094108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5F721C0-F755-4148-8B0B-EA970737FFFD}"/>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28D361DF-780D-4123-8C65-37FC922DD6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0139EBCF-4E9B-453D-9D7F-6CF54ACBAB31}"/>
              </a:ext>
            </a:extLst>
          </p:cNvPr>
          <p:cNvSpPr>
            <a:spLocks noGrp="1"/>
          </p:cNvSpPr>
          <p:nvPr>
            <p:ph type="dt" sz="half" idx="10"/>
          </p:nvPr>
        </p:nvSpPr>
        <p:spPr/>
        <p:txBody>
          <a:bodyPr/>
          <a:lstStyle/>
          <a:p>
            <a:fld id="{5ED58466-0A12-48E6-9B6B-8D02C33FFBFC}" type="datetimeFigureOut">
              <a:rPr lang="zh-CN" altLang="en-US" smtClean="0"/>
              <a:t>2019/5/30</a:t>
            </a:fld>
            <a:endParaRPr lang="zh-CN" altLang="en-US"/>
          </a:p>
        </p:txBody>
      </p:sp>
      <p:sp>
        <p:nvSpPr>
          <p:cNvPr id="5" name="页脚占位符 4">
            <a:extLst>
              <a:ext uri="{FF2B5EF4-FFF2-40B4-BE49-F238E27FC236}">
                <a16:creationId xmlns:a16="http://schemas.microsoft.com/office/drawing/2014/main" id="{897D57C5-17FB-4E32-9DE1-E2EBF6DBBF52}"/>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53ED00E1-589D-4354-8F28-A8DB909D12FB}"/>
              </a:ext>
            </a:extLst>
          </p:cNvPr>
          <p:cNvSpPr>
            <a:spLocks noGrp="1"/>
          </p:cNvSpPr>
          <p:nvPr>
            <p:ph type="sldNum" sz="quarter" idx="12"/>
          </p:nvPr>
        </p:nvSpPr>
        <p:spPr/>
        <p:txBody>
          <a:bodyPr/>
          <a:lstStyle/>
          <a:p>
            <a:fld id="{763A14EC-397B-41E6-A145-1FD53817C77A}" type="slidenum">
              <a:rPr lang="zh-CN" altLang="en-US" smtClean="0"/>
              <a:t>‹#›</a:t>
            </a:fld>
            <a:endParaRPr lang="zh-CN" altLang="en-US"/>
          </a:p>
        </p:txBody>
      </p:sp>
    </p:spTree>
    <p:extLst>
      <p:ext uri="{BB962C8B-B14F-4D97-AF65-F5344CB8AC3E}">
        <p14:creationId xmlns:p14="http://schemas.microsoft.com/office/powerpoint/2010/main" val="1944908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45E2CA1-0E3C-4D0F-8790-435CC50AC46B}"/>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BB6AD3A3-9FB2-48D8-B090-A6DF64DBA23C}"/>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B5E1EF49-A91A-4C8E-BC03-C05BC965E893}"/>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2008EE4F-AF50-4621-937D-9FDE1270B40B}"/>
              </a:ext>
            </a:extLst>
          </p:cNvPr>
          <p:cNvSpPr>
            <a:spLocks noGrp="1"/>
          </p:cNvSpPr>
          <p:nvPr>
            <p:ph type="dt" sz="half" idx="10"/>
          </p:nvPr>
        </p:nvSpPr>
        <p:spPr/>
        <p:txBody>
          <a:bodyPr/>
          <a:lstStyle/>
          <a:p>
            <a:fld id="{5ED58466-0A12-48E6-9B6B-8D02C33FFBFC}" type="datetimeFigureOut">
              <a:rPr lang="zh-CN" altLang="en-US" smtClean="0"/>
              <a:t>2019/5/30</a:t>
            </a:fld>
            <a:endParaRPr lang="zh-CN" altLang="en-US"/>
          </a:p>
        </p:txBody>
      </p:sp>
      <p:sp>
        <p:nvSpPr>
          <p:cNvPr id="6" name="页脚占位符 5">
            <a:extLst>
              <a:ext uri="{FF2B5EF4-FFF2-40B4-BE49-F238E27FC236}">
                <a16:creationId xmlns:a16="http://schemas.microsoft.com/office/drawing/2014/main" id="{2E0611D4-DE75-455C-9078-68BA6F60CA70}"/>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EDD4E760-31B1-4ED6-BD53-2D0C0FB982E4}"/>
              </a:ext>
            </a:extLst>
          </p:cNvPr>
          <p:cNvSpPr>
            <a:spLocks noGrp="1"/>
          </p:cNvSpPr>
          <p:nvPr>
            <p:ph type="sldNum" sz="quarter" idx="12"/>
          </p:nvPr>
        </p:nvSpPr>
        <p:spPr/>
        <p:txBody>
          <a:bodyPr/>
          <a:lstStyle/>
          <a:p>
            <a:fld id="{763A14EC-397B-41E6-A145-1FD53817C77A}" type="slidenum">
              <a:rPr lang="zh-CN" altLang="en-US" smtClean="0"/>
              <a:t>‹#›</a:t>
            </a:fld>
            <a:endParaRPr lang="zh-CN" altLang="en-US"/>
          </a:p>
        </p:txBody>
      </p:sp>
    </p:spTree>
    <p:extLst>
      <p:ext uri="{BB962C8B-B14F-4D97-AF65-F5344CB8AC3E}">
        <p14:creationId xmlns:p14="http://schemas.microsoft.com/office/powerpoint/2010/main" val="1586053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CF301DA-909F-4B6E-A1D1-EC31437C2523}"/>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C83C7670-3654-4C98-A116-46C77FB90B4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A52B81E9-9A7E-42CC-B756-11FB523684B6}"/>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59BEE03D-8847-4816-8AF1-2D2DA5C6E76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F713F31F-CEA6-4803-84C1-583A755848D4}"/>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97FA56F9-0F7F-4A87-94A1-7703E952B7EE}"/>
              </a:ext>
            </a:extLst>
          </p:cNvPr>
          <p:cNvSpPr>
            <a:spLocks noGrp="1"/>
          </p:cNvSpPr>
          <p:nvPr>
            <p:ph type="dt" sz="half" idx="10"/>
          </p:nvPr>
        </p:nvSpPr>
        <p:spPr/>
        <p:txBody>
          <a:bodyPr/>
          <a:lstStyle/>
          <a:p>
            <a:fld id="{5ED58466-0A12-48E6-9B6B-8D02C33FFBFC}" type="datetimeFigureOut">
              <a:rPr lang="zh-CN" altLang="en-US" smtClean="0"/>
              <a:t>2019/5/30</a:t>
            </a:fld>
            <a:endParaRPr lang="zh-CN" altLang="en-US"/>
          </a:p>
        </p:txBody>
      </p:sp>
      <p:sp>
        <p:nvSpPr>
          <p:cNvPr id="8" name="页脚占位符 7">
            <a:extLst>
              <a:ext uri="{FF2B5EF4-FFF2-40B4-BE49-F238E27FC236}">
                <a16:creationId xmlns:a16="http://schemas.microsoft.com/office/drawing/2014/main" id="{7814C667-333A-43C4-8C04-34B49DD6AC58}"/>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37610548-0E0F-4C28-AFC8-3EC62110E5E1}"/>
              </a:ext>
            </a:extLst>
          </p:cNvPr>
          <p:cNvSpPr>
            <a:spLocks noGrp="1"/>
          </p:cNvSpPr>
          <p:nvPr>
            <p:ph type="sldNum" sz="quarter" idx="12"/>
          </p:nvPr>
        </p:nvSpPr>
        <p:spPr/>
        <p:txBody>
          <a:bodyPr/>
          <a:lstStyle/>
          <a:p>
            <a:fld id="{763A14EC-397B-41E6-A145-1FD53817C77A}" type="slidenum">
              <a:rPr lang="zh-CN" altLang="en-US" smtClean="0"/>
              <a:t>‹#›</a:t>
            </a:fld>
            <a:endParaRPr lang="zh-CN" altLang="en-US"/>
          </a:p>
        </p:txBody>
      </p:sp>
    </p:spTree>
    <p:extLst>
      <p:ext uri="{BB962C8B-B14F-4D97-AF65-F5344CB8AC3E}">
        <p14:creationId xmlns:p14="http://schemas.microsoft.com/office/powerpoint/2010/main" val="2958872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C93B279-22B3-4673-BBA6-B675DF6571C0}"/>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A8A81D4A-253B-45DB-8ECA-3280D4076663}"/>
              </a:ext>
            </a:extLst>
          </p:cNvPr>
          <p:cNvSpPr>
            <a:spLocks noGrp="1"/>
          </p:cNvSpPr>
          <p:nvPr>
            <p:ph type="dt" sz="half" idx="10"/>
          </p:nvPr>
        </p:nvSpPr>
        <p:spPr/>
        <p:txBody>
          <a:bodyPr/>
          <a:lstStyle/>
          <a:p>
            <a:fld id="{5ED58466-0A12-48E6-9B6B-8D02C33FFBFC}" type="datetimeFigureOut">
              <a:rPr lang="zh-CN" altLang="en-US" smtClean="0"/>
              <a:t>2019/5/30</a:t>
            </a:fld>
            <a:endParaRPr lang="zh-CN" altLang="en-US"/>
          </a:p>
        </p:txBody>
      </p:sp>
      <p:sp>
        <p:nvSpPr>
          <p:cNvPr id="4" name="页脚占位符 3">
            <a:extLst>
              <a:ext uri="{FF2B5EF4-FFF2-40B4-BE49-F238E27FC236}">
                <a16:creationId xmlns:a16="http://schemas.microsoft.com/office/drawing/2014/main" id="{33AD63D6-7B72-468F-B89C-8B5F6A868D30}"/>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10D3A0B2-A623-4D26-84B6-AEDDF46C68A0}"/>
              </a:ext>
            </a:extLst>
          </p:cNvPr>
          <p:cNvSpPr>
            <a:spLocks noGrp="1"/>
          </p:cNvSpPr>
          <p:nvPr>
            <p:ph type="sldNum" sz="quarter" idx="12"/>
          </p:nvPr>
        </p:nvSpPr>
        <p:spPr/>
        <p:txBody>
          <a:bodyPr/>
          <a:lstStyle/>
          <a:p>
            <a:fld id="{763A14EC-397B-41E6-A145-1FD53817C77A}" type="slidenum">
              <a:rPr lang="zh-CN" altLang="en-US" smtClean="0"/>
              <a:t>‹#›</a:t>
            </a:fld>
            <a:endParaRPr lang="zh-CN" altLang="en-US"/>
          </a:p>
        </p:txBody>
      </p:sp>
    </p:spTree>
    <p:extLst>
      <p:ext uri="{BB962C8B-B14F-4D97-AF65-F5344CB8AC3E}">
        <p14:creationId xmlns:p14="http://schemas.microsoft.com/office/powerpoint/2010/main" val="1623107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6C75D253-4712-4BA1-A085-90509560CF00}"/>
              </a:ext>
            </a:extLst>
          </p:cNvPr>
          <p:cNvSpPr>
            <a:spLocks noGrp="1"/>
          </p:cNvSpPr>
          <p:nvPr>
            <p:ph type="dt" sz="half" idx="10"/>
          </p:nvPr>
        </p:nvSpPr>
        <p:spPr/>
        <p:txBody>
          <a:bodyPr/>
          <a:lstStyle/>
          <a:p>
            <a:fld id="{5ED58466-0A12-48E6-9B6B-8D02C33FFBFC}" type="datetimeFigureOut">
              <a:rPr lang="zh-CN" altLang="en-US" smtClean="0"/>
              <a:t>2019/5/30</a:t>
            </a:fld>
            <a:endParaRPr lang="zh-CN" altLang="en-US"/>
          </a:p>
        </p:txBody>
      </p:sp>
      <p:sp>
        <p:nvSpPr>
          <p:cNvPr id="3" name="页脚占位符 2">
            <a:extLst>
              <a:ext uri="{FF2B5EF4-FFF2-40B4-BE49-F238E27FC236}">
                <a16:creationId xmlns:a16="http://schemas.microsoft.com/office/drawing/2014/main" id="{0B8FC53D-C910-4CAF-A8A9-11AFF787DF77}"/>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CAFA4D5B-A4B6-4E4A-8B14-1BBA419F3C53}"/>
              </a:ext>
            </a:extLst>
          </p:cNvPr>
          <p:cNvSpPr>
            <a:spLocks noGrp="1"/>
          </p:cNvSpPr>
          <p:nvPr>
            <p:ph type="sldNum" sz="quarter" idx="12"/>
          </p:nvPr>
        </p:nvSpPr>
        <p:spPr/>
        <p:txBody>
          <a:bodyPr/>
          <a:lstStyle/>
          <a:p>
            <a:fld id="{763A14EC-397B-41E6-A145-1FD53817C77A}" type="slidenum">
              <a:rPr lang="zh-CN" altLang="en-US" smtClean="0"/>
              <a:t>‹#›</a:t>
            </a:fld>
            <a:endParaRPr lang="zh-CN" altLang="en-US"/>
          </a:p>
        </p:txBody>
      </p:sp>
    </p:spTree>
    <p:extLst>
      <p:ext uri="{BB962C8B-B14F-4D97-AF65-F5344CB8AC3E}">
        <p14:creationId xmlns:p14="http://schemas.microsoft.com/office/powerpoint/2010/main" val="4278863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4BF4D92-08C9-48A3-A887-5D3E6EC431B3}"/>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B306392D-8B74-45DD-B3E1-88F5A508ED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B31958B5-C443-4B90-92B4-1E82D378D9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085F790D-CD6E-4AF1-94F1-A9275466FDBF}"/>
              </a:ext>
            </a:extLst>
          </p:cNvPr>
          <p:cNvSpPr>
            <a:spLocks noGrp="1"/>
          </p:cNvSpPr>
          <p:nvPr>
            <p:ph type="dt" sz="half" idx="10"/>
          </p:nvPr>
        </p:nvSpPr>
        <p:spPr/>
        <p:txBody>
          <a:bodyPr/>
          <a:lstStyle/>
          <a:p>
            <a:fld id="{5ED58466-0A12-48E6-9B6B-8D02C33FFBFC}" type="datetimeFigureOut">
              <a:rPr lang="zh-CN" altLang="en-US" smtClean="0"/>
              <a:t>2019/5/30</a:t>
            </a:fld>
            <a:endParaRPr lang="zh-CN" altLang="en-US"/>
          </a:p>
        </p:txBody>
      </p:sp>
      <p:sp>
        <p:nvSpPr>
          <p:cNvPr id="6" name="页脚占位符 5">
            <a:extLst>
              <a:ext uri="{FF2B5EF4-FFF2-40B4-BE49-F238E27FC236}">
                <a16:creationId xmlns:a16="http://schemas.microsoft.com/office/drawing/2014/main" id="{96A30CCA-BC38-4921-BE4C-873EB75D83D5}"/>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0F86E9E0-98AB-4A79-8317-83F31402D873}"/>
              </a:ext>
            </a:extLst>
          </p:cNvPr>
          <p:cNvSpPr>
            <a:spLocks noGrp="1"/>
          </p:cNvSpPr>
          <p:nvPr>
            <p:ph type="sldNum" sz="quarter" idx="12"/>
          </p:nvPr>
        </p:nvSpPr>
        <p:spPr/>
        <p:txBody>
          <a:bodyPr/>
          <a:lstStyle/>
          <a:p>
            <a:fld id="{763A14EC-397B-41E6-A145-1FD53817C77A}" type="slidenum">
              <a:rPr lang="zh-CN" altLang="en-US" smtClean="0"/>
              <a:t>‹#›</a:t>
            </a:fld>
            <a:endParaRPr lang="zh-CN" altLang="en-US"/>
          </a:p>
        </p:txBody>
      </p:sp>
    </p:spTree>
    <p:extLst>
      <p:ext uri="{BB962C8B-B14F-4D97-AF65-F5344CB8AC3E}">
        <p14:creationId xmlns:p14="http://schemas.microsoft.com/office/powerpoint/2010/main" val="2456798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D272CBD-CE25-4DC8-908C-1754F03D5C5D}"/>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C2E56FC8-654D-4B8C-BA89-D8202512D2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17A8DE7C-3D6B-447C-99C6-11887E328A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AC25CAE9-0BD5-49CC-A784-AB4D32791BB7}"/>
              </a:ext>
            </a:extLst>
          </p:cNvPr>
          <p:cNvSpPr>
            <a:spLocks noGrp="1"/>
          </p:cNvSpPr>
          <p:nvPr>
            <p:ph type="dt" sz="half" idx="10"/>
          </p:nvPr>
        </p:nvSpPr>
        <p:spPr/>
        <p:txBody>
          <a:bodyPr/>
          <a:lstStyle/>
          <a:p>
            <a:fld id="{5ED58466-0A12-48E6-9B6B-8D02C33FFBFC}" type="datetimeFigureOut">
              <a:rPr lang="zh-CN" altLang="en-US" smtClean="0"/>
              <a:t>2019/5/30</a:t>
            </a:fld>
            <a:endParaRPr lang="zh-CN" altLang="en-US"/>
          </a:p>
        </p:txBody>
      </p:sp>
      <p:sp>
        <p:nvSpPr>
          <p:cNvPr id="6" name="页脚占位符 5">
            <a:extLst>
              <a:ext uri="{FF2B5EF4-FFF2-40B4-BE49-F238E27FC236}">
                <a16:creationId xmlns:a16="http://schemas.microsoft.com/office/drawing/2014/main" id="{195DED3C-B85A-4AAC-8F10-98D0970E8825}"/>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815C8736-80CD-4FF5-9B74-DA000B6B6A7C}"/>
              </a:ext>
            </a:extLst>
          </p:cNvPr>
          <p:cNvSpPr>
            <a:spLocks noGrp="1"/>
          </p:cNvSpPr>
          <p:nvPr>
            <p:ph type="sldNum" sz="quarter" idx="12"/>
          </p:nvPr>
        </p:nvSpPr>
        <p:spPr/>
        <p:txBody>
          <a:bodyPr/>
          <a:lstStyle/>
          <a:p>
            <a:fld id="{763A14EC-397B-41E6-A145-1FD53817C77A}" type="slidenum">
              <a:rPr lang="zh-CN" altLang="en-US" smtClean="0"/>
              <a:t>‹#›</a:t>
            </a:fld>
            <a:endParaRPr lang="zh-CN" altLang="en-US"/>
          </a:p>
        </p:txBody>
      </p:sp>
    </p:spTree>
    <p:extLst>
      <p:ext uri="{BB962C8B-B14F-4D97-AF65-F5344CB8AC3E}">
        <p14:creationId xmlns:p14="http://schemas.microsoft.com/office/powerpoint/2010/main" val="1445139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CFBBC41C-0D13-48BB-B008-056F889E49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F08447F9-7CD0-405C-B12C-9357CF56332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C5BC3DBC-EE51-4903-BE47-DA1FD30791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D58466-0A12-48E6-9B6B-8D02C33FFBFC}" type="datetimeFigureOut">
              <a:rPr lang="zh-CN" altLang="en-US" smtClean="0"/>
              <a:t>2019/5/30</a:t>
            </a:fld>
            <a:endParaRPr lang="zh-CN" altLang="en-US"/>
          </a:p>
        </p:txBody>
      </p:sp>
      <p:sp>
        <p:nvSpPr>
          <p:cNvPr id="5" name="页脚占位符 4">
            <a:extLst>
              <a:ext uri="{FF2B5EF4-FFF2-40B4-BE49-F238E27FC236}">
                <a16:creationId xmlns:a16="http://schemas.microsoft.com/office/drawing/2014/main" id="{F3D7BC9C-A63A-4A73-AD3B-E8300C61A3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A00E18FA-1E6C-46D1-B1DE-506F8D7100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3A14EC-397B-41E6-A145-1FD53817C77A}" type="slidenum">
              <a:rPr lang="zh-CN" altLang="en-US" smtClean="0"/>
              <a:t>‹#›</a:t>
            </a:fld>
            <a:endParaRPr lang="zh-CN" altLang="en-US"/>
          </a:p>
        </p:txBody>
      </p:sp>
    </p:spTree>
    <p:extLst>
      <p:ext uri="{BB962C8B-B14F-4D97-AF65-F5344CB8AC3E}">
        <p14:creationId xmlns:p14="http://schemas.microsoft.com/office/powerpoint/2010/main" val="11081503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blog.csdn.net/haoji007/article/details/76777430" TargetMode="External"/><Relationship Id="rId2" Type="http://schemas.openxmlformats.org/officeDocument/2006/relationships/hyperlink" Target="https://blog.csdn.net/xbinworld/article/details/83063726" TargetMode="External"/><Relationship Id="rId1" Type="http://schemas.openxmlformats.org/officeDocument/2006/relationships/slideLayout" Target="../slideLayouts/slideLayout2.xml"/><Relationship Id="rId5" Type="http://schemas.openxmlformats.org/officeDocument/2006/relationships/hyperlink" Target="https://www.cnblogs.com/jins-note/p/9679450.html" TargetMode="External"/><Relationship Id="rId4" Type="http://schemas.openxmlformats.org/officeDocument/2006/relationships/hyperlink" Target="https://www.zhihu.com/question/50519680/answer/136406661"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arxiv.org/pdf/1904.04163.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arxiv.org/pdf/1503.02531.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A0CC960-67B8-4A98-9F45-D32DC672CF35}"/>
              </a:ext>
            </a:extLst>
          </p:cNvPr>
          <p:cNvSpPr>
            <a:spLocks noGrp="1"/>
          </p:cNvSpPr>
          <p:nvPr>
            <p:ph type="ctrTitle"/>
          </p:nvPr>
        </p:nvSpPr>
        <p:spPr/>
        <p:txBody>
          <a:bodyPr/>
          <a:lstStyle/>
          <a:p>
            <a:r>
              <a:rPr lang="en-US" altLang="zh-CN" dirty="0"/>
              <a:t>Knowledge distillation</a:t>
            </a:r>
            <a:endParaRPr lang="zh-CN" altLang="en-US" dirty="0"/>
          </a:p>
        </p:txBody>
      </p:sp>
    </p:spTree>
    <p:extLst>
      <p:ext uri="{BB962C8B-B14F-4D97-AF65-F5344CB8AC3E}">
        <p14:creationId xmlns:p14="http://schemas.microsoft.com/office/powerpoint/2010/main" val="27159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16566E5-586C-4EC1-BF10-1C44490F4514}"/>
              </a:ext>
            </a:extLst>
          </p:cNvPr>
          <p:cNvSpPr>
            <a:spLocks noGrp="1"/>
          </p:cNvSpPr>
          <p:nvPr>
            <p:ph type="title"/>
          </p:nvPr>
        </p:nvSpPr>
        <p:spPr/>
        <p:txBody>
          <a:bodyPr/>
          <a:lstStyle/>
          <a:p>
            <a:r>
              <a:rPr lang="en-US" altLang="zh-CN" dirty="0"/>
              <a:t>ASR</a:t>
            </a:r>
            <a:endParaRPr lang="zh-CN" altLang="en-US" dirty="0"/>
          </a:p>
        </p:txBody>
      </p:sp>
      <p:graphicFrame>
        <p:nvGraphicFramePr>
          <p:cNvPr id="4" name="表格 3">
            <a:extLst>
              <a:ext uri="{FF2B5EF4-FFF2-40B4-BE49-F238E27FC236}">
                <a16:creationId xmlns:a16="http://schemas.microsoft.com/office/drawing/2014/main" id="{54DE77EB-5705-49B2-8642-6D8153DA5A4A}"/>
              </a:ext>
            </a:extLst>
          </p:cNvPr>
          <p:cNvGraphicFramePr>
            <a:graphicFrameLocks noGrp="1"/>
          </p:cNvGraphicFramePr>
          <p:nvPr>
            <p:extLst>
              <p:ext uri="{D42A27DB-BD31-4B8C-83A1-F6EECF244321}">
                <p14:modId xmlns:p14="http://schemas.microsoft.com/office/powerpoint/2010/main" val="4134548713"/>
              </p:ext>
            </p:extLst>
          </p:nvPr>
        </p:nvGraphicFramePr>
        <p:xfrm>
          <a:off x="874713" y="1829329"/>
          <a:ext cx="8127999" cy="1483360"/>
        </p:xfrm>
        <a:graphic>
          <a:graphicData uri="http://schemas.openxmlformats.org/drawingml/2006/table">
            <a:tbl>
              <a:tblPr firstRow="1" bandRow="1">
                <a:tableStyleId>{5C22544A-7EE6-4342-B048-85BDC9FD1C3A}</a:tableStyleId>
              </a:tblPr>
              <a:tblGrid>
                <a:gridCol w="3111500">
                  <a:extLst>
                    <a:ext uri="{9D8B030D-6E8A-4147-A177-3AD203B41FA5}">
                      <a16:colId xmlns:a16="http://schemas.microsoft.com/office/drawing/2014/main" val="1232946851"/>
                    </a:ext>
                  </a:extLst>
                </a:gridCol>
                <a:gridCol w="2562225">
                  <a:extLst>
                    <a:ext uri="{9D8B030D-6E8A-4147-A177-3AD203B41FA5}">
                      <a16:colId xmlns:a16="http://schemas.microsoft.com/office/drawing/2014/main" val="230197009"/>
                    </a:ext>
                  </a:extLst>
                </a:gridCol>
                <a:gridCol w="2454274">
                  <a:extLst>
                    <a:ext uri="{9D8B030D-6E8A-4147-A177-3AD203B41FA5}">
                      <a16:colId xmlns:a16="http://schemas.microsoft.com/office/drawing/2014/main" val="1546900668"/>
                    </a:ext>
                  </a:extLst>
                </a:gridCol>
              </a:tblGrid>
              <a:tr h="370840">
                <a:tc>
                  <a:txBody>
                    <a:bodyPr/>
                    <a:lstStyle/>
                    <a:p>
                      <a:r>
                        <a:rPr lang="en-US" altLang="zh-CN" dirty="0"/>
                        <a:t>System &amp; training set</a:t>
                      </a:r>
                      <a:endParaRPr lang="zh-CN" altLang="en-US" dirty="0"/>
                    </a:p>
                  </a:txBody>
                  <a:tcPr/>
                </a:tc>
                <a:tc>
                  <a:txBody>
                    <a:bodyPr/>
                    <a:lstStyle/>
                    <a:p>
                      <a:r>
                        <a:rPr lang="en-US" altLang="zh-CN" dirty="0"/>
                        <a:t>Train frame accuracy</a:t>
                      </a:r>
                      <a:endParaRPr lang="zh-CN" altLang="en-US" dirty="0"/>
                    </a:p>
                  </a:txBody>
                  <a:tcPr/>
                </a:tc>
                <a:tc>
                  <a:txBody>
                    <a:bodyPr/>
                    <a:lstStyle/>
                    <a:p>
                      <a:r>
                        <a:rPr lang="en-US" altLang="zh-CN" dirty="0"/>
                        <a:t>Test frame accuracy</a:t>
                      </a:r>
                      <a:endParaRPr lang="zh-CN" altLang="en-US" dirty="0"/>
                    </a:p>
                  </a:txBody>
                  <a:tcPr/>
                </a:tc>
                <a:extLst>
                  <a:ext uri="{0D108BD9-81ED-4DB2-BD59-A6C34878D82A}">
                    <a16:rowId xmlns:a16="http://schemas.microsoft.com/office/drawing/2014/main" val="2027483077"/>
                  </a:ext>
                </a:extLst>
              </a:tr>
              <a:tr h="370840">
                <a:tc>
                  <a:txBody>
                    <a:bodyPr/>
                    <a:lstStyle/>
                    <a:p>
                      <a:r>
                        <a:rPr lang="en-US" altLang="zh-CN" dirty="0"/>
                        <a:t>Baseline(100% of training set)</a:t>
                      </a:r>
                      <a:endParaRPr lang="zh-CN" altLang="en-US" dirty="0"/>
                    </a:p>
                  </a:txBody>
                  <a:tcPr/>
                </a:tc>
                <a:tc>
                  <a:txBody>
                    <a:bodyPr/>
                    <a:lstStyle/>
                    <a:p>
                      <a:pPr algn="ctr"/>
                      <a:r>
                        <a:rPr lang="en-US" altLang="zh-CN" dirty="0"/>
                        <a:t>63.4%</a:t>
                      </a:r>
                      <a:endParaRPr lang="zh-CN" altLang="en-US" dirty="0"/>
                    </a:p>
                  </a:txBody>
                  <a:tcPr/>
                </a:tc>
                <a:tc>
                  <a:txBody>
                    <a:bodyPr/>
                    <a:lstStyle/>
                    <a:p>
                      <a:pPr algn="ctr"/>
                      <a:r>
                        <a:rPr lang="en-US" altLang="zh-CN" dirty="0"/>
                        <a:t>58.9%</a:t>
                      </a:r>
                      <a:endParaRPr lang="zh-CN" altLang="en-US" dirty="0"/>
                    </a:p>
                  </a:txBody>
                  <a:tcPr/>
                </a:tc>
                <a:extLst>
                  <a:ext uri="{0D108BD9-81ED-4DB2-BD59-A6C34878D82A}">
                    <a16:rowId xmlns:a16="http://schemas.microsoft.com/office/drawing/2014/main" val="3718006469"/>
                  </a:ext>
                </a:extLst>
              </a:tr>
              <a:tr h="370840">
                <a:tc>
                  <a:txBody>
                    <a:bodyPr/>
                    <a:lstStyle/>
                    <a:p>
                      <a:r>
                        <a:rPr lang="en-US" altLang="zh-CN" dirty="0"/>
                        <a:t>Baseline(3% of training set)</a:t>
                      </a:r>
                      <a:endParaRPr lang="zh-CN" altLang="en-US" dirty="0"/>
                    </a:p>
                  </a:txBody>
                  <a:tcPr/>
                </a:tc>
                <a:tc>
                  <a:txBody>
                    <a:bodyPr/>
                    <a:lstStyle/>
                    <a:p>
                      <a:pPr algn="ctr"/>
                      <a:r>
                        <a:rPr lang="en-US" altLang="zh-CN" dirty="0"/>
                        <a:t>67.3%</a:t>
                      </a:r>
                      <a:endParaRPr lang="zh-CN" altLang="en-US" dirty="0"/>
                    </a:p>
                  </a:txBody>
                  <a:tcPr/>
                </a:tc>
                <a:tc>
                  <a:txBody>
                    <a:bodyPr/>
                    <a:lstStyle/>
                    <a:p>
                      <a:pPr algn="ctr"/>
                      <a:r>
                        <a:rPr lang="en-US" altLang="zh-CN" dirty="0"/>
                        <a:t>44.5%</a:t>
                      </a:r>
                      <a:endParaRPr lang="zh-CN" altLang="en-US" dirty="0"/>
                    </a:p>
                  </a:txBody>
                  <a:tcPr/>
                </a:tc>
                <a:extLst>
                  <a:ext uri="{0D108BD9-81ED-4DB2-BD59-A6C34878D82A}">
                    <a16:rowId xmlns:a16="http://schemas.microsoft.com/office/drawing/2014/main" val="3562451471"/>
                  </a:ext>
                </a:extLst>
              </a:tr>
              <a:tr h="370840">
                <a:tc>
                  <a:txBody>
                    <a:bodyPr/>
                    <a:lstStyle/>
                    <a:p>
                      <a:r>
                        <a:rPr lang="en-US" altLang="zh-CN" dirty="0"/>
                        <a:t>Soft targets(3% of training set)</a:t>
                      </a:r>
                      <a:endParaRPr lang="zh-CN" altLang="en-US" dirty="0"/>
                    </a:p>
                  </a:txBody>
                  <a:tcPr/>
                </a:tc>
                <a:tc>
                  <a:txBody>
                    <a:bodyPr/>
                    <a:lstStyle/>
                    <a:p>
                      <a:pPr algn="ctr"/>
                      <a:r>
                        <a:rPr lang="en-US" altLang="zh-CN" dirty="0"/>
                        <a:t>65.4%</a:t>
                      </a:r>
                      <a:endParaRPr lang="zh-CN" altLang="en-US" dirty="0"/>
                    </a:p>
                  </a:txBody>
                  <a:tcPr/>
                </a:tc>
                <a:tc>
                  <a:txBody>
                    <a:bodyPr/>
                    <a:lstStyle/>
                    <a:p>
                      <a:pPr algn="ctr"/>
                      <a:r>
                        <a:rPr lang="en-US" altLang="zh-CN" dirty="0"/>
                        <a:t>57.0%</a:t>
                      </a:r>
                      <a:endParaRPr lang="zh-CN" altLang="en-US" dirty="0"/>
                    </a:p>
                  </a:txBody>
                  <a:tcPr/>
                </a:tc>
                <a:extLst>
                  <a:ext uri="{0D108BD9-81ED-4DB2-BD59-A6C34878D82A}">
                    <a16:rowId xmlns:a16="http://schemas.microsoft.com/office/drawing/2014/main" val="3325559740"/>
                  </a:ext>
                </a:extLst>
              </a:tr>
            </a:tbl>
          </a:graphicData>
        </a:graphic>
      </p:graphicFrame>
      <p:sp>
        <p:nvSpPr>
          <p:cNvPr id="5" name="文本框 4">
            <a:extLst>
              <a:ext uri="{FF2B5EF4-FFF2-40B4-BE49-F238E27FC236}">
                <a16:creationId xmlns:a16="http://schemas.microsoft.com/office/drawing/2014/main" id="{94AC1EAA-8A68-4A81-8206-818BC1F5DB9D}"/>
              </a:ext>
            </a:extLst>
          </p:cNvPr>
          <p:cNvSpPr txBox="1"/>
          <p:nvPr/>
        </p:nvSpPr>
        <p:spPr>
          <a:xfrm>
            <a:off x="874713" y="3971925"/>
            <a:ext cx="8202612" cy="646331"/>
          </a:xfrm>
          <a:prstGeom prst="rect">
            <a:avLst/>
          </a:prstGeom>
          <a:noFill/>
        </p:spPr>
        <p:txBody>
          <a:bodyPr wrap="square" rtlCol="0">
            <a:spAutoFit/>
          </a:bodyPr>
          <a:lstStyle/>
          <a:p>
            <a:r>
              <a:rPr lang="en-US" altLang="zh-CN" b="1" dirty="0"/>
              <a:t>Conclusion</a:t>
            </a:r>
            <a:r>
              <a:rPr lang="en-US" altLang="zh-CN" dirty="0"/>
              <a:t>: </a:t>
            </a:r>
          </a:p>
          <a:p>
            <a:r>
              <a:rPr lang="en-US" altLang="zh-CN" dirty="0"/>
              <a:t>soft targets allow a new model to generalize well from only 3% of the training set.</a:t>
            </a:r>
            <a:endParaRPr lang="zh-CN" altLang="en-US" dirty="0"/>
          </a:p>
        </p:txBody>
      </p:sp>
    </p:spTree>
    <p:extLst>
      <p:ext uri="{BB962C8B-B14F-4D97-AF65-F5344CB8AC3E}">
        <p14:creationId xmlns:p14="http://schemas.microsoft.com/office/powerpoint/2010/main" val="6413450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DFE8ACB5-9EDB-423B-B1DB-FB64CEE52F3C}"/>
              </a:ext>
            </a:extLst>
          </p:cNvPr>
          <p:cNvSpPr/>
          <p:nvPr/>
        </p:nvSpPr>
        <p:spPr>
          <a:xfrm>
            <a:off x="150509" y="5530334"/>
            <a:ext cx="6639171" cy="1754326"/>
          </a:xfrm>
          <a:prstGeom prst="rect">
            <a:avLst/>
          </a:prstGeom>
        </p:spPr>
        <p:txBody>
          <a:bodyPr wrap="square">
            <a:spAutoFit/>
          </a:bodyPr>
          <a:lstStyle/>
          <a:p>
            <a:r>
              <a:rPr lang="zh-CN" altLang="en-US" dirty="0">
                <a:hlinkClick r:id="rId2"/>
              </a:rPr>
              <a:t>https://blog.csdn.net/xbinworld/article/details/83063726</a:t>
            </a:r>
            <a:endParaRPr lang="en-US" altLang="zh-CN" dirty="0"/>
          </a:p>
          <a:p>
            <a:r>
              <a:rPr lang="en-US" altLang="zh-CN" dirty="0">
                <a:hlinkClick r:id="rId3"/>
              </a:rPr>
              <a:t>https://blog.csdn.net/haoji007/article/details/76777430</a:t>
            </a:r>
            <a:endParaRPr lang="en-US" altLang="zh-CN" dirty="0"/>
          </a:p>
          <a:p>
            <a:r>
              <a:rPr lang="zh-CN" altLang="en-US" dirty="0">
                <a:hlinkClick r:id="rId4"/>
              </a:rPr>
              <a:t>https://www.zhihu.com/question/50519680/answer/136406661</a:t>
            </a:r>
            <a:endParaRPr lang="zh-CN" altLang="en-US" dirty="0"/>
          </a:p>
          <a:p>
            <a:r>
              <a:rPr lang="en-US" altLang="zh-CN" dirty="0">
                <a:hlinkClick r:id="rId5"/>
              </a:rPr>
              <a:t>https://www.cnblogs.com/jins-note/p/9679450.html</a:t>
            </a:r>
            <a:endParaRPr lang="en-US" altLang="zh-CN" dirty="0"/>
          </a:p>
          <a:p>
            <a:endParaRPr lang="en-US" altLang="zh-CN" dirty="0"/>
          </a:p>
          <a:p>
            <a:endParaRPr lang="zh-CN" altLang="en-US" dirty="0"/>
          </a:p>
        </p:txBody>
      </p:sp>
      <p:sp>
        <p:nvSpPr>
          <p:cNvPr id="2" name="矩形 1">
            <a:extLst>
              <a:ext uri="{FF2B5EF4-FFF2-40B4-BE49-F238E27FC236}">
                <a16:creationId xmlns:a16="http://schemas.microsoft.com/office/drawing/2014/main" id="{30AA48CC-CD44-4CBE-894D-19EDCF9932B5}"/>
              </a:ext>
            </a:extLst>
          </p:cNvPr>
          <p:cNvSpPr/>
          <p:nvPr/>
        </p:nvSpPr>
        <p:spPr>
          <a:xfrm>
            <a:off x="4453919" y="2562225"/>
            <a:ext cx="2470755" cy="923330"/>
          </a:xfrm>
          <a:prstGeom prst="rect">
            <a:avLst/>
          </a:prstGeom>
          <a:noFill/>
        </p:spPr>
        <p:txBody>
          <a:bodyPr wrap="square" lIns="91440" tIns="45720" rIns="91440" bIns="45720">
            <a:spAutoFit/>
          </a:bodyPr>
          <a:lstStyle/>
          <a:p>
            <a:pPr algn="ctr"/>
            <a:r>
              <a:rPr lang="zh-CN" altLang="en-US"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谢谢</a:t>
            </a:r>
          </a:p>
        </p:txBody>
      </p:sp>
    </p:spTree>
    <p:extLst>
      <p:ext uri="{BB962C8B-B14F-4D97-AF65-F5344CB8AC3E}">
        <p14:creationId xmlns:p14="http://schemas.microsoft.com/office/powerpoint/2010/main" val="1140949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9DF0580-FED9-4FBD-8CB4-22B25B5C8F49}"/>
              </a:ext>
            </a:extLst>
          </p:cNvPr>
          <p:cNvSpPr>
            <a:spLocks noGrp="1"/>
          </p:cNvSpPr>
          <p:nvPr>
            <p:ph type="title"/>
          </p:nvPr>
        </p:nvSpPr>
        <p:spPr/>
        <p:txBody>
          <a:bodyPr/>
          <a:lstStyle/>
          <a:p>
            <a:r>
              <a:rPr lang="en-US" altLang="zh-CN" b="1" dirty="0"/>
              <a:t>Knowledge distillation for RNN-LM</a:t>
            </a:r>
            <a:endParaRPr lang="zh-CN" altLang="en-US" b="1" dirty="0"/>
          </a:p>
        </p:txBody>
      </p:sp>
      <p:sp>
        <p:nvSpPr>
          <p:cNvPr id="3" name="内容占位符 2">
            <a:extLst>
              <a:ext uri="{FF2B5EF4-FFF2-40B4-BE49-F238E27FC236}">
                <a16:creationId xmlns:a16="http://schemas.microsoft.com/office/drawing/2014/main" id="{A77663C5-3354-444C-AC0C-A48BCA8834A4}"/>
              </a:ext>
            </a:extLst>
          </p:cNvPr>
          <p:cNvSpPr>
            <a:spLocks noGrp="1"/>
          </p:cNvSpPr>
          <p:nvPr>
            <p:ph idx="1"/>
          </p:nvPr>
        </p:nvSpPr>
        <p:spPr/>
        <p:txBody>
          <a:bodyPr/>
          <a:lstStyle/>
          <a:p>
            <a:r>
              <a:rPr lang="en-US" altLang="zh-CN" dirty="0"/>
              <a:t>《</a:t>
            </a:r>
            <a:r>
              <a:rPr lang="en-US" altLang="zh-CN" dirty="0">
                <a:hlinkClick r:id="rId3"/>
              </a:rPr>
              <a:t>knowledge distillation for recurrent neural network language   model with trust regularization</a:t>
            </a:r>
            <a:r>
              <a:rPr lang="en-US" altLang="zh-CN" dirty="0"/>
              <a:t>》</a:t>
            </a:r>
          </a:p>
          <a:p>
            <a:r>
              <a:rPr lang="en-US" altLang="zh-CN" dirty="0"/>
              <a:t>RNN &gt;&gt; n-gram</a:t>
            </a:r>
          </a:p>
          <a:p>
            <a:r>
              <a:rPr lang="en-US" altLang="zh-CN" dirty="0"/>
              <a:t>In many applications, a large RNNLM or an ensemble of several RNNLMs is used.</a:t>
            </a:r>
          </a:p>
          <a:p>
            <a:r>
              <a:rPr lang="en-US" altLang="zh-CN" dirty="0"/>
              <a:t>Knowledge distillation &amp; trust regularization</a:t>
            </a:r>
          </a:p>
          <a:p>
            <a:r>
              <a:rPr lang="en-US" altLang="zh-CN" dirty="0"/>
              <a:t>In</a:t>
            </a:r>
            <a:r>
              <a:rPr lang="zh-CN" altLang="en-US" dirty="0"/>
              <a:t> </a:t>
            </a:r>
            <a:r>
              <a:rPr lang="en-US" altLang="zh-CN" dirty="0"/>
              <a:t>a</a:t>
            </a:r>
            <a:r>
              <a:rPr lang="zh-CN" altLang="en-US" dirty="0"/>
              <a:t> </a:t>
            </a:r>
            <a:r>
              <a:rPr lang="en-US" altLang="zh-CN" dirty="0"/>
              <a:t>speech</a:t>
            </a:r>
            <a:r>
              <a:rPr lang="zh-CN" altLang="en-US" dirty="0"/>
              <a:t> </a:t>
            </a:r>
            <a:r>
              <a:rPr lang="en-US" altLang="zh-CN" dirty="0"/>
              <a:t>recognition N-best rescoring task, reduce the RNNLM</a:t>
            </a:r>
          </a:p>
          <a:p>
            <a:pPr marL="0" indent="0">
              <a:buNone/>
            </a:pPr>
            <a:r>
              <a:rPr lang="en-US" altLang="zh-CN" dirty="0"/>
              <a:t>  model size to 18.5% of the baseline with no degradation in WER </a:t>
            </a:r>
          </a:p>
          <a:p>
            <a:pPr marL="0" indent="0">
              <a:buNone/>
            </a:pPr>
            <a:r>
              <a:rPr lang="en-US" altLang="zh-CN" dirty="0"/>
              <a:t>  on WSJ</a:t>
            </a:r>
            <a:endParaRPr lang="zh-CN" altLang="en-US" dirty="0"/>
          </a:p>
        </p:txBody>
      </p:sp>
    </p:spTree>
    <p:extLst>
      <p:ext uri="{BB962C8B-B14F-4D97-AF65-F5344CB8AC3E}">
        <p14:creationId xmlns:p14="http://schemas.microsoft.com/office/powerpoint/2010/main" val="708826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87106B8-BC6C-446B-A9BE-5A52BA69469E}"/>
              </a:ext>
            </a:extLst>
          </p:cNvPr>
          <p:cNvSpPr>
            <a:spLocks noGrp="1"/>
          </p:cNvSpPr>
          <p:nvPr>
            <p:ph type="title"/>
          </p:nvPr>
        </p:nvSpPr>
        <p:spPr/>
        <p:txBody>
          <a:bodyPr/>
          <a:lstStyle/>
          <a:p>
            <a:r>
              <a:rPr lang="en-US" altLang="zh-CN" b="1" dirty="0"/>
              <a:t>Knowledge distillation</a:t>
            </a:r>
            <a:endParaRPr lang="zh-CN" altLang="en-US" b="1" dirty="0"/>
          </a:p>
        </p:txBody>
      </p:sp>
      <p:sp>
        <p:nvSpPr>
          <p:cNvPr id="3" name="内容占位符 2">
            <a:extLst>
              <a:ext uri="{FF2B5EF4-FFF2-40B4-BE49-F238E27FC236}">
                <a16:creationId xmlns:a16="http://schemas.microsoft.com/office/drawing/2014/main" id="{73757507-CB03-43CB-8CC8-8557BAC23B43}"/>
              </a:ext>
            </a:extLst>
          </p:cNvPr>
          <p:cNvSpPr>
            <a:spLocks noGrp="1"/>
          </p:cNvSpPr>
          <p:nvPr>
            <p:ph idx="1"/>
          </p:nvPr>
        </p:nvSpPr>
        <p:spPr>
          <a:xfrm>
            <a:off x="838200" y="1640959"/>
            <a:ext cx="10515600" cy="4351338"/>
          </a:xfrm>
        </p:spPr>
        <p:txBody>
          <a:bodyPr/>
          <a:lstStyle/>
          <a:p>
            <a:r>
              <a:rPr lang="en-US" altLang="zh-CN" dirty="0"/>
              <a:t>《</a:t>
            </a:r>
            <a:r>
              <a:rPr lang="en-US" altLang="zh-CN" dirty="0">
                <a:hlinkClick r:id="rId3"/>
              </a:rPr>
              <a:t>Distilling the knowledge in a neural network</a:t>
            </a:r>
            <a:r>
              <a:rPr lang="en-US" altLang="zh-CN" dirty="0"/>
              <a:t>》</a:t>
            </a:r>
          </a:p>
          <a:p>
            <a:endParaRPr lang="zh-CN" altLang="en-US" dirty="0"/>
          </a:p>
        </p:txBody>
      </p:sp>
      <p:sp>
        <p:nvSpPr>
          <p:cNvPr id="5" name="文本框 4">
            <a:extLst>
              <a:ext uri="{FF2B5EF4-FFF2-40B4-BE49-F238E27FC236}">
                <a16:creationId xmlns:a16="http://schemas.microsoft.com/office/drawing/2014/main" id="{9D25BA73-9B17-4EEF-8FE2-57651FD0EB04}"/>
              </a:ext>
            </a:extLst>
          </p:cNvPr>
          <p:cNvSpPr txBox="1"/>
          <p:nvPr/>
        </p:nvSpPr>
        <p:spPr>
          <a:xfrm>
            <a:off x="962025" y="2523966"/>
            <a:ext cx="8986838" cy="1292662"/>
          </a:xfrm>
          <a:prstGeom prst="rect">
            <a:avLst/>
          </a:prstGeom>
          <a:noFill/>
        </p:spPr>
        <p:txBody>
          <a:bodyPr wrap="square" rtlCol="0">
            <a:spAutoFit/>
          </a:bodyPr>
          <a:lstStyle/>
          <a:p>
            <a:r>
              <a:rPr lang="zh-CN" altLang="en-US" sz="2400" b="1" dirty="0">
                <a:solidFill>
                  <a:schemeClr val="accent4">
                    <a:lumMod val="60000"/>
                    <a:lumOff val="40000"/>
                  </a:schemeClr>
                </a:solidFill>
                <a:effectLst>
                  <a:outerShdw blurRad="38100" dist="38100" dir="2700000" algn="tl">
                    <a:srgbClr val="000000">
                      <a:alpha val="43137"/>
                    </a:srgbClr>
                  </a:outerShdw>
                </a:effectLst>
              </a:rPr>
              <a:t>背景</a:t>
            </a:r>
            <a:endParaRPr lang="en-US" altLang="zh-CN" sz="2400" b="1" dirty="0">
              <a:solidFill>
                <a:schemeClr val="accent4">
                  <a:lumMod val="60000"/>
                  <a:lumOff val="40000"/>
                </a:schemeClr>
              </a:solidFill>
              <a:effectLst>
                <a:outerShdw blurRad="38100" dist="38100" dir="2700000" algn="tl">
                  <a:srgbClr val="000000">
                    <a:alpha val="43137"/>
                  </a:srgbClr>
                </a:outerShdw>
              </a:effectLst>
            </a:endParaRPr>
          </a:p>
          <a:p>
            <a:endParaRPr lang="en-US" altLang="zh-CN" dirty="0"/>
          </a:p>
          <a:p>
            <a:r>
              <a:rPr lang="en-US" altLang="zh-CN" dirty="0"/>
              <a:t>ensemble model is used to improve the performance in real applications.</a:t>
            </a:r>
          </a:p>
          <a:p>
            <a:r>
              <a:rPr lang="en-US" altLang="zh-CN" dirty="0"/>
              <a:t>Cumbersome &amp; computationally expensive in deployment</a:t>
            </a:r>
            <a:endParaRPr lang="zh-CN" altLang="en-US" dirty="0"/>
          </a:p>
        </p:txBody>
      </p:sp>
      <p:sp>
        <p:nvSpPr>
          <p:cNvPr id="6" name="文本框 5">
            <a:extLst>
              <a:ext uri="{FF2B5EF4-FFF2-40B4-BE49-F238E27FC236}">
                <a16:creationId xmlns:a16="http://schemas.microsoft.com/office/drawing/2014/main" id="{25C5A8D1-918A-4684-B85F-2936EE06517E}"/>
              </a:ext>
            </a:extLst>
          </p:cNvPr>
          <p:cNvSpPr txBox="1"/>
          <p:nvPr/>
        </p:nvSpPr>
        <p:spPr>
          <a:xfrm>
            <a:off x="1000125" y="3912393"/>
            <a:ext cx="8986838" cy="1292662"/>
          </a:xfrm>
          <a:prstGeom prst="rect">
            <a:avLst/>
          </a:prstGeom>
          <a:noFill/>
        </p:spPr>
        <p:txBody>
          <a:bodyPr wrap="square" rtlCol="0">
            <a:spAutoFit/>
          </a:bodyPr>
          <a:lstStyle/>
          <a:p>
            <a:r>
              <a:rPr lang="zh-CN" altLang="en-US" sz="2400" b="1" dirty="0">
                <a:solidFill>
                  <a:schemeClr val="accent4">
                    <a:lumMod val="75000"/>
                  </a:schemeClr>
                </a:solidFill>
                <a:effectLst>
                  <a:outerShdw blurRad="38100" dist="38100" dir="2700000" algn="tl">
                    <a:srgbClr val="000000">
                      <a:alpha val="43137"/>
                    </a:srgbClr>
                  </a:outerShdw>
                </a:effectLst>
              </a:rPr>
              <a:t>思想</a:t>
            </a:r>
            <a:endParaRPr lang="en-US" altLang="zh-CN" sz="2400" b="1" dirty="0">
              <a:solidFill>
                <a:schemeClr val="accent4">
                  <a:lumMod val="75000"/>
                </a:schemeClr>
              </a:solidFill>
              <a:effectLst>
                <a:outerShdw blurRad="38100" dist="38100" dir="2700000" algn="tl">
                  <a:srgbClr val="000000">
                    <a:alpha val="43137"/>
                  </a:srgbClr>
                </a:outerShdw>
              </a:effectLst>
            </a:endParaRPr>
          </a:p>
          <a:p>
            <a:endParaRPr lang="en-US" altLang="zh-CN" dirty="0"/>
          </a:p>
          <a:p>
            <a:r>
              <a:rPr lang="en-US" altLang="zh-CN" dirty="0"/>
              <a:t>Transfer learning ,</a:t>
            </a:r>
            <a:r>
              <a:rPr lang="zh-CN" altLang="en-US" dirty="0"/>
              <a:t> </a:t>
            </a:r>
            <a:r>
              <a:rPr lang="en-US" altLang="zh-CN" dirty="0"/>
              <a:t>distillation</a:t>
            </a:r>
          </a:p>
          <a:p>
            <a:r>
              <a:rPr lang="en-US" altLang="zh-CN" dirty="0"/>
              <a:t>Compression, project </a:t>
            </a:r>
          </a:p>
        </p:txBody>
      </p:sp>
      <p:sp>
        <p:nvSpPr>
          <p:cNvPr id="7" name="文本框 6">
            <a:extLst>
              <a:ext uri="{FF2B5EF4-FFF2-40B4-BE49-F238E27FC236}">
                <a16:creationId xmlns:a16="http://schemas.microsoft.com/office/drawing/2014/main" id="{3BB302DF-09F1-4F18-89F3-D830B82DC644}"/>
              </a:ext>
            </a:extLst>
          </p:cNvPr>
          <p:cNvSpPr txBox="1"/>
          <p:nvPr/>
        </p:nvSpPr>
        <p:spPr>
          <a:xfrm>
            <a:off x="1000125" y="5300820"/>
            <a:ext cx="8986838" cy="1015663"/>
          </a:xfrm>
          <a:prstGeom prst="rect">
            <a:avLst/>
          </a:prstGeom>
          <a:noFill/>
        </p:spPr>
        <p:txBody>
          <a:bodyPr wrap="square" rtlCol="0">
            <a:spAutoFit/>
          </a:bodyPr>
          <a:lstStyle/>
          <a:p>
            <a:r>
              <a:rPr lang="zh-CN" altLang="en-US" sz="2400" b="1" dirty="0">
                <a:solidFill>
                  <a:schemeClr val="accent4">
                    <a:lumMod val="50000"/>
                  </a:schemeClr>
                </a:solidFill>
                <a:effectLst>
                  <a:outerShdw blurRad="38100" dist="38100" dir="2700000" algn="tl">
                    <a:srgbClr val="000000">
                      <a:alpha val="43137"/>
                    </a:srgbClr>
                  </a:outerShdw>
                </a:effectLst>
              </a:rPr>
              <a:t>实验设计</a:t>
            </a:r>
            <a:endParaRPr lang="en-US" altLang="zh-CN" sz="2400" b="1" dirty="0">
              <a:solidFill>
                <a:schemeClr val="accent4">
                  <a:lumMod val="50000"/>
                </a:schemeClr>
              </a:solidFill>
              <a:effectLst>
                <a:outerShdw blurRad="38100" dist="38100" dir="2700000" algn="tl">
                  <a:srgbClr val="000000">
                    <a:alpha val="43137"/>
                  </a:srgbClr>
                </a:outerShdw>
              </a:effectLst>
            </a:endParaRPr>
          </a:p>
          <a:p>
            <a:endParaRPr lang="en-US" altLang="zh-CN" dirty="0"/>
          </a:p>
          <a:p>
            <a:r>
              <a:rPr lang="en-US" altLang="zh-CN" dirty="0"/>
              <a:t>MNIST / ASR / JTF dataset</a:t>
            </a:r>
          </a:p>
        </p:txBody>
      </p:sp>
    </p:spTree>
    <p:extLst>
      <p:ext uri="{BB962C8B-B14F-4D97-AF65-F5344CB8AC3E}">
        <p14:creationId xmlns:p14="http://schemas.microsoft.com/office/powerpoint/2010/main" val="3782383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F4FDCD5-C617-4E83-8ABB-4EB09BBFCD67}"/>
              </a:ext>
            </a:extLst>
          </p:cNvPr>
          <p:cNvSpPr>
            <a:spLocks noGrp="1"/>
          </p:cNvSpPr>
          <p:nvPr>
            <p:ph type="title"/>
          </p:nvPr>
        </p:nvSpPr>
        <p:spPr/>
        <p:txBody>
          <a:bodyPr/>
          <a:lstStyle/>
          <a:p>
            <a:r>
              <a:rPr lang="zh-CN" altLang="en-US" b="1" dirty="0"/>
              <a:t>思想</a:t>
            </a:r>
            <a:r>
              <a:rPr lang="en-US" altLang="zh-CN" b="1" dirty="0"/>
              <a:t>&amp;</a:t>
            </a:r>
            <a:r>
              <a:rPr lang="zh-CN" altLang="en-US" b="1" dirty="0"/>
              <a:t>方法</a:t>
            </a:r>
          </a:p>
        </p:txBody>
      </p:sp>
      <p:sp>
        <p:nvSpPr>
          <p:cNvPr id="4" name="文本框 3">
            <a:extLst>
              <a:ext uri="{FF2B5EF4-FFF2-40B4-BE49-F238E27FC236}">
                <a16:creationId xmlns:a16="http://schemas.microsoft.com/office/drawing/2014/main" id="{F7974BCF-8194-4968-AB99-21CA86716E17}"/>
              </a:ext>
            </a:extLst>
          </p:cNvPr>
          <p:cNvSpPr txBox="1"/>
          <p:nvPr/>
        </p:nvSpPr>
        <p:spPr>
          <a:xfrm>
            <a:off x="938213" y="1743075"/>
            <a:ext cx="8682037" cy="1292662"/>
          </a:xfrm>
          <a:prstGeom prst="rect">
            <a:avLst/>
          </a:prstGeom>
          <a:noFill/>
        </p:spPr>
        <p:txBody>
          <a:bodyPr wrap="square" rtlCol="0">
            <a:spAutoFit/>
          </a:bodyPr>
          <a:lstStyle/>
          <a:p>
            <a:r>
              <a:rPr lang="zh-CN" altLang="en-US" sz="2400" b="1" dirty="0">
                <a:solidFill>
                  <a:schemeClr val="accent5">
                    <a:lumMod val="75000"/>
                  </a:schemeClr>
                </a:solidFill>
              </a:rPr>
              <a:t>思想</a:t>
            </a:r>
            <a:endParaRPr lang="en-US" altLang="zh-CN" sz="2400" b="1" dirty="0">
              <a:solidFill>
                <a:schemeClr val="accent5">
                  <a:lumMod val="75000"/>
                </a:schemeClr>
              </a:solidFill>
            </a:endParaRPr>
          </a:p>
          <a:p>
            <a:endParaRPr lang="en-US" altLang="zh-CN" dirty="0"/>
          </a:p>
          <a:p>
            <a:r>
              <a:rPr lang="zh-CN" altLang="en-US" dirty="0"/>
              <a:t>“蝴蝶以毛毛虫的形态吃树叶积攒能量逐渐成长，最后变换成蝴蝶这一终极形态完成繁殖。”                                                                                                    </a:t>
            </a:r>
            <a:r>
              <a:rPr lang="en-US" altLang="zh-CN" dirty="0"/>
              <a:t>——《</a:t>
            </a:r>
            <a:r>
              <a:rPr lang="zh-CN" altLang="en-US" dirty="0"/>
              <a:t>昆虫记</a:t>
            </a:r>
            <a:r>
              <a:rPr lang="en-US" altLang="zh-CN" dirty="0"/>
              <a:t>》</a:t>
            </a:r>
            <a:endParaRPr lang="zh-CN" altLang="en-US" dirty="0"/>
          </a:p>
        </p:txBody>
      </p:sp>
      <p:sp>
        <p:nvSpPr>
          <p:cNvPr id="5" name="箭头: 下 4">
            <a:extLst>
              <a:ext uri="{FF2B5EF4-FFF2-40B4-BE49-F238E27FC236}">
                <a16:creationId xmlns:a16="http://schemas.microsoft.com/office/drawing/2014/main" id="{C954BBB4-11D7-4F69-9FF2-BEF5F4E78957}"/>
              </a:ext>
            </a:extLst>
          </p:cNvPr>
          <p:cNvSpPr/>
          <p:nvPr/>
        </p:nvSpPr>
        <p:spPr>
          <a:xfrm>
            <a:off x="5086351" y="2824549"/>
            <a:ext cx="600075" cy="64633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a:extLst>
              <a:ext uri="{FF2B5EF4-FFF2-40B4-BE49-F238E27FC236}">
                <a16:creationId xmlns:a16="http://schemas.microsoft.com/office/drawing/2014/main" id="{DB5A8ABB-79D4-46B7-9453-54270002FED1}"/>
              </a:ext>
            </a:extLst>
          </p:cNvPr>
          <p:cNvSpPr txBox="1"/>
          <p:nvPr/>
        </p:nvSpPr>
        <p:spPr>
          <a:xfrm>
            <a:off x="3433763" y="3531067"/>
            <a:ext cx="4086226" cy="369332"/>
          </a:xfrm>
          <a:prstGeom prst="rect">
            <a:avLst/>
          </a:prstGeom>
          <a:noFill/>
        </p:spPr>
        <p:txBody>
          <a:bodyPr wrap="square" rtlCol="0">
            <a:spAutoFit/>
          </a:bodyPr>
          <a:lstStyle/>
          <a:p>
            <a:r>
              <a:rPr lang="zh-CN" altLang="en-US" dirty="0"/>
              <a:t>蒸馏神经网络，就是从</a:t>
            </a:r>
            <a:r>
              <a:rPr lang="zh-CN" altLang="en-US" b="1" dirty="0"/>
              <a:t>毛毛虫到蝴蝶</a:t>
            </a:r>
          </a:p>
        </p:txBody>
      </p:sp>
      <p:sp>
        <p:nvSpPr>
          <p:cNvPr id="8" name="文本框 7">
            <a:extLst>
              <a:ext uri="{FF2B5EF4-FFF2-40B4-BE49-F238E27FC236}">
                <a16:creationId xmlns:a16="http://schemas.microsoft.com/office/drawing/2014/main" id="{0CE6B28C-9980-4BC2-85E7-686F1A3DC31B}"/>
              </a:ext>
            </a:extLst>
          </p:cNvPr>
          <p:cNvSpPr txBox="1"/>
          <p:nvPr/>
        </p:nvSpPr>
        <p:spPr>
          <a:xfrm>
            <a:off x="938213" y="4324350"/>
            <a:ext cx="8682037" cy="1292662"/>
          </a:xfrm>
          <a:prstGeom prst="rect">
            <a:avLst/>
          </a:prstGeom>
          <a:noFill/>
        </p:spPr>
        <p:txBody>
          <a:bodyPr wrap="square" rtlCol="0">
            <a:spAutoFit/>
          </a:bodyPr>
          <a:lstStyle/>
          <a:p>
            <a:r>
              <a:rPr lang="zh-CN" altLang="en-US" sz="2400" b="1" dirty="0">
                <a:solidFill>
                  <a:schemeClr val="accent5">
                    <a:lumMod val="75000"/>
                  </a:schemeClr>
                </a:solidFill>
              </a:rPr>
              <a:t>方法</a:t>
            </a:r>
            <a:endParaRPr lang="en-US" altLang="zh-CN" sz="2400" b="1" dirty="0">
              <a:solidFill>
                <a:schemeClr val="accent5">
                  <a:lumMod val="75000"/>
                </a:schemeClr>
              </a:solidFill>
            </a:endParaRPr>
          </a:p>
          <a:p>
            <a:endParaRPr lang="en-US" altLang="zh-CN" dirty="0"/>
          </a:p>
          <a:p>
            <a:r>
              <a:rPr lang="zh-CN" altLang="en-US" dirty="0"/>
              <a:t>将大模型学习的知识作为先验传递给小规模的神经网络，实际应用时部署小规模神经</a:t>
            </a:r>
            <a:endParaRPr lang="en-US" altLang="zh-CN" dirty="0"/>
          </a:p>
          <a:p>
            <a:r>
              <a:rPr lang="zh-CN" altLang="en-US" dirty="0"/>
              <a:t>网络。</a:t>
            </a:r>
            <a:endParaRPr lang="en-US" altLang="zh-CN" dirty="0"/>
          </a:p>
        </p:txBody>
      </p:sp>
      <p:sp>
        <p:nvSpPr>
          <p:cNvPr id="3" name="文本框 2">
            <a:extLst>
              <a:ext uri="{FF2B5EF4-FFF2-40B4-BE49-F238E27FC236}">
                <a16:creationId xmlns:a16="http://schemas.microsoft.com/office/drawing/2014/main" id="{69F2C7A3-A23F-47B6-8D76-ECF3D01CE972}"/>
              </a:ext>
            </a:extLst>
          </p:cNvPr>
          <p:cNvSpPr txBox="1"/>
          <p:nvPr/>
        </p:nvSpPr>
        <p:spPr>
          <a:xfrm>
            <a:off x="1081088" y="5948363"/>
            <a:ext cx="1985962" cy="369332"/>
          </a:xfrm>
          <a:prstGeom prst="rect">
            <a:avLst/>
          </a:prstGeom>
          <a:solidFill>
            <a:schemeClr val="accent1">
              <a:lumMod val="20000"/>
              <a:lumOff val="80000"/>
            </a:schemeClr>
          </a:solidFill>
          <a:ln>
            <a:solidFill>
              <a:schemeClr val="accent1">
                <a:lumMod val="20000"/>
                <a:lumOff val="80000"/>
              </a:schemeClr>
            </a:solidFill>
          </a:ln>
        </p:spPr>
        <p:txBody>
          <a:bodyPr wrap="square" rtlCol="0">
            <a:spAutoFit/>
          </a:bodyPr>
          <a:lstStyle/>
          <a:p>
            <a:r>
              <a:rPr lang="en-US" altLang="zh-CN" dirty="0"/>
              <a:t>Output of </a:t>
            </a:r>
            <a:r>
              <a:rPr lang="en-US" altLang="zh-CN" dirty="0" err="1"/>
              <a:t>softmax</a:t>
            </a:r>
            <a:endParaRPr lang="zh-CN" altLang="en-US" dirty="0"/>
          </a:p>
        </p:txBody>
      </p:sp>
      <p:sp>
        <p:nvSpPr>
          <p:cNvPr id="7" name="箭头: 右 6">
            <a:extLst>
              <a:ext uri="{FF2B5EF4-FFF2-40B4-BE49-F238E27FC236}">
                <a16:creationId xmlns:a16="http://schemas.microsoft.com/office/drawing/2014/main" id="{09123F7B-DAC4-4873-8222-BC9DF0558334}"/>
              </a:ext>
            </a:extLst>
          </p:cNvPr>
          <p:cNvSpPr/>
          <p:nvPr/>
        </p:nvSpPr>
        <p:spPr>
          <a:xfrm>
            <a:off x="3152775" y="6040963"/>
            <a:ext cx="461963" cy="2074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a:extLst>
              <a:ext uri="{FF2B5EF4-FFF2-40B4-BE49-F238E27FC236}">
                <a16:creationId xmlns:a16="http://schemas.microsoft.com/office/drawing/2014/main" id="{B007506B-BDF5-45A8-A4E4-C001129EFC86}"/>
              </a:ext>
            </a:extLst>
          </p:cNvPr>
          <p:cNvSpPr txBox="1"/>
          <p:nvPr/>
        </p:nvSpPr>
        <p:spPr>
          <a:xfrm>
            <a:off x="3748088" y="5948363"/>
            <a:ext cx="1985962" cy="369332"/>
          </a:xfrm>
          <a:prstGeom prst="rect">
            <a:avLst/>
          </a:prstGeom>
          <a:solidFill>
            <a:schemeClr val="accent1">
              <a:lumMod val="20000"/>
              <a:lumOff val="80000"/>
            </a:schemeClr>
          </a:solidFill>
          <a:ln>
            <a:solidFill>
              <a:schemeClr val="accent1">
                <a:lumMod val="20000"/>
                <a:lumOff val="80000"/>
              </a:schemeClr>
            </a:solidFill>
          </a:ln>
        </p:spPr>
        <p:txBody>
          <a:bodyPr wrap="square" rtlCol="0">
            <a:spAutoFit/>
          </a:bodyPr>
          <a:lstStyle/>
          <a:p>
            <a:r>
              <a:rPr lang="en-US" altLang="zh-CN" dirty="0"/>
              <a:t>input of </a:t>
            </a:r>
            <a:r>
              <a:rPr lang="en-US" altLang="zh-CN" dirty="0" err="1"/>
              <a:t>softmax</a:t>
            </a:r>
            <a:endParaRPr lang="zh-CN" altLang="en-US" dirty="0"/>
          </a:p>
        </p:txBody>
      </p:sp>
      <p:sp>
        <p:nvSpPr>
          <p:cNvPr id="10" name="箭头: 右 9">
            <a:extLst>
              <a:ext uri="{FF2B5EF4-FFF2-40B4-BE49-F238E27FC236}">
                <a16:creationId xmlns:a16="http://schemas.microsoft.com/office/drawing/2014/main" id="{AF717CBF-848E-4E51-A6D0-221707132DF0}"/>
              </a:ext>
            </a:extLst>
          </p:cNvPr>
          <p:cNvSpPr/>
          <p:nvPr/>
        </p:nvSpPr>
        <p:spPr>
          <a:xfrm>
            <a:off x="5862639" y="6026675"/>
            <a:ext cx="461963" cy="2074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a:extLst>
              <a:ext uri="{FF2B5EF4-FFF2-40B4-BE49-F238E27FC236}">
                <a16:creationId xmlns:a16="http://schemas.microsoft.com/office/drawing/2014/main" id="{5B509B22-6854-4222-849B-5B8DF0BB0872}"/>
              </a:ext>
            </a:extLst>
          </p:cNvPr>
          <p:cNvSpPr txBox="1"/>
          <p:nvPr/>
        </p:nvSpPr>
        <p:spPr>
          <a:xfrm>
            <a:off x="6457951" y="5934075"/>
            <a:ext cx="2376487" cy="369332"/>
          </a:xfrm>
          <a:prstGeom prst="rect">
            <a:avLst/>
          </a:prstGeom>
          <a:solidFill>
            <a:schemeClr val="accent1">
              <a:lumMod val="20000"/>
              <a:lumOff val="80000"/>
            </a:schemeClr>
          </a:solidFill>
          <a:ln>
            <a:solidFill>
              <a:schemeClr val="accent1">
                <a:lumMod val="20000"/>
                <a:lumOff val="80000"/>
              </a:schemeClr>
            </a:solidFill>
          </a:ln>
        </p:spPr>
        <p:txBody>
          <a:bodyPr wrap="square" rtlCol="0">
            <a:spAutoFit/>
          </a:bodyPr>
          <a:lstStyle/>
          <a:p>
            <a:r>
              <a:rPr lang="en-US" altLang="zh-CN" dirty="0"/>
              <a:t>Knowledge distillation</a:t>
            </a:r>
            <a:endParaRPr lang="zh-CN" altLang="en-US" dirty="0"/>
          </a:p>
        </p:txBody>
      </p:sp>
    </p:spTree>
    <p:extLst>
      <p:ext uri="{BB962C8B-B14F-4D97-AF65-F5344CB8AC3E}">
        <p14:creationId xmlns:p14="http://schemas.microsoft.com/office/powerpoint/2010/main" val="1926588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206ED0B-414A-4FBE-A473-8959B3B53D5C}"/>
              </a:ext>
            </a:extLst>
          </p:cNvPr>
          <p:cNvSpPr>
            <a:spLocks noGrp="1"/>
          </p:cNvSpPr>
          <p:nvPr>
            <p:ph type="title"/>
          </p:nvPr>
        </p:nvSpPr>
        <p:spPr>
          <a:xfrm>
            <a:off x="838200" y="222250"/>
            <a:ext cx="10515600" cy="1325563"/>
          </a:xfrm>
        </p:spPr>
        <p:txBody>
          <a:bodyPr/>
          <a:lstStyle/>
          <a:p>
            <a:r>
              <a:rPr lang="zh-CN" altLang="en-US" b="1" dirty="0"/>
              <a:t>核心公式</a:t>
            </a:r>
          </a:p>
        </p:txBody>
      </p:sp>
      <mc:AlternateContent xmlns:mc="http://schemas.openxmlformats.org/markup-compatibility/2006" xmlns:a14="http://schemas.microsoft.com/office/drawing/2010/main">
        <mc:Choice Requires="a14">
          <p:sp>
            <p:nvSpPr>
              <p:cNvPr id="8" name="文本框 7">
                <a:extLst>
                  <a:ext uri="{FF2B5EF4-FFF2-40B4-BE49-F238E27FC236}">
                    <a16:creationId xmlns:a16="http://schemas.microsoft.com/office/drawing/2014/main" id="{0D4631C1-E7DC-4C56-8B95-98783A52A536}"/>
                  </a:ext>
                </a:extLst>
              </p:cNvPr>
              <p:cNvSpPr txBox="1"/>
              <p:nvPr/>
            </p:nvSpPr>
            <p:spPr>
              <a:xfrm>
                <a:off x="3248025" y="1697401"/>
                <a:ext cx="1828386" cy="62260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𝑞</m:t>
                          </m:r>
                        </m:e>
                        <m:sub>
                          <m:r>
                            <a:rPr lang="en-US" altLang="zh-CN" b="0" i="1" smtClean="0">
                              <a:latin typeface="Cambria Math" panose="02040503050406030204" pitchFamily="18" charset="0"/>
                            </a:rPr>
                            <m:t>𝑖</m:t>
                          </m:r>
                        </m:sub>
                      </m:sSub>
                      <m:r>
                        <a:rPr lang="en-US" altLang="zh-CN" b="0" i="1" smtClean="0">
                          <a:latin typeface="Cambria Math" panose="02040503050406030204" pitchFamily="18" charset="0"/>
                        </a:rPr>
                        <m:t>=</m:t>
                      </m:r>
                      <m:f>
                        <m:fPr>
                          <m:ctrlPr>
                            <a:rPr lang="en-US" altLang="zh-CN" b="0" i="1" smtClean="0">
                              <a:latin typeface="Cambria Math" panose="02040503050406030204" pitchFamily="18" charset="0"/>
                            </a:rPr>
                          </m:ctrlPr>
                        </m:fPr>
                        <m:num>
                          <m:r>
                            <m:rPr>
                              <m:sty m:val="p"/>
                            </m:rPr>
                            <a:rPr lang="en-US" altLang="zh-CN" b="0" i="0" smtClean="0">
                              <a:latin typeface="Cambria Math" panose="02040503050406030204" pitchFamily="18" charset="0"/>
                            </a:rPr>
                            <m:t>exp</m:t>
                          </m:r>
                          <m:r>
                            <a:rPr lang="en-US" altLang="zh-CN" b="0" i="1" smtClean="0">
                              <a:latin typeface="Cambria Math" panose="02040503050406030204" pitchFamily="18" charset="0"/>
                            </a:rPr>
                            <m:t>⁡(</m:t>
                          </m:r>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𝑧</m:t>
                              </m:r>
                            </m:e>
                            <m:sub>
                              <m:r>
                                <a:rPr lang="en-US" altLang="zh-CN" b="0" i="1" smtClean="0">
                                  <a:latin typeface="Cambria Math" panose="02040503050406030204" pitchFamily="18" charset="0"/>
                                </a:rPr>
                                <m:t>𝑖</m:t>
                              </m:r>
                            </m:sub>
                          </m:sSub>
                          <m:r>
                            <a:rPr lang="en-US" altLang="zh-CN" b="0" i="1" smtClean="0">
                              <a:latin typeface="Cambria Math" panose="02040503050406030204" pitchFamily="18" charset="0"/>
                            </a:rPr>
                            <m:t>/</m:t>
                          </m:r>
                          <m:r>
                            <a:rPr lang="en-US" altLang="zh-CN" b="1" i="1" smtClean="0">
                              <a:solidFill>
                                <a:srgbClr val="FF0000"/>
                              </a:solidFill>
                              <a:latin typeface="Cambria Math" panose="02040503050406030204" pitchFamily="18" charset="0"/>
                            </a:rPr>
                            <m:t>𝑻</m:t>
                          </m:r>
                          <m:r>
                            <a:rPr lang="en-US" altLang="zh-CN" b="0" i="1" smtClean="0">
                              <a:latin typeface="Cambria Math" panose="02040503050406030204" pitchFamily="18" charset="0"/>
                            </a:rPr>
                            <m:t>)</m:t>
                          </m:r>
                        </m:num>
                        <m:den>
                          <m:nary>
                            <m:naryPr>
                              <m:chr m:val="∑"/>
                              <m:supHide m:val="on"/>
                              <m:ctrlPr>
                                <a:rPr lang="en-US" altLang="zh-CN" b="0" i="1" smtClean="0">
                                  <a:latin typeface="Cambria Math" panose="02040503050406030204" pitchFamily="18" charset="0"/>
                                </a:rPr>
                              </m:ctrlPr>
                            </m:naryPr>
                            <m:sub>
                              <m:r>
                                <m:rPr>
                                  <m:brk m:alnAt="7"/>
                                </m:rPr>
                                <a:rPr lang="en-US" altLang="zh-CN" b="0" i="1" smtClean="0">
                                  <a:latin typeface="Cambria Math" panose="02040503050406030204" pitchFamily="18" charset="0"/>
                                </a:rPr>
                                <m:t>𝑗</m:t>
                              </m:r>
                            </m:sub>
                            <m:sup/>
                            <m:e>
                              <m:r>
                                <m:rPr>
                                  <m:sty m:val="p"/>
                                </m:rPr>
                                <a:rPr lang="en-US" altLang="zh-CN" b="0" i="0" smtClean="0">
                                  <a:latin typeface="Cambria Math" panose="02040503050406030204" pitchFamily="18" charset="0"/>
                                </a:rPr>
                                <m:t>exp</m:t>
                              </m:r>
                              <m:r>
                                <a:rPr lang="en-US" altLang="zh-CN" b="0" i="1" smtClean="0">
                                  <a:latin typeface="Cambria Math" panose="02040503050406030204" pitchFamily="18" charset="0"/>
                                </a:rPr>
                                <m:t>⁡(</m:t>
                              </m:r>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𝑧</m:t>
                                  </m:r>
                                </m:e>
                                <m:sub>
                                  <m:r>
                                    <a:rPr lang="en-US" altLang="zh-CN" b="0" i="1" smtClean="0">
                                      <a:latin typeface="Cambria Math" panose="02040503050406030204" pitchFamily="18" charset="0"/>
                                    </a:rPr>
                                    <m:t>𝑖</m:t>
                                  </m:r>
                                </m:sub>
                              </m:sSub>
                              <m:r>
                                <a:rPr lang="en-US" altLang="zh-CN" b="0" i="1" smtClean="0">
                                  <a:latin typeface="Cambria Math" panose="02040503050406030204" pitchFamily="18" charset="0"/>
                                </a:rPr>
                                <m:t>/</m:t>
                              </m:r>
                              <m:r>
                                <a:rPr lang="en-US" altLang="zh-CN" b="1" i="1" smtClean="0">
                                  <a:solidFill>
                                    <a:srgbClr val="FF0000"/>
                                  </a:solidFill>
                                  <a:latin typeface="Cambria Math" panose="02040503050406030204" pitchFamily="18" charset="0"/>
                                </a:rPr>
                                <m:t>𝑻</m:t>
                              </m:r>
                              <m:r>
                                <a:rPr lang="en-US" altLang="zh-CN" b="0" i="1" smtClean="0">
                                  <a:latin typeface="Cambria Math" panose="02040503050406030204" pitchFamily="18" charset="0"/>
                                </a:rPr>
                                <m:t>)</m:t>
                              </m:r>
                            </m:e>
                          </m:nary>
                        </m:den>
                      </m:f>
                    </m:oMath>
                  </m:oMathPara>
                </a14:m>
                <a:endParaRPr lang="zh-CN" altLang="en-US" dirty="0"/>
              </a:p>
            </p:txBody>
          </p:sp>
        </mc:Choice>
        <mc:Fallback xmlns="">
          <p:sp>
            <p:nvSpPr>
              <p:cNvPr id="8" name="文本框 7">
                <a:extLst>
                  <a:ext uri="{FF2B5EF4-FFF2-40B4-BE49-F238E27FC236}">
                    <a16:creationId xmlns:a16="http://schemas.microsoft.com/office/drawing/2014/main" id="{0D4631C1-E7DC-4C56-8B95-98783A52A536}"/>
                  </a:ext>
                </a:extLst>
              </p:cNvPr>
              <p:cNvSpPr txBox="1">
                <a:spLocks noRot="1" noChangeAspect="1" noMove="1" noResize="1" noEditPoints="1" noAdjustHandles="1" noChangeArrowheads="1" noChangeShapeType="1" noTextEdit="1"/>
              </p:cNvSpPr>
              <p:nvPr/>
            </p:nvSpPr>
            <p:spPr>
              <a:xfrm>
                <a:off x="3248025" y="1697401"/>
                <a:ext cx="1828386" cy="622606"/>
              </a:xfrm>
              <a:prstGeom prst="rect">
                <a:avLst/>
              </a:prstGeom>
              <a:blipFill>
                <a:blip r:embed="rId3"/>
                <a:stretch>
                  <a:fillRect/>
                </a:stretch>
              </a:blipFill>
            </p:spPr>
            <p:txBody>
              <a:bodyPr/>
              <a:lstStyle/>
              <a:p>
                <a:r>
                  <a:rPr lang="zh-CN" altLang="en-US">
                    <a:noFill/>
                  </a:rPr>
                  <a:t> </a:t>
                </a:r>
              </a:p>
            </p:txBody>
          </p:sp>
        </mc:Fallback>
      </mc:AlternateContent>
      <p:pic>
        <p:nvPicPr>
          <p:cNvPr id="10" name="图片 9">
            <a:extLst>
              <a:ext uri="{FF2B5EF4-FFF2-40B4-BE49-F238E27FC236}">
                <a16:creationId xmlns:a16="http://schemas.microsoft.com/office/drawing/2014/main" id="{64A58F26-B976-4760-AF9D-E796D10DD47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38375" y="2422723"/>
            <a:ext cx="7437520" cy="4435277"/>
          </a:xfrm>
          <a:prstGeom prst="rect">
            <a:avLst/>
          </a:prstGeom>
        </p:spPr>
      </p:pic>
      <p:sp>
        <p:nvSpPr>
          <p:cNvPr id="11" name="文本框 10">
            <a:extLst>
              <a:ext uri="{FF2B5EF4-FFF2-40B4-BE49-F238E27FC236}">
                <a16:creationId xmlns:a16="http://schemas.microsoft.com/office/drawing/2014/main" id="{C1686DC7-1EEA-4AF3-A67B-E5C2DF6A33C0}"/>
              </a:ext>
            </a:extLst>
          </p:cNvPr>
          <p:cNvSpPr txBox="1"/>
          <p:nvPr/>
        </p:nvSpPr>
        <p:spPr>
          <a:xfrm>
            <a:off x="6134100" y="1824038"/>
            <a:ext cx="2943225" cy="369332"/>
          </a:xfrm>
          <a:prstGeom prst="rect">
            <a:avLst/>
          </a:prstGeom>
          <a:noFill/>
        </p:spPr>
        <p:txBody>
          <a:bodyPr wrap="square" rtlCol="0">
            <a:spAutoFit/>
          </a:bodyPr>
          <a:lstStyle/>
          <a:p>
            <a:r>
              <a:rPr lang="en-US" altLang="zh-CN" dirty="0"/>
              <a:t>T</a:t>
            </a:r>
            <a:r>
              <a:rPr lang="zh-CN" altLang="en-US" dirty="0"/>
              <a:t>：温度参数</a:t>
            </a:r>
          </a:p>
        </p:txBody>
      </p:sp>
    </p:spTree>
    <p:extLst>
      <p:ext uri="{BB962C8B-B14F-4D97-AF65-F5344CB8AC3E}">
        <p14:creationId xmlns:p14="http://schemas.microsoft.com/office/powerpoint/2010/main" val="3558590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6E29FA6-3324-462D-AE97-7C7870B5B52B}"/>
              </a:ext>
            </a:extLst>
          </p:cNvPr>
          <p:cNvSpPr>
            <a:spLocks noGrp="1"/>
          </p:cNvSpPr>
          <p:nvPr>
            <p:ph type="title"/>
          </p:nvPr>
        </p:nvSpPr>
        <p:spPr>
          <a:xfrm>
            <a:off x="766763" y="35675"/>
            <a:ext cx="10515600" cy="1325563"/>
          </a:xfrm>
        </p:spPr>
        <p:txBody>
          <a:bodyPr/>
          <a:lstStyle/>
          <a:p>
            <a:r>
              <a:rPr lang="zh-CN" altLang="en-US" b="1" dirty="0"/>
              <a:t>实验步骤</a:t>
            </a:r>
          </a:p>
        </p:txBody>
      </p:sp>
      <p:sp>
        <p:nvSpPr>
          <p:cNvPr id="3" name="内容占位符 2">
            <a:extLst>
              <a:ext uri="{FF2B5EF4-FFF2-40B4-BE49-F238E27FC236}">
                <a16:creationId xmlns:a16="http://schemas.microsoft.com/office/drawing/2014/main" id="{289D8BB7-7706-4B32-9DDF-82D6F1B6B7E4}"/>
              </a:ext>
            </a:extLst>
          </p:cNvPr>
          <p:cNvSpPr>
            <a:spLocks noGrp="1"/>
          </p:cNvSpPr>
          <p:nvPr>
            <p:ph idx="1"/>
          </p:nvPr>
        </p:nvSpPr>
        <p:spPr>
          <a:xfrm>
            <a:off x="838200" y="1253331"/>
            <a:ext cx="10515600" cy="4351338"/>
          </a:xfrm>
        </p:spPr>
        <p:txBody>
          <a:bodyPr/>
          <a:lstStyle/>
          <a:p>
            <a:r>
              <a:rPr lang="zh-CN" altLang="en-US" sz="2000" dirty="0"/>
              <a:t>提升</a:t>
            </a:r>
            <a:r>
              <a:rPr lang="en-US" altLang="zh-CN" sz="2000" dirty="0" err="1"/>
              <a:t>softmax</a:t>
            </a:r>
            <a:r>
              <a:rPr lang="zh-CN" altLang="en-US" sz="2000" dirty="0"/>
              <a:t>的温度参数</a:t>
            </a:r>
            <a:r>
              <a:rPr lang="en-US" altLang="zh-CN" sz="2000" dirty="0"/>
              <a:t>T</a:t>
            </a:r>
            <a:r>
              <a:rPr lang="zh-CN" altLang="en-US" sz="2000" dirty="0"/>
              <a:t>，让大模型训练得到一个合适的“软目标”</a:t>
            </a:r>
            <a:endParaRPr lang="en-US" altLang="zh-CN" sz="2000" dirty="0"/>
          </a:p>
          <a:p>
            <a:r>
              <a:rPr lang="zh-CN" altLang="en-US" sz="2000" dirty="0"/>
              <a:t>采用同样的</a:t>
            </a:r>
            <a:r>
              <a:rPr lang="en-US" altLang="zh-CN" sz="2000" dirty="0"/>
              <a:t>T</a:t>
            </a:r>
            <a:r>
              <a:rPr lang="zh-CN" altLang="en-US" sz="2000" dirty="0"/>
              <a:t>训练小模型，使小模型匹配大模型的“软目标”</a:t>
            </a:r>
            <a:endParaRPr lang="en-US" altLang="zh-CN" sz="2000" dirty="0"/>
          </a:p>
          <a:p>
            <a:endParaRPr lang="zh-CN" altLang="en-US" dirty="0"/>
          </a:p>
        </p:txBody>
      </p:sp>
      <p:pic>
        <p:nvPicPr>
          <p:cNvPr id="5" name="图片 4">
            <a:extLst>
              <a:ext uri="{FF2B5EF4-FFF2-40B4-BE49-F238E27FC236}">
                <a16:creationId xmlns:a16="http://schemas.microsoft.com/office/drawing/2014/main" id="{06142086-FDD7-435D-B090-7ED9D33FF82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621" y="2449469"/>
            <a:ext cx="9397243" cy="4243431"/>
          </a:xfrm>
          <a:prstGeom prst="rect">
            <a:avLst/>
          </a:prstGeom>
        </p:spPr>
      </p:pic>
      <p:sp>
        <p:nvSpPr>
          <p:cNvPr id="4" name="矩形 3">
            <a:extLst>
              <a:ext uri="{FF2B5EF4-FFF2-40B4-BE49-F238E27FC236}">
                <a16:creationId xmlns:a16="http://schemas.microsoft.com/office/drawing/2014/main" id="{96FD571B-294E-4505-9C09-25CAA231945C}"/>
              </a:ext>
            </a:extLst>
          </p:cNvPr>
          <p:cNvSpPr/>
          <p:nvPr/>
        </p:nvSpPr>
        <p:spPr>
          <a:xfrm>
            <a:off x="357188" y="2252662"/>
            <a:ext cx="3043238" cy="4416425"/>
          </a:xfrm>
          <a:prstGeom prst="rect">
            <a:avLst/>
          </a:prstGeom>
          <a:noFill/>
          <a:ln>
            <a:solidFill>
              <a:srgbClr val="FF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a:extLst>
              <a:ext uri="{FF2B5EF4-FFF2-40B4-BE49-F238E27FC236}">
                <a16:creationId xmlns:a16="http://schemas.microsoft.com/office/drawing/2014/main" id="{029BB994-AC06-4218-AEB2-6E2AE9E73B75}"/>
              </a:ext>
            </a:extLst>
          </p:cNvPr>
          <p:cNvSpPr/>
          <p:nvPr/>
        </p:nvSpPr>
        <p:spPr>
          <a:xfrm>
            <a:off x="3557588" y="2252661"/>
            <a:ext cx="3043238" cy="4416425"/>
          </a:xfrm>
          <a:prstGeom prst="rect">
            <a:avLst/>
          </a:prstGeom>
          <a:noFill/>
          <a:ln>
            <a:solidFill>
              <a:srgbClr val="FF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a:extLst>
              <a:ext uri="{FF2B5EF4-FFF2-40B4-BE49-F238E27FC236}">
                <a16:creationId xmlns:a16="http://schemas.microsoft.com/office/drawing/2014/main" id="{6CAA88F1-713C-42BC-B88A-689075619378}"/>
              </a:ext>
            </a:extLst>
          </p:cNvPr>
          <p:cNvSpPr/>
          <p:nvPr/>
        </p:nvSpPr>
        <p:spPr>
          <a:xfrm>
            <a:off x="7948613" y="2252660"/>
            <a:ext cx="3043238" cy="4416425"/>
          </a:xfrm>
          <a:prstGeom prst="rect">
            <a:avLst/>
          </a:prstGeom>
          <a:noFill/>
          <a:ln>
            <a:solidFill>
              <a:srgbClr val="FF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499410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324C972-C258-4C86-B797-604E95E92CBF}"/>
              </a:ext>
            </a:extLst>
          </p:cNvPr>
          <p:cNvSpPr>
            <a:spLocks noGrp="1"/>
          </p:cNvSpPr>
          <p:nvPr>
            <p:ph type="title"/>
          </p:nvPr>
        </p:nvSpPr>
        <p:spPr>
          <a:xfrm>
            <a:off x="500062" y="69850"/>
            <a:ext cx="10515600" cy="1325563"/>
          </a:xfrm>
        </p:spPr>
        <p:txBody>
          <a:bodyPr/>
          <a:lstStyle/>
          <a:p>
            <a:r>
              <a:rPr lang="en-US" altLang="zh-CN" b="1" dirty="0"/>
              <a:t>MNIST</a:t>
            </a:r>
            <a:endParaRPr lang="zh-CN" altLang="en-US" b="1" dirty="0"/>
          </a:p>
        </p:txBody>
      </p:sp>
      <p:graphicFrame>
        <p:nvGraphicFramePr>
          <p:cNvPr id="6" name="表格 5">
            <a:extLst>
              <a:ext uri="{FF2B5EF4-FFF2-40B4-BE49-F238E27FC236}">
                <a16:creationId xmlns:a16="http://schemas.microsoft.com/office/drawing/2014/main" id="{DBCD0D80-9C71-4D76-826D-9A3EFDCB60E5}"/>
              </a:ext>
            </a:extLst>
          </p:cNvPr>
          <p:cNvGraphicFramePr>
            <a:graphicFrameLocks noGrp="1"/>
          </p:cNvGraphicFramePr>
          <p:nvPr>
            <p:extLst>
              <p:ext uri="{D42A27DB-BD31-4B8C-83A1-F6EECF244321}">
                <p14:modId xmlns:p14="http://schemas.microsoft.com/office/powerpoint/2010/main" val="2538895543"/>
              </p:ext>
            </p:extLst>
          </p:nvPr>
        </p:nvGraphicFramePr>
        <p:xfrm>
          <a:off x="600074" y="1128713"/>
          <a:ext cx="10315575" cy="2021840"/>
        </p:xfrm>
        <a:graphic>
          <a:graphicData uri="http://schemas.openxmlformats.org/drawingml/2006/table">
            <a:tbl>
              <a:tblPr firstRow="1" bandRow="1">
                <a:tableStyleId>{5C22544A-7EE6-4342-B048-85BDC9FD1C3A}</a:tableStyleId>
              </a:tblPr>
              <a:tblGrid>
                <a:gridCol w="1331607">
                  <a:extLst>
                    <a:ext uri="{9D8B030D-6E8A-4147-A177-3AD203B41FA5}">
                      <a16:colId xmlns:a16="http://schemas.microsoft.com/office/drawing/2014/main" val="3477155301"/>
                    </a:ext>
                  </a:extLst>
                </a:gridCol>
                <a:gridCol w="3202506">
                  <a:extLst>
                    <a:ext uri="{9D8B030D-6E8A-4147-A177-3AD203B41FA5}">
                      <a16:colId xmlns:a16="http://schemas.microsoft.com/office/drawing/2014/main" val="1154100857"/>
                    </a:ext>
                  </a:extLst>
                </a:gridCol>
                <a:gridCol w="1346382">
                  <a:extLst>
                    <a:ext uri="{9D8B030D-6E8A-4147-A177-3AD203B41FA5}">
                      <a16:colId xmlns:a16="http://schemas.microsoft.com/office/drawing/2014/main" val="3266962"/>
                    </a:ext>
                  </a:extLst>
                </a:gridCol>
                <a:gridCol w="4435080">
                  <a:extLst>
                    <a:ext uri="{9D8B030D-6E8A-4147-A177-3AD203B41FA5}">
                      <a16:colId xmlns:a16="http://schemas.microsoft.com/office/drawing/2014/main" val="965033939"/>
                    </a:ext>
                  </a:extLst>
                </a:gridCol>
              </a:tblGrid>
              <a:tr h="370840">
                <a:tc>
                  <a:txBody>
                    <a:bodyPr/>
                    <a:lstStyle/>
                    <a:p>
                      <a:pPr algn="ctr"/>
                      <a:endParaRPr lang="zh-CN" altLang="en-US" dirty="0"/>
                    </a:p>
                  </a:txBody>
                  <a:tcPr/>
                </a:tc>
                <a:tc>
                  <a:txBody>
                    <a:bodyPr/>
                    <a:lstStyle/>
                    <a:p>
                      <a:pPr algn="ctr"/>
                      <a:r>
                        <a:rPr lang="en-US" altLang="zh-CN" dirty="0"/>
                        <a:t>NN configs</a:t>
                      </a:r>
                      <a:endParaRPr lang="zh-CN" altLang="en-US" dirty="0"/>
                    </a:p>
                  </a:txBody>
                  <a:tcPr/>
                </a:tc>
                <a:tc>
                  <a:txBody>
                    <a:bodyPr/>
                    <a:lstStyle/>
                    <a:p>
                      <a:pPr algn="ctr"/>
                      <a:r>
                        <a:rPr lang="en-US" altLang="zh-CN" dirty="0"/>
                        <a:t>results</a:t>
                      </a:r>
                      <a:endParaRPr lang="zh-CN" altLang="en-US" dirty="0"/>
                    </a:p>
                  </a:txBody>
                  <a:tcPr/>
                </a:tc>
                <a:tc>
                  <a:txBody>
                    <a:bodyPr/>
                    <a:lstStyle/>
                    <a:p>
                      <a:pPr algn="ctr"/>
                      <a:r>
                        <a:rPr lang="en-US" altLang="zh-CN" dirty="0"/>
                        <a:t>conclusion</a:t>
                      </a:r>
                      <a:endParaRPr lang="zh-CN" altLang="en-US" dirty="0"/>
                    </a:p>
                  </a:txBody>
                  <a:tcPr/>
                </a:tc>
                <a:extLst>
                  <a:ext uri="{0D108BD9-81ED-4DB2-BD59-A6C34878D82A}">
                    <a16:rowId xmlns:a16="http://schemas.microsoft.com/office/drawing/2014/main" val="4117674809"/>
                  </a:ext>
                </a:extLst>
              </a:tr>
              <a:tr h="370840">
                <a:tc>
                  <a:txBody>
                    <a:bodyPr/>
                    <a:lstStyle/>
                    <a:p>
                      <a:pPr algn="ctr"/>
                      <a:r>
                        <a:rPr lang="en-US" altLang="zh-CN" dirty="0"/>
                        <a:t>baseline</a:t>
                      </a:r>
                      <a:endParaRPr lang="zh-CN" altLang="en-US" dirty="0"/>
                    </a:p>
                  </a:txBody>
                  <a:tcPr/>
                </a:tc>
                <a:tc>
                  <a:txBody>
                    <a:bodyPr/>
                    <a:lstStyle/>
                    <a:p>
                      <a:pPr algn="ctr"/>
                      <a:r>
                        <a:rPr lang="en-US" altLang="zh-CN" dirty="0"/>
                        <a:t>Input-1200-1200-output</a:t>
                      </a:r>
                    </a:p>
                    <a:p>
                      <a:pPr algn="ctr"/>
                      <a:r>
                        <a:rPr lang="en-US" altLang="zh-CN" dirty="0"/>
                        <a:t>Dropout &amp; weight-constrains</a:t>
                      </a:r>
                      <a:endParaRPr lang="zh-CN" altLang="en-US" dirty="0"/>
                    </a:p>
                  </a:txBody>
                  <a:tcPr/>
                </a:tc>
                <a:tc>
                  <a:txBody>
                    <a:bodyPr/>
                    <a:lstStyle/>
                    <a:p>
                      <a:pPr algn="ctr"/>
                      <a:r>
                        <a:rPr lang="en-US" altLang="zh-CN" dirty="0"/>
                        <a:t>   67</a:t>
                      </a:r>
                      <a:endParaRPr lang="zh-CN" altLang="en-US" dirty="0"/>
                    </a:p>
                  </a:txBody>
                  <a:tcPr/>
                </a:tc>
                <a:tc rowSpan="3">
                  <a:txBody>
                    <a:bodyPr/>
                    <a:lstStyle/>
                    <a:p>
                      <a:pPr marL="285750" indent="-285750" algn="l">
                        <a:buFont typeface="Arial" panose="020B0604020202020204" pitchFamily="34" charset="0"/>
                        <a:buChar char="•"/>
                      </a:pPr>
                      <a:r>
                        <a:rPr lang="en-US" altLang="zh-CN" dirty="0"/>
                        <a:t>Soft targets can transfer a great deal of knowledge to distilled model</a:t>
                      </a:r>
                    </a:p>
                    <a:p>
                      <a:pPr marL="285750" indent="-285750" algn="l">
                        <a:buFont typeface="Arial" panose="020B0604020202020204" pitchFamily="34" charset="0"/>
                        <a:buChar char="•"/>
                      </a:pPr>
                      <a:r>
                        <a:rPr lang="en-US" altLang="zh-CN" dirty="0"/>
                        <a:t>Bigger than 300-300, T&gt;=8 fairly similar</a:t>
                      </a:r>
                    </a:p>
                    <a:p>
                      <a:pPr marL="285750" indent="-285750" algn="l">
                        <a:buFont typeface="Arial" panose="020B0604020202020204" pitchFamily="34" charset="0"/>
                        <a:buChar char="•"/>
                      </a:pPr>
                      <a:r>
                        <a:rPr lang="en-US" altLang="zh-CN" dirty="0"/>
                        <a:t>Input-30-30-output, T</a:t>
                      </a:r>
                      <a:r>
                        <a:rPr lang="zh-CN" altLang="en-US" dirty="0"/>
                        <a:t>∈</a:t>
                      </a:r>
                      <a:r>
                        <a:rPr lang="en-US" altLang="zh-CN" dirty="0"/>
                        <a:t>[2.5,4]</a:t>
                      </a:r>
                      <a:r>
                        <a:rPr lang="zh-CN" altLang="en-US" dirty="0"/>
                        <a:t>，</a:t>
                      </a:r>
                      <a:r>
                        <a:rPr lang="en-US" altLang="zh-CN" dirty="0"/>
                        <a:t>the best</a:t>
                      </a:r>
                      <a:endParaRPr lang="zh-CN" altLang="en-US" dirty="0"/>
                    </a:p>
                  </a:txBody>
                  <a:tcPr/>
                </a:tc>
                <a:extLst>
                  <a:ext uri="{0D108BD9-81ED-4DB2-BD59-A6C34878D82A}">
                    <a16:rowId xmlns:a16="http://schemas.microsoft.com/office/drawing/2014/main" val="4018586899"/>
                  </a:ext>
                </a:extLst>
              </a:tr>
              <a:tr h="370840">
                <a:tc>
                  <a:txBody>
                    <a:bodyPr/>
                    <a:lstStyle/>
                    <a:p>
                      <a:pPr algn="ctr"/>
                      <a:r>
                        <a:rPr lang="en-US" altLang="zh-CN" dirty="0"/>
                        <a:t>SM model</a:t>
                      </a:r>
                      <a:endParaRPr lang="zh-CN" altLang="en-US" dirty="0"/>
                    </a:p>
                  </a:txBody>
                  <a:tcPr/>
                </a:tc>
                <a:tc>
                  <a:txBody>
                    <a:bodyPr/>
                    <a:lstStyle/>
                    <a:p>
                      <a:pPr algn="ctr"/>
                      <a:r>
                        <a:rPr lang="en-US" altLang="zh-CN" dirty="0"/>
                        <a:t>Input-800-800-output</a:t>
                      </a:r>
                    </a:p>
                    <a:p>
                      <a:pPr algn="ctr"/>
                      <a:r>
                        <a:rPr lang="en-US" altLang="zh-CN" dirty="0"/>
                        <a:t>No regularization</a:t>
                      </a:r>
                      <a:endParaRPr lang="zh-CN" altLang="en-US" dirty="0"/>
                    </a:p>
                  </a:txBody>
                  <a:tcPr/>
                </a:tc>
                <a:tc>
                  <a:txBody>
                    <a:bodyPr/>
                    <a:lstStyle/>
                    <a:p>
                      <a:pPr algn="ctr"/>
                      <a:r>
                        <a:rPr lang="en-US" altLang="zh-CN" dirty="0"/>
                        <a:t>146</a:t>
                      </a:r>
                      <a:endParaRPr lang="zh-CN" altLang="en-US" dirty="0"/>
                    </a:p>
                  </a:txBody>
                  <a:tcPr/>
                </a:tc>
                <a:tc vMerge="1">
                  <a:txBody>
                    <a:bodyPr/>
                    <a:lstStyle/>
                    <a:p>
                      <a:endParaRPr lang="zh-CN" altLang="en-US"/>
                    </a:p>
                  </a:txBody>
                  <a:tcPr/>
                </a:tc>
                <a:extLst>
                  <a:ext uri="{0D108BD9-81ED-4DB2-BD59-A6C34878D82A}">
                    <a16:rowId xmlns:a16="http://schemas.microsoft.com/office/drawing/2014/main" val="2861612158"/>
                  </a:ext>
                </a:extLst>
              </a:tr>
              <a:tr h="370840">
                <a:tc>
                  <a:txBody>
                    <a:bodyPr/>
                    <a:lstStyle/>
                    <a:p>
                      <a:pPr algn="ctr"/>
                      <a:r>
                        <a:rPr lang="en-US" altLang="zh-CN" dirty="0"/>
                        <a:t>Distill(T=20)</a:t>
                      </a:r>
                      <a:endParaRPr lang="zh-CN" altLang="en-US" dirty="0"/>
                    </a:p>
                  </a:txBody>
                  <a:tcPr/>
                </a:tc>
                <a:tc>
                  <a:txBody>
                    <a:bodyPr/>
                    <a:lstStyle/>
                    <a:p>
                      <a:pPr algn="ctr"/>
                      <a:r>
                        <a:rPr lang="en-US" altLang="zh-CN" dirty="0"/>
                        <a:t>Input-800-800-output</a:t>
                      </a:r>
                      <a:endParaRPr lang="zh-CN" altLang="en-US" dirty="0"/>
                    </a:p>
                  </a:txBody>
                  <a:tcPr/>
                </a:tc>
                <a:tc>
                  <a:txBody>
                    <a:bodyPr/>
                    <a:lstStyle/>
                    <a:p>
                      <a:pPr algn="ctr"/>
                      <a:r>
                        <a:rPr lang="en-US" altLang="zh-CN" b="1" dirty="0"/>
                        <a:t>74</a:t>
                      </a:r>
                      <a:endParaRPr lang="zh-CN" altLang="en-US" b="1" dirty="0"/>
                    </a:p>
                  </a:txBody>
                  <a:tcPr/>
                </a:tc>
                <a:tc vMerge="1">
                  <a:txBody>
                    <a:bodyPr/>
                    <a:lstStyle/>
                    <a:p>
                      <a:endParaRPr lang="zh-CN" altLang="en-US"/>
                    </a:p>
                  </a:txBody>
                  <a:tcPr/>
                </a:tc>
                <a:extLst>
                  <a:ext uri="{0D108BD9-81ED-4DB2-BD59-A6C34878D82A}">
                    <a16:rowId xmlns:a16="http://schemas.microsoft.com/office/drawing/2014/main" val="348329785"/>
                  </a:ext>
                </a:extLst>
              </a:tr>
            </a:tbl>
          </a:graphicData>
        </a:graphic>
      </p:graphicFrame>
      <p:graphicFrame>
        <p:nvGraphicFramePr>
          <p:cNvPr id="8" name="表格 7">
            <a:extLst>
              <a:ext uri="{FF2B5EF4-FFF2-40B4-BE49-F238E27FC236}">
                <a16:creationId xmlns:a16="http://schemas.microsoft.com/office/drawing/2014/main" id="{BD4B5960-6552-4305-9F05-81AA228FCD57}"/>
              </a:ext>
            </a:extLst>
          </p:cNvPr>
          <p:cNvGraphicFramePr>
            <a:graphicFrameLocks noGrp="1"/>
          </p:cNvGraphicFramePr>
          <p:nvPr>
            <p:extLst>
              <p:ext uri="{D42A27DB-BD31-4B8C-83A1-F6EECF244321}">
                <p14:modId xmlns:p14="http://schemas.microsoft.com/office/powerpoint/2010/main" val="1421953357"/>
              </p:ext>
            </p:extLst>
          </p:nvPr>
        </p:nvGraphicFramePr>
        <p:xfrm>
          <a:off x="600074" y="3378516"/>
          <a:ext cx="10355264" cy="1833880"/>
        </p:xfrm>
        <a:graphic>
          <a:graphicData uri="http://schemas.openxmlformats.org/drawingml/2006/table">
            <a:tbl>
              <a:tblPr firstRow="1" bandRow="1">
                <a:tableStyleId>{5C22544A-7EE6-4342-B048-85BDC9FD1C3A}</a:tableStyleId>
              </a:tblPr>
              <a:tblGrid>
                <a:gridCol w="1416050">
                  <a:extLst>
                    <a:ext uri="{9D8B030D-6E8A-4147-A177-3AD203B41FA5}">
                      <a16:colId xmlns:a16="http://schemas.microsoft.com/office/drawing/2014/main" val="1583481639"/>
                    </a:ext>
                  </a:extLst>
                </a:gridCol>
                <a:gridCol w="3761582">
                  <a:extLst>
                    <a:ext uri="{9D8B030D-6E8A-4147-A177-3AD203B41FA5}">
                      <a16:colId xmlns:a16="http://schemas.microsoft.com/office/drawing/2014/main" val="780610108"/>
                    </a:ext>
                  </a:extLst>
                </a:gridCol>
                <a:gridCol w="2588816">
                  <a:extLst>
                    <a:ext uri="{9D8B030D-6E8A-4147-A177-3AD203B41FA5}">
                      <a16:colId xmlns:a16="http://schemas.microsoft.com/office/drawing/2014/main" val="4038853375"/>
                    </a:ext>
                  </a:extLst>
                </a:gridCol>
                <a:gridCol w="2588816">
                  <a:extLst>
                    <a:ext uri="{9D8B030D-6E8A-4147-A177-3AD203B41FA5}">
                      <a16:colId xmlns:a16="http://schemas.microsoft.com/office/drawing/2014/main" val="69851693"/>
                    </a:ext>
                  </a:extLst>
                </a:gridCol>
              </a:tblGrid>
              <a:tr h="370840">
                <a:tc>
                  <a:txBody>
                    <a:bodyPr/>
                    <a:lstStyle/>
                    <a:p>
                      <a:endParaRPr lang="zh-CN" altLang="en-US" dirty="0"/>
                    </a:p>
                  </a:txBody>
                  <a:tcPr/>
                </a:tc>
                <a:tc>
                  <a:txBody>
                    <a:bodyPr/>
                    <a:lstStyle/>
                    <a:p>
                      <a:r>
                        <a:rPr lang="en-US" altLang="zh-CN" dirty="0"/>
                        <a:t>Experiment configs</a:t>
                      </a:r>
                      <a:endParaRPr lang="zh-CN" altLang="en-US" dirty="0"/>
                    </a:p>
                  </a:txBody>
                  <a:tcPr/>
                </a:tc>
                <a:tc gridSpan="2">
                  <a:txBody>
                    <a:bodyPr/>
                    <a:lstStyle/>
                    <a:p>
                      <a:r>
                        <a:rPr lang="en-US" altLang="zh-CN" dirty="0"/>
                        <a:t>results</a:t>
                      </a:r>
                      <a:endParaRPr lang="zh-CN" altLang="en-US" dirty="0"/>
                    </a:p>
                  </a:txBody>
                  <a:tcPr/>
                </a:tc>
                <a:tc hMerge="1">
                  <a:txBody>
                    <a:bodyPr/>
                    <a:lstStyle/>
                    <a:p>
                      <a:endParaRPr lang="zh-CN" altLang="en-US" dirty="0"/>
                    </a:p>
                  </a:txBody>
                  <a:tcPr/>
                </a:tc>
                <a:extLst>
                  <a:ext uri="{0D108BD9-81ED-4DB2-BD59-A6C34878D82A}">
                    <a16:rowId xmlns:a16="http://schemas.microsoft.com/office/drawing/2014/main" val="1432637138"/>
                  </a:ext>
                </a:extLst>
              </a:tr>
              <a:tr h="320040">
                <a:tc rowSpan="2">
                  <a:txBody>
                    <a:bodyPr/>
                    <a:lstStyle/>
                    <a:p>
                      <a:r>
                        <a:rPr lang="en-US" altLang="zh-CN" dirty="0"/>
                        <a:t>Distill model</a:t>
                      </a:r>
                      <a:endParaRPr lang="zh-CN" altLang="en-US" dirty="0"/>
                    </a:p>
                  </a:txBody>
                  <a:tcPr/>
                </a:tc>
                <a:tc rowSpan="2">
                  <a:txBody>
                    <a:bodyPr/>
                    <a:lstStyle/>
                    <a:p>
                      <a:r>
                        <a:rPr lang="en-US" altLang="zh-CN" dirty="0"/>
                        <a:t>Omitting all examples 3 from transfer set(</a:t>
                      </a:r>
                      <a:r>
                        <a:rPr lang="en-US" altLang="zh-CN" b="1" dirty="0"/>
                        <a:t>3 is never seen </a:t>
                      </a:r>
                      <a:r>
                        <a:rPr lang="en-US" altLang="zh-CN" dirty="0"/>
                        <a:t>)</a:t>
                      </a:r>
                      <a:endParaRPr lang="zh-CN" altLang="en-US" dirty="0"/>
                    </a:p>
                  </a:txBody>
                  <a:tcPr/>
                </a:tc>
                <a:tc>
                  <a:txBody>
                    <a:bodyPr/>
                    <a:lstStyle/>
                    <a:p>
                      <a:r>
                        <a:rPr lang="en-US" altLang="zh-CN" dirty="0"/>
                        <a:t>206 (133/1010 3s)</a:t>
                      </a:r>
                    </a:p>
                  </a:txBody>
                  <a:tcPr/>
                </a:tc>
                <a:tc rowSpan="2">
                  <a:txBody>
                    <a:bodyPr/>
                    <a:lstStyle/>
                    <a:p>
                      <a:r>
                        <a:rPr lang="en-US" altLang="zh-CN" dirty="0"/>
                        <a:t>Fine-tune bias for 3</a:t>
                      </a:r>
                      <a:endParaRPr lang="zh-CN" altLang="en-US" dirty="0"/>
                    </a:p>
                  </a:txBody>
                  <a:tcPr/>
                </a:tc>
                <a:extLst>
                  <a:ext uri="{0D108BD9-81ED-4DB2-BD59-A6C34878D82A}">
                    <a16:rowId xmlns:a16="http://schemas.microsoft.com/office/drawing/2014/main" val="561653211"/>
                  </a:ext>
                </a:extLst>
              </a:tr>
              <a:tr h="320040">
                <a:tc vMerge="1">
                  <a:txBody>
                    <a:bodyPr/>
                    <a:lstStyle/>
                    <a:p>
                      <a:endParaRPr lang="zh-CN" altLang="en-US"/>
                    </a:p>
                  </a:txBody>
                  <a:tcPr/>
                </a:tc>
                <a:tc vMerge="1">
                  <a:txBody>
                    <a:bodyPr/>
                    <a:lstStyle/>
                    <a:p>
                      <a:endParaRPr lang="zh-CN"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109(14/1010 3s)</a:t>
                      </a:r>
                      <a:endParaRPr lang="zh-CN" altLang="en-US" dirty="0"/>
                    </a:p>
                  </a:txBody>
                  <a:tcPr/>
                </a:tc>
                <a:tc vMerge="1">
                  <a:txBody>
                    <a:bodyPr/>
                    <a:lstStyle/>
                    <a:p>
                      <a:endParaRPr lang="zh-CN" altLang="en-US"/>
                    </a:p>
                  </a:txBody>
                  <a:tcPr/>
                </a:tc>
                <a:extLst>
                  <a:ext uri="{0D108BD9-81ED-4DB2-BD59-A6C34878D82A}">
                    <a16:rowId xmlns:a16="http://schemas.microsoft.com/office/drawing/2014/main" val="724277306"/>
                  </a:ext>
                </a:extLst>
              </a:tr>
              <a:tr h="320040">
                <a:tc rowSpan="2">
                  <a:txBody>
                    <a:bodyPr/>
                    <a:lstStyle/>
                    <a:p>
                      <a:r>
                        <a:rPr lang="en-US" altLang="zh-CN" dirty="0"/>
                        <a:t>Distill model</a:t>
                      </a:r>
                      <a:endParaRPr lang="zh-CN" altLang="en-US" dirty="0"/>
                    </a:p>
                  </a:txBody>
                  <a:tcPr/>
                </a:tc>
                <a:tc rowSpan="2">
                  <a:txBody>
                    <a:bodyPr/>
                    <a:lstStyle/>
                    <a:p>
                      <a:r>
                        <a:rPr lang="en-US" altLang="zh-CN" dirty="0"/>
                        <a:t>Only containing 7 &amp; 8 from training set(</a:t>
                      </a:r>
                      <a:r>
                        <a:rPr lang="en-US" altLang="zh-CN" b="1" dirty="0"/>
                        <a:t>only 7 &amp; 8 are saw</a:t>
                      </a:r>
                      <a:r>
                        <a:rPr lang="en-US" altLang="zh-CN" dirty="0"/>
                        <a:t>)</a:t>
                      </a:r>
                      <a:endParaRPr lang="zh-CN" altLang="en-US" dirty="0"/>
                    </a:p>
                  </a:txBody>
                  <a:tcPr/>
                </a:tc>
                <a:tc>
                  <a:txBody>
                    <a:bodyPr/>
                    <a:lstStyle/>
                    <a:p>
                      <a:r>
                        <a:rPr lang="en-US" altLang="zh-CN" dirty="0"/>
                        <a:t>47.3%</a:t>
                      </a:r>
                    </a:p>
                  </a:txBody>
                  <a:tcPr/>
                </a:tc>
                <a:tc rowSpan="2">
                  <a:txBody>
                    <a:bodyPr/>
                    <a:lstStyle/>
                    <a:p>
                      <a:r>
                        <a:rPr lang="en-US" altLang="zh-CN" dirty="0"/>
                        <a:t>Fine-tune bias for 7 &amp; 8</a:t>
                      </a:r>
                      <a:endParaRPr lang="zh-CN" altLang="en-US" dirty="0"/>
                    </a:p>
                  </a:txBody>
                  <a:tcPr/>
                </a:tc>
                <a:extLst>
                  <a:ext uri="{0D108BD9-81ED-4DB2-BD59-A6C34878D82A}">
                    <a16:rowId xmlns:a16="http://schemas.microsoft.com/office/drawing/2014/main" val="2122913583"/>
                  </a:ext>
                </a:extLst>
              </a:tr>
              <a:tr h="320040">
                <a:tc vMerge="1">
                  <a:txBody>
                    <a:bodyPr/>
                    <a:lstStyle/>
                    <a:p>
                      <a:endParaRPr lang="zh-CN" altLang="en-US"/>
                    </a:p>
                  </a:txBody>
                  <a:tcPr/>
                </a:tc>
                <a:tc vMerge="1">
                  <a:txBody>
                    <a:bodyPr/>
                    <a:lstStyle/>
                    <a:p>
                      <a:endParaRPr lang="zh-CN"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13.2%</a:t>
                      </a:r>
                      <a:endParaRPr lang="zh-CN" altLang="en-US" dirty="0"/>
                    </a:p>
                  </a:txBody>
                  <a:tcPr/>
                </a:tc>
                <a:tc vMerge="1">
                  <a:txBody>
                    <a:bodyPr/>
                    <a:lstStyle/>
                    <a:p>
                      <a:endParaRPr lang="zh-CN" altLang="en-US"/>
                    </a:p>
                  </a:txBody>
                  <a:tcPr/>
                </a:tc>
                <a:extLst>
                  <a:ext uri="{0D108BD9-81ED-4DB2-BD59-A6C34878D82A}">
                    <a16:rowId xmlns:a16="http://schemas.microsoft.com/office/drawing/2014/main" val="223106173"/>
                  </a:ext>
                </a:extLst>
              </a:tr>
            </a:tbl>
          </a:graphicData>
        </a:graphic>
      </p:graphicFrame>
      <p:sp>
        <p:nvSpPr>
          <p:cNvPr id="9" name="文本框 8">
            <a:extLst>
              <a:ext uri="{FF2B5EF4-FFF2-40B4-BE49-F238E27FC236}">
                <a16:creationId xmlns:a16="http://schemas.microsoft.com/office/drawing/2014/main" id="{89DB8D81-C342-4D02-A8A2-9DE9FF1C12EE}"/>
              </a:ext>
            </a:extLst>
          </p:cNvPr>
          <p:cNvSpPr txBox="1"/>
          <p:nvPr/>
        </p:nvSpPr>
        <p:spPr>
          <a:xfrm>
            <a:off x="242889" y="5511283"/>
            <a:ext cx="11577638" cy="1200329"/>
          </a:xfrm>
          <a:prstGeom prst="rect">
            <a:avLst/>
          </a:prstGeom>
          <a:solidFill>
            <a:schemeClr val="accent1">
              <a:lumMod val="40000"/>
              <a:lumOff val="60000"/>
            </a:schemeClr>
          </a:solidFill>
        </p:spPr>
        <p:txBody>
          <a:bodyPr wrap="square" rtlCol="0">
            <a:spAutoFit/>
          </a:bodyPr>
          <a:lstStyle/>
          <a:p>
            <a:r>
              <a:rPr lang="en-US" altLang="zh-CN" dirty="0"/>
              <a:t>The distilled model only makes 206 test errors of which 133 are on the 1010 threes in the test set. Most of the errors are caused by the fact that the learned bias for the 3 class is much too low. If the bias is increased by 3.5(which optimizes overall performance on the test set), the distilled model makes 109 errors of which 14 are on 3s. So with the right bias, the distilled model gets 98.6% of the test 3s correct </a:t>
            </a:r>
            <a:r>
              <a:rPr lang="en-US" altLang="zh-CN" dirty="0" err="1"/>
              <a:t>dispite</a:t>
            </a:r>
            <a:r>
              <a:rPr lang="en-US" altLang="zh-CN" dirty="0"/>
              <a:t> never having seen a 3 during training.</a:t>
            </a:r>
            <a:endParaRPr lang="zh-CN" altLang="en-US" dirty="0"/>
          </a:p>
        </p:txBody>
      </p:sp>
    </p:spTree>
    <p:extLst>
      <p:ext uri="{BB962C8B-B14F-4D97-AF65-F5344CB8AC3E}">
        <p14:creationId xmlns:p14="http://schemas.microsoft.com/office/powerpoint/2010/main" val="3228930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FD9ED0D-B303-4945-9026-01814E131392}"/>
              </a:ext>
            </a:extLst>
          </p:cNvPr>
          <p:cNvSpPr>
            <a:spLocks noGrp="1"/>
          </p:cNvSpPr>
          <p:nvPr>
            <p:ph type="title"/>
          </p:nvPr>
        </p:nvSpPr>
        <p:spPr/>
        <p:txBody>
          <a:bodyPr/>
          <a:lstStyle/>
          <a:p>
            <a:r>
              <a:rPr lang="en-US" altLang="zh-CN" b="1" dirty="0"/>
              <a:t>ASR</a:t>
            </a:r>
            <a:endParaRPr lang="zh-CN" altLang="en-US" b="1" dirty="0"/>
          </a:p>
        </p:txBody>
      </p:sp>
      <p:graphicFrame>
        <p:nvGraphicFramePr>
          <p:cNvPr id="4" name="内容占位符 3">
            <a:extLst>
              <a:ext uri="{FF2B5EF4-FFF2-40B4-BE49-F238E27FC236}">
                <a16:creationId xmlns:a16="http://schemas.microsoft.com/office/drawing/2014/main" id="{1274237F-BDC7-4230-BE97-2C24E1FF5DA6}"/>
              </a:ext>
            </a:extLst>
          </p:cNvPr>
          <p:cNvGraphicFramePr>
            <a:graphicFrameLocks noGrp="1"/>
          </p:cNvGraphicFramePr>
          <p:nvPr>
            <p:ph idx="1"/>
            <p:extLst>
              <p:ext uri="{D42A27DB-BD31-4B8C-83A1-F6EECF244321}">
                <p14:modId xmlns:p14="http://schemas.microsoft.com/office/powerpoint/2010/main" val="1935311396"/>
              </p:ext>
            </p:extLst>
          </p:nvPr>
        </p:nvGraphicFramePr>
        <p:xfrm>
          <a:off x="1062038" y="2108756"/>
          <a:ext cx="8077200" cy="2565400"/>
        </p:xfrm>
        <a:graphic>
          <a:graphicData uri="http://schemas.openxmlformats.org/drawingml/2006/table">
            <a:tbl>
              <a:tblPr firstRow="1" bandRow="1">
                <a:tableStyleId>{5C22544A-7EE6-4342-B048-85BDC9FD1C3A}</a:tableStyleId>
              </a:tblPr>
              <a:tblGrid>
                <a:gridCol w="1615440">
                  <a:extLst>
                    <a:ext uri="{9D8B030D-6E8A-4147-A177-3AD203B41FA5}">
                      <a16:colId xmlns:a16="http://schemas.microsoft.com/office/drawing/2014/main" val="310452829"/>
                    </a:ext>
                  </a:extLst>
                </a:gridCol>
                <a:gridCol w="2956560">
                  <a:extLst>
                    <a:ext uri="{9D8B030D-6E8A-4147-A177-3AD203B41FA5}">
                      <a16:colId xmlns:a16="http://schemas.microsoft.com/office/drawing/2014/main" val="1910734736"/>
                    </a:ext>
                  </a:extLst>
                </a:gridCol>
                <a:gridCol w="1776412">
                  <a:extLst>
                    <a:ext uri="{9D8B030D-6E8A-4147-A177-3AD203B41FA5}">
                      <a16:colId xmlns:a16="http://schemas.microsoft.com/office/drawing/2014/main" val="4213342572"/>
                    </a:ext>
                  </a:extLst>
                </a:gridCol>
                <a:gridCol w="1728788">
                  <a:extLst>
                    <a:ext uri="{9D8B030D-6E8A-4147-A177-3AD203B41FA5}">
                      <a16:colId xmlns:a16="http://schemas.microsoft.com/office/drawing/2014/main" val="1189472216"/>
                    </a:ext>
                  </a:extLst>
                </a:gridCol>
              </a:tblGrid>
              <a:tr h="370840">
                <a:tc>
                  <a:txBody>
                    <a:bodyPr/>
                    <a:lstStyle/>
                    <a:p>
                      <a:endParaRPr lang="zh-CN" altLang="en-US" dirty="0"/>
                    </a:p>
                  </a:txBody>
                  <a:tcPr/>
                </a:tc>
                <a:tc>
                  <a:txBody>
                    <a:bodyPr/>
                    <a:lstStyle/>
                    <a:p>
                      <a:r>
                        <a:rPr lang="en-US" altLang="zh-CN" dirty="0"/>
                        <a:t>NN configs</a:t>
                      </a:r>
                      <a:endParaRPr lang="zh-CN" altLang="en-US" dirty="0"/>
                    </a:p>
                  </a:txBody>
                  <a:tcPr/>
                </a:tc>
                <a:tc>
                  <a:txBody>
                    <a:bodyPr/>
                    <a:lstStyle/>
                    <a:p>
                      <a:r>
                        <a:rPr lang="en-US" altLang="zh-CN" dirty="0"/>
                        <a:t>Test Frame accuracy</a:t>
                      </a:r>
                      <a:endParaRPr lang="zh-CN" altLang="en-US" dirty="0"/>
                    </a:p>
                  </a:txBody>
                  <a:tcPr/>
                </a:tc>
                <a:tc>
                  <a:txBody>
                    <a:bodyPr/>
                    <a:lstStyle/>
                    <a:p>
                      <a:r>
                        <a:rPr lang="en-US" altLang="zh-CN" dirty="0"/>
                        <a:t>WER</a:t>
                      </a:r>
                      <a:endParaRPr lang="zh-CN" altLang="en-US" dirty="0"/>
                    </a:p>
                  </a:txBody>
                  <a:tcPr/>
                </a:tc>
                <a:extLst>
                  <a:ext uri="{0D108BD9-81ED-4DB2-BD59-A6C34878D82A}">
                    <a16:rowId xmlns:a16="http://schemas.microsoft.com/office/drawing/2014/main" val="448061744"/>
                  </a:ext>
                </a:extLst>
              </a:tr>
              <a:tr h="370840">
                <a:tc>
                  <a:txBody>
                    <a:bodyPr/>
                    <a:lstStyle/>
                    <a:p>
                      <a:r>
                        <a:rPr lang="en-US" altLang="zh-CN" dirty="0"/>
                        <a:t>baseline</a:t>
                      </a:r>
                      <a:endParaRPr lang="zh-CN" altLang="en-US" dirty="0"/>
                    </a:p>
                  </a:txBody>
                  <a:tcPr/>
                </a:tc>
                <a:tc>
                  <a:txBody>
                    <a:bodyPr/>
                    <a:lstStyle/>
                    <a:p>
                      <a:r>
                        <a:rPr lang="en-US" altLang="zh-CN" dirty="0"/>
                        <a:t>8 layers</a:t>
                      </a:r>
                    </a:p>
                    <a:p>
                      <a:r>
                        <a:rPr lang="en-US" altLang="zh-CN" dirty="0"/>
                        <a:t>2560 nodes</a:t>
                      </a:r>
                    </a:p>
                    <a:p>
                      <a:r>
                        <a:rPr lang="en-US" altLang="zh-CN" dirty="0"/>
                        <a:t>14000 labels</a:t>
                      </a:r>
                      <a:endParaRPr lang="zh-CN" altLang="en-US" dirty="0"/>
                    </a:p>
                  </a:txBody>
                  <a:tcPr/>
                </a:tc>
                <a:tc>
                  <a:txBody>
                    <a:bodyPr/>
                    <a:lstStyle/>
                    <a:p>
                      <a:r>
                        <a:rPr lang="en-US" altLang="zh-CN" dirty="0"/>
                        <a:t>58.9%</a:t>
                      </a:r>
                      <a:endParaRPr lang="zh-CN" altLang="en-US" dirty="0"/>
                    </a:p>
                  </a:txBody>
                  <a:tcPr/>
                </a:tc>
                <a:tc>
                  <a:txBody>
                    <a:bodyPr/>
                    <a:lstStyle/>
                    <a:p>
                      <a:r>
                        <a:rPr lang="en-US" altLang="zh-CN" dirty="0"/>
                        <a:t>10.9%</a:t>
                      </a:r>
                      <a:endParaRPr lang="zh-CN" altLang="en-US" dirty="0"/>
                    </a:p>
                  </a:txBody>
                  <a:tcPr/>
                </a:tc>
                <a:extLst>
                  <a:ext uri="{0D108BD9-81ED-4DB2-BD59-A6C34878D82A}">
                    <a16:rowId xmlns:a16="http://schemas.microsoft.com/office/drawing/2014/main" val="2785592391"/>
                  </a:ext>
                </a:extLst>
              </a:tr>
              <a:tr h="370840">
                <a:tc>
                  <a:txBody>
                    <a:bodyPr/>
                    <a:lstStyle/>
                    <a:p>
                      <a:r>
                        <a:rPr lang="en-US" altLang="zh-CN" dirty="0"/>
                        <a:t>10 * ensemble</a:t>
                      </a:r>
                      <a:endParaRPr lang="zh-CN" altLang="en-US" dirty="0"/>
                    </a:p>
                  </a:txBody>
                  <a:tcPr/>
                </a:tc>
                <a:tc>
                  <a:txBody>
                    <a:bodyPr/>
                    <a:lstStyle/>
                    <a:p>
                      <a:endParaRPr lang="zh-CN" altLang="en-US" dirty="0"/>
                    </a:p>
                  </a:txBody>
                  <a:tcPr/>
                </a:tc>
                <a:tc>
                  <a:txBody>
                    <a:bodyPr/>
                    <a:lstStyle/>
                    <a:p>
                      <a:r>
                        <a:rPr lang="en-US" altLang="zh-CN" dirty="0"/>
                        <a:t>61.1%</a:t>
                      </a:r>
                      <a:endParaRPr lang="zh-CN" altLang="en-US" dirty="0"/>
                    </a:p>
                  </a:txBody>
                  <a:tcPr/>
                </a:tc>
                <a:tc>
                  <a:txBody>
                    <a:bodyPr/>
                    <a:lstStyle/>
                    <a:p>
                      <a:r>
                        <a:rPr lang="en-US" altLang="zh-CN" dirty="0"/>
                        <a:t>10.7%</a:t>
                      </a:r>
                      <a:endParaRPr lang="zh-CN" altLang="en-US" dirty="0"/>
                    </a:p>
                  </a:txBody>
                  <a:tcPr/>
                </a:tc>
                <a:extLst>
                  <a:ext uri="{0D108BD9-81ED-4DB2-BD59-A6C34878D82A}">
                    <a16:rowId xmlns:a16="http://schemas.microsoft.com/office/drawing/2014/main" val="856438364"/>
                  </a:ext>
                </a:extLst>
              </a:tr>
              <a:tr h="370840">
                <a:tc>
                  <a:txBody>
                    <a:bodyPr/>
                    <a:lstStyle/>
                    <a:p>
                      <a:r>
                        <a:rPr lang="en-US" altLang="zh-CN" dirty="0"/>
                        <a:t>Distilled single </a:t>
                      </a:r>
                      <a:endParaRPr lang="zh-CN" altLang="en-US" dirty="0"/>
                    </a:p>
                  </a:txBody>
                  <a:tcPr/>
                </a:tc>
                <a:tc>
                  <a:txBody>
                    <a:bodyPr/>
                    <a:lstStyle/>
                    <a:p>
                      <a:r>
                        <a:rPr lang="en-US" altLang="zh-CN" dirty="0"/>
                        <a:t>T {1,</a:t>
                      </a:r>
                      <a:r>
                        <a:rPr lang="en-US" altLang="zh-CN" b="1" dirty="0"/>
                        <a:t>2</a:t>
                      </a:r>
                      <a:r>
                        <a:rPr lang="en-US" altLang="zh-CN" dirty="0"/>
                        <a:t>,5,10}</a:t>
                      </a:r>
                    </a:p>
                    <a:p>
                      <a:r>
                        <a:rPr lang="en-US" altLang="zh-CN" dirty="0"/>
                        <a:t>Weight 0.5 for hard</a:t>
                      </a:r>
                      <a:endParaRPr lang="zh-CN" altLang="en-US" dirty="0"/>
                    </a:p>
                  </a:txBody>
                  <a:tcPr/>
                </a:tc>
                <a:tc>
                  <a:txBody>
                    <a:bodyPr/>
                    <a:lstStyle/>
                    <a:p>
                      <a:r>
                        <a:rPr lang="en-US" altLang="zh-CN" dirty="0"/>
                        <a:t>60.8%</a:t>
                      </a:r>
                      <a:endParaRPr lang="zh-CN" altLang="en-US" dirty="0"/>
                    </a:p>
                  </a:txBody>
                  <a:tcPr/>
                </a:tc>
                <a:tc>
                  <a:txBody>
                    <a:bodyPr/>
                    <a:lstStyle/>
                    <a:p>
                      <a:r>
                        <a:rPr lang="en-US" altLang="zh-CN" dirty="0"/>
                        <a:t>10.7%</a:t>
                      </a:r>
                      <a:endParaRPr lang="zh-CN" altLang="en-US" dirty="0"/>
                    </a:p>
                  </a:txBody>
                  <a:tcPr/>
                </a:tc>
                <a:extLst>
                  <a:ext uri="{0D108BD9-81ED-4DB2-BD59-A6C34878D82A}">
                    <a16:rowId xmlns:a16="http://schemas.microsoft.com/office/drawing/2014/main" val="1287176651"/>
                  </a:ext>
                </a:extLst>
              </a:tr>
            </a:tbl>
          </a:graphicData>
        </a:graphic>
      </p:graphicFrame>
      <p:sp>
        <p:nvSpPr>
          <p:cNvPr id="5" name="文本框 4">
            <a:extLst>
              <a:ext uri="{FF2B5EF4-FFF2-40B4-BE49-F238E27FC236}">
                <a16:creationId xmlns:a16="http://schemas.microsoft.com/office/drawing/2014/main" id="{347A8886-A225-4C99-ABE2-41AA6E6E47C8}"/>
              </a:ext>
            </a:extLst>
          </p:cNvPr>
          <p:cNvSpPr txBox="1"/>
          <p:nvPr/>
        </p:nvSpPr>
        <p:spPr>
          <a:xfrm>
            <a:off x="933449" y="1715056"/>
            <a:ext cx="2671763" cy="369332"/>
          </a:xfrm>
          <a:prstGeom prst="rect">
            <a:avLst/>
          </a:prstGeom>
          <a:noFill/>
        </p:spPr>
        <p:txBody>
          <a:bodyPr wrap="square" rtlCol="0">
            <a:spAutoFit/>
          </a:bodyPr>
          <a:lstStyle/>
          <a:p>
            <a:r>
              <a:rPr lang="en-US" altLang="zh-CN" dirty="0"/>
              <a:t>Training set: 2000h</a:t>
            </a:r>
            <a:endParaRPr lang="zh-CN" altLang="en-US" dirty="0"/>
          </a:p>
        </p:txBody>
      </p:sp>
      <p:sp>
        <p:nvSpPr>
          <p:cNvPr id="7" name="文本框 6">
            <a:extLst>
              <a:ext uri="{FF2B5EF4-FFF2-40B4-BE49-F238E27FC236}">
                <a16:creationId xmlns:a16="http://schemas.microsoft.com/office/drawing/2014/main" id="{2E7840A9-2A2D-4387-9032-578029C6F1A4}"/>
              </a:ext>
            </a:extLst>
          </p:cNvPr>
          <p:cNvSpPr txBox="1"/>
          <p:nvPr/>
        </p:nvSpPr>
        <p:spPr>
          <a:xfrm>
            <a:off x="1062038" y="4907558"/>
            <a:ext cx="7672387" cy="369332"/>
          </a:xfrm>
          <a:prstGeom prst="rect">
            <a:avLst/>
          </a:prstGeom>
          <a:noFill/>
        </p:spPr>
        <p:txBody>
          <a:bodyPr wrap="square" rtlCol="0">
            <a:spAutoFit/>
          </a:bodyPr>
          <a:lstStyle/>
          <a:p>
            <a:r>
              <a:rPr lang="en-US" altLang="zh-CN" dirty="0"/>
              <a:t>Vary the set of data that each model sees, useless in ensemble</a:t>
            </a:r>
            <a:endParaRPr lang="zh-CN" altLang="en-US" dirty="0"/>
          </a:p>
        </p:txBody>
      </p:sp>
      <p:sp>
        <p:nvSpPr>
          <p:cNvPr id="9" name="文本框 8">
            <a:extLst>
              <a:ext uri="{FF2B5EF4-FFF2-40B4-BE49-F238E27FC236}">
                <a16:creationId xmlns:a16="http://schemas.microsoft.com/office/drawing/2014/main" id="{A98E4548-9140-49D6-B0FE-DD5D6BAF8492}"/>
              </a:ext>
            </a:extLst>
          </p:cNvPr>
          <p:cNvSpPr txBox="1"/>
          <p:nvPr/>
        </p:nvSpPr>
        <p:spPr>
          <a:xfrm>
            <a:off x="242889" y="5511283"/>
            <a:ext cx="11577638" cy="646331"/>
          </a:xfrm>
          <a:prstGeom prst="rect">
            <a:avLst/>
          </a:prstGeom>
          <a:solidFill>
            <a:schemeClr val="accent1">
              <a:lumMod val="40000"/>
              <a:lumOff val="60000"/>
            </a:schemeClr>
          </a:solidFill>
        </p:spPr>
        <p:txBody>
          <a:bodyPr wrap="square" rtlCol="0">
            <a:spAutoFit/>
          </a:bodyPr>
          <a:lstStyle/>
          <a:p>
            <a:r>
              <a:rPr lang="en-US" altLang="zh-CN" dirty="0"/>
              <a:t>More than 80% of the improvement in frame classification accuracy achieved by using an ensemble of 10 models is </a:t>
            </a:r>
          </a:p>
          <a:p>
            <a:r>
              <a:rPr lang="en-US" altLang="zh-CN" dirty="0"/>
              <a:t>Transferred to the distilled model.</a:t>
            </a:r>
            <a:endParaRPr lang="zh-CN" altLang="en-US" dirty="0"/>
          </a:p>
        </p:txBody>
      </p:sp>
    </p:spTree>
    <p:extLst>
      <p:ext uri="{BB962C8B-B14F-4D97-AF65-F5344CB8AC3E}">
        <p14:creationId xmlns:p14="http://schemas.microsoft.com/office/powerpoint/2010/main" val="545288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E473682-8192-43C7-92B4-60D0D7BC2253}"/>
              </a:ext>
            </a:extLst>
          </p:cNvPr>
          <p:cNvSpPr>
            <a:spLocks noGrp="1"/>
          </p:cNvSpPr>
          <p:nvPr>
            <p:ph type="title"/>
          </p:nvPr>
        </p:nvSpPr>
        <p:spPr>
          <a:xfrm>
            <a:off x="838200" y="170834"/>
            <a:ext cx="10515600" cy="1325563"/>
          </a:xfrm>
        </p:spPr>
        <p:txBody>
          <a:bodyPr/>
          <a:lstStyle/>
          <a:p>
            <a:r>
              <a:rPr lang="en-US" altLang="zh-CN" b="1" dirty="0"/>
              <a:t>JFT</a:t>
            </a:r>
            <a:endParaRPr lang="zh-CN" altLang="en-US" b="1" dirty="0"/>
          </a:p>
        </p:txBody>
      </p:sp>
      <p:sp>
        <p:nvSpPr>
          <p:cNvPr id="4" name="文本框 3">
            <a:extLst>
              <a:ext uri="{FF2B5EF4-FFF2-40B4-BE49-F238E27FC236}">
                <a16:creationId xmlns:a16="http://schemas.microsoft.com/office/drawing/2014/main" id="{E70A61A2-3553-4A15-89ED-75FE7D640636}"/>
              </a:ext>
            </a:extLst>
          </p:cNvPr>
          <p:cNvSpPr txBox="1"/>
          <p:nvPr/>
        </p:nvSpPr>
        <p:spPr>
          <a:xfrm>
            <a:off x="766763" y="1206966"/>
            <a:ext cx="10772775" cy="923330"/>
          </a:xfrm>
          <a:prstGeom prst="rect">
            <a:avLst/>
          </a:prstGeom>
          <a:noFill/>
        </p:spPr>
        <p:txBody>
          <a:bodyPr wrap="square" rtlCol="0">
            <a:spAutoFit/>
          </a:bodyPr>
          <a:lstStyle/>
          <a:p>
            <a:pPr marL="285750" indent="-285750">
              <a:buFont typeface="Arial" panose="020B0604020202020204" pitchFamily="34" charset="0"/>
              <a:buChar char="•"/>
            </a:pPr>
            <a:r>
              <a:rPr lang="en-US" altLang="zh-CN" dirty="0"/>
              <a:t>100 million labeled image with 15000 labels</a:t>
            </a:r>
          </a:p>
          <a:p>
            <a:pPr marL="285750" indent="-285750">
              <a:buFont typeface="Arial" panose="020B0604020202020204" pitchFamily="34" charset="0"/>
              <a:buChar char="•"/>
            </a:pPr>
            <a:r>
              <a:rPr lang="en-US" altLang="zh-CN" dirty="0"/>
              <a:t>Trained for 6 months using asynchronous stochastic gradient descent on a large number of cores</a:t>
            </a:r>
          </a:p>
          <a:p>
            <a:pPr marL="285750" indent="-285750">
              <a:buFont typeface="Arial" panose="020B0604020202020204" pitchFamily="34" charset="0"/>
              <a:buChar char="•"/>
            </a:pPr>
            <a:r>
              <a:rPr lang="en-US" altLang="zh-CN" dirty="0"/>
              <a:t> but only if a lot more cores are available</a:t>
            </a:r>
            <a:endParaRPr lang="zh-CN" altLang="en-US" dirty="0"/>
          </a:p>
        </p:txBody>
      </p:sp>
      <p:graphicFrame>
        <p:nvGraphicFramePr>
          <p:cNvPr id="3" name="表格 2">
            <a:extLst>
              <a:ext uri="{FF2B5EF4-FFF2-40B4-BE49-F238E27FC236}">
                <a16:creationId xmlns:a16="http://schemas.microsoft.com/office/drawing/2014/main" id="{2C461B95-907D-4C1E-A13E-3944A35EE2A0}"/>
              </a:ext>
            </a:extLst>
          </p:cNvPr>
          <p:cNvGraphicFramePr>
            <a:graphicFrameLocks noGrp="1"/>
          </p:cNvGraphicFramePr>
          <p:nvPr>
            <p:extLst>
              <p:ext uri="{D42A27DB-BD31-4B8C-83A1-F6EECF244321}">
                <p14:modId xmlns:p14="http://schemas.microsoft.com/office/powerpoint/2010/main" val="3911790065"/>
              </p:ext>
            </p:extLst>
          </p:nvPr>
        </p:nvGraphicFramePr>
        <p:xfrm>
          <a:off x="1050925" y="2316480"/>
          <a:ext cx="8127999" cy="111252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2688072733"/>
                    </a:ext>
                  </a:extLst>
                </a:gridCol>
                <a:gridCol w="3045354">
                  <a:extLst>
                    <a:ext uri="{9D8B030D-6E8A-4147-A177-3AD203B41FA5}">
                      <a16:colId xmlns:a16="http://schemas.microsoft.com/office/drawing/2014/main" val="3315195895"/>
                    </a:ext>
                  </a:extLst>
                </a:gridCol>
                <a:gridCol w="2373312">
                  <a:extLst>
                    <a:ext uri="{9D8B030D-6E8A-4147-A177-3AD203B41FA5}">
                      <a16:colId xmlns:a16="http://schemas.microsoft.com/office/drawing/2014/main" val="1134318124"/>
                    </a:ext>
                  </a:extLst>
                </a:gridCol>
              </a:tblGrid>
              <a:tr h="370840">
                <a:tc>
                  <a:txBody>
                    <a:bodyPr/>
                    <a:lstStyle/>
                    <a:p>
                      <a:r>
                        <a:rPr lang="en-US" altLang="zh-CN" dirty="0"/>
                        <a:t>System</a:t>
                      </a:r>
                      <a:endParaRPr lang="zh-CN" altLang="en-US" dirty="0"/>
                    </a:p>
                  </a:txBody>
                  <a:tcPr/>
                </a:tc>
                <a:tc>
                  <a:txBody>
                    <a:bodyPr/>
                    <a:lstStyle/>
                    <a:p>
                      <a:r>
                        <a:rPr lang="en-US" altLang="zh-CN" dirty="0"/>
                        <a:t>Conditional test accuracy</a:t>
                      </a:r>
                      <a:endParaRPr lang="zh-CN" altLang="en-US" dirty="0"/>
                    </a:p>
                  </a:txBody>
                  <a:tcPr/>
                </a:tc>
                <a:tc>
                  <a:txBody>
                    <a:bodyPr/>
                    <a:lstStyle/>
                    <a:p>
                      <a:r>
                        <a:rPr lang="en-US" altLang="zh-CN" dirty="0"/>
                        <a:t>Test accuracy</a:t>
                      </a:r>
                      <a:endParaRPr lang="zh-CN" altLang="en-US" dirty="0"/>
                    </a:p>
                  </a:txBody>
                  <a:tcPr/>
                </a:tc>
                <a:extLst>
                  <a:ext uri="{0D108BD9-81ED-4DB2-BD59-A6C34878D82A}">
                    <a16:rowId xmlns:a16="http://schemas.microsoft.com/office/drawing/2014/main" val="227862492"/>
                  </a:ext>
                </a:extLst>
              </a:tr>
              <a:tr h="370840">
                <a:tc>
                  <a:txBody>
                    <a:bodyPr/>
                    <a:lstStyle/>
                    <a:p>
                      <a:r>
                        <a:rPr lang="en-US" altLang="zh-CN" dirty="0"/>
                        <a:t>Baseline</a:t>
                      </a:r>
                      <a:endParaRPr lang="zh-CN" altLang="en-US" dirty="0"/>
                    </a:p>
                  </a:txBody>
                  <a:tcPr/>
                </a:tc>
                <a:tc>
                  <a:txBody>
                    <a:bodyPr/>
                    <a:lstStyle/>
                    <a:p>
                      <a:pPr algn="ctr"/>
                      <a:r>
                        <a:rPr lang="en-US" altLang="zh-CN" dirty="0"/>
                        <a:t>43.1%</a:t>
                      </a:r>
                      <a:endParaRPr lang="zh-CN" altLang="en-US" dirty="0"/>
                    </a:p>
                  </a:txBody>
                  <a:tcPr/>
                </a:tc>
                <a:tc>
                  <a:txBody>
                    <a:bodyPr/>
                    <a:lstStyle/>
                    <a:p>
                      <a:pPr algn="ctr"/>
                      <a:r>
                        <a:rPr lang="en-US" altLang="zh-CN" dirty="0"/>
                        <a:t>25.0%</a:t>
                      </a:r>
                      <a:endParaRPr lang="zh-CN" altLang="en-US" dirty="0"/>
                    </a:p>
                  </a:txBody>
                  <a:tcPr/>
                </a:tc>
                <a:extLst>
                  <a:ext uri="{0D108BD9-81ED-4DB2-BD59-A6C34878D82A}">
                    <a16:rowId xmlns:a16="http://schemas.microsoft.com/office/drawing/2014/main" val="4038107991"/>
                  </a:ext>
                </a:extLst>
              </a:tr>
              <a:tr h="370840">
                <a:tc>
                  <a:txBody>
                    <a:bodyPr/>
                    <a:lstStyle/>
                    <a:p>
                      <a:r>
                        <a:rPr lang="en-US" altLang="zh-CN" dirty="0"/>
                        <a:t>+61 specialist models</a:t>
                      </a:r>
                      <a:endParaRPr lang="zh-CN" altLang="en-US" dirty="0"/>
                    </a:p>
                  </a:txBody>
                  <a:tcPr/>
                </a:tc>
                <a:tc>
                  <a:txBody>
                    <a:bodyPr/>
                    <a:lstStyle/>
                    <a:p>
                      <a:pPr algn="ctr"/>
                      <a:r>
                        <a:rPr lang="en-US" altLang="zh-CN" dirty="0"/>
                        <a:t>45.9%</a:t>
                      </a:r>
                      <a:endParaRPr lang="zh-CN" altLang="en-US" dirty="0"/>
                    </a:p>
                  </a:txBody>
                  <a:tcPr/>
                </a:tc>
                <a:tc>
                  <a:txBody>
                    <a:bodyPr/>
                    <a:lstStyle/>
                    <a:p>
                      <a:pPr algn="ctr"/>
                      <a:r>
                        <a:rPr lang="en-US" altLang="zh-CN" dirty="0"/>
                        <a:t>26.1%</a:t>
                      </a:r>
                      <a:endParaRPr lang="zh-CN" altLang="en-US" dirty="0"/>
                    </a:p>
                  </a:txBody>
                  <a:tcPr/>
                </a:tc>
                <a:extLst>
                  <a:ext uri="{0D108BD9-81ED-4DB2-BD59-A6C34878D82A}">
                    <a16:rowId xmlns:a16="http://schemas.microsoft.com/office/drawing/2014/main" val="3285268717"/>
                  </a:ext>
                </a:extLst>
              </a:tr>
            </a:tbl>
          </a:graphicData>
        </a:graphic>
      </p:graphicFrame>
      <p:sp>
        <p:nvSpPr>
          <p:cNvPr id="7" name="文本框 6">
            <a:extLst>
              <a:ext uri="{FF2B5EF4-FFF2-40B4-BE49-F238E27FC236}">
                <a16:creationId xmlns:a16="http://schemas.microsoft.com/office/drawing/2014/main" id="{43878F7A-4189-4217-B451-35F62008C4EA}"/>
              </a:ext>
            </a:extLst>
          </p:cNvPr>
          <p:cNvSpPr txBox="1"/>
          <p:nvPr/>
        </p:nvSpPr>
        <p:spPr>
          <a:xfrm>
            <a:off x="910432" y="3674745"/>
            <a:ext cx="4868862" cy="2862322"/>
          </a:xfrm>
          <a:prstGeom prst="rect">
            <a:avLst/>
          </a:prstGeom>
          <a:noFill/>
        </p:spPr>
        <p:txBody>
          <a:bodyPr wrap="square" rtlCol="0">
            <a:spAutoFit/>
          </a:bodyPr>
          <a:lstStyle/>
          <a:p>
            <a:r>
              <a:rPr lang="en-US" altLang="zh-CN" b="1" dirty="0"/>
              <a:t>Specialist models</a:t>
            </a:r>
          </a:p>
          <a:p>
            <a:pPr marL="285750" indent="-285750">
              <a:buFont typeface="Arial" panose="020B0604020202020204" pitchFamily="34" charset="0"/>
              <a:buChar char="•"/>
            </a:pPr>
            <a:r>
              <a:rPr lang="en-US" altLang="zh-CN" dirty="0"/>
              <a:t>Trained on examples from a very confusable subset of classes</a:t>
            </a:r>
            <a:r>
              <a:rPr lang="zh-CN" altLang="en-US" dirty="0"/>
              <a:t> </a:t>
            </a:r>
            <a:r>
              <a:rPr lang="en-US" altLang="zh-CN" dirty="0"/>
              <a:t>(</a:t>
            </a:r>
            <a:r>
              <a:rPr lang="en-US" altLang="zh-CN" dirty="0" err="1"/>
              <a:t>eg</a:t>
            </a:r>
            <a:r>
              <a:rPr lang="en-US" altLang="zh-CN" dirty="0"/>
              <a:t>: different types of mushroom)</a:t>
            </a:r>
          </a:p>
          <a:p>
            <a:pPr marL="285750" indent="-285750">
              <a:buFont typeface="Arial" panose="020B0604020202020204" pitchFamily="34" charset="0"/>
              <a:buChar char="•"/>
            </a:pPr>
            <a:r>
              <a:rPr lang="en-US" altLang="zh-CN" dirty="0"/>
              <a:t>Class is smaller by combining all of the classes it doesn’t care about into a dustbin class</a:t>
            </a:r>
          </a:p>
          <a:p>
            <a:pPr marL="285750" indent="-285750">
              <a:buFont typeface="Arial" panose="020B0604020202020204" pitchFamily="34" charset="0"/>
              <a:buChar char="•"/>
            </a:pPr>
            <a:r>
              <a:rPr lang="en-US" altLang="zh-CN" dirty="0"/>
              <a:t>Initialized with weight of generalist model</a:t>
            </a:r>
          </a:p>
          <a:p>
            <a:pPr marL="285750" indent="-285750">
              <a:buFont typeface="Arial" panose="020B0604020202020204" pitchFamily="34" charset="0"/>
              <a:buChar char="•"/>
            </a:pPr>
            <a:r>
              <a:rPr lang="en-US" altLang="zh-CN" dirty="0"/>
              <a:t>½ from special subset, ½ sampled from the remainder of the training set</a:t>
            </a:r>
          </a:p>
        </p:txBody>
      </p:sp>
    </p:spTree>
    <p:extLst>
      <p:ext uri="{BB962C8B-B14F-4D97-AF65-F5344CB8AC3E}">
        <p14:creationId xmlns:p14="http://schemas.microsoft.com/office/powerpoint/2010/main" val="2771256136"/>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938</Words>
  <Application>Microsoft Office PowerPoint</Application>
  <PresentationFormat>宽屏</PresentationFormat>
  <Paragraphs>148</Paragraphs>
  <Slides>11</Slides>
  <Notes>7</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11</vt:i4>
      </vt:variant>
    </vt:vector>
  </HeadingPairs>
  <TitlesOfParts>
    <vt:vector size="17" baseType="lpstr">
      <vt:lpstr>等线</vt:lpstr>
      <vt:lpstr>等线 Light</vt:lpstr>
      <vt:lpstr>Arial</vt:lpstr>
      <vt:lpstr>Cambria Math</vt:lpstr>
      <vt:lpstr>Wingdings</vt:lpstr>
      <vt:lpstr>Office 主题​​</vt:lpstr>
      <vt:lpstr>Knowledge distillation</vt:lpstr>
      <vt:lpstr>Knowledge distillation for RNN-LM</vt:lpstr>
      <vt:lpstr>Knowledge distillation</vt:lpstr>
      <vt:lpstr>思想&amp;方法</vt:lpstr>
      <vt:lpstr>核心公式</vt:lpstr>
      <vt:lpstr>实验步骤</vt:lpstr>
      <vt:lpstr>MNIST</vt:lpstr>
      <vt:lpstr>ASR</vt:lpstr>
      <vt:lpstr>JFT</vt:lpstr>
      <vt:lpstr>ASR</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Knowledge distillation</dc:title>
  <dc:creator>779061762@qq.com</dc:creator>
  <cp:lastModifiedBy>779061762@qq.com</cp:lastModifiedBy>
  <cp:revision>95</cp:revision>
  <dcterms:created xsi:type="dcterms:W3CDTF">2019-05-28T07:23:51Z</dcterms:created>
  <dcterms:modified xsi:type="dcterms:W3CDTF">2019-05-30T01:16:39Z</dcterms:modified>
</cp:coreProperties>
</file>