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5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8056AF-50CA-4E61-B4D2-14280AED79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5AEDD07-D99B-46FC-8C1F-A58FC523D4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B9CC0A4-B33A-4E9C-9D77-3823F3405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1DBC0-CEB7-4453-B490-2952A805B74B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2BE1E11-E52A-42F3-AF7C-64C6D9C68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742968A-4E2B-4F58-A73A-8C480097D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77E56-8B5F-49CA-8BD0-6E681B5A8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579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FE8D135-0200-4837-8036-1267A9547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789D786-9938-4A91-874E-AD31A87ECF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000CE41-A939-4D9B-AB65-DB5CE5AD3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1DBC0-CEB7-4453-B490-2952A805B74B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C4E231F-86C5-41F0-9F14-1426A8457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E006324-BEC2-46DE-8D78-99C3287EE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77E56-8B5F-49CA-8BD0-6E681B5A8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82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CFC2E769-7ED6-4736-AEA9-37D9CD72CA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5FC75CD-3796-4A84-B582-2B82A5C03A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DBE4BEC-D1D5-4D00-8094-EB0EE798A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1DBC0-CEB7-4453-B490-2952A805B74B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04CAEC8-458A-4156-8F04-08EC016C4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674645F-3773-4570-B726-8C72D26E6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77E56-8B5F-49CA-8BD0-6E681B5A8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004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D3F0AFA-D542-4972-BF2E-A2C2B228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E8E3B1C-4B6B-47AF-8453-C5E1921AD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DF5B2FC-78CE-4BE9-B767-D70690900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1DBC0-CEB7-4453-B490-2952A805B74B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A5534B2-ED3E-49FD-BEBB-48B0CABBB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50739A6-7E23-4364-861B-7606EDD61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77E56-8B5F-49CA-8BD0-6E681B5A8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8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044E5C9-8AF4-4885-99AB-F8FCD023A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754ACFB-3010-4735-9CFA-D4D4047ECD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5FA5C42-F8DD-4D90-98AF-ADD2F436C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1DBC0-CEB7-4453-B490-2952A805B74B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FD0A007-8A7D-4150-992C-031EDE08F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DC25AA2-0B68-4649-A78E-C3E5EB9DF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77E56-8B5F-49CA-8BD0-6E681B5A8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633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534CEA-A573-4DA3-84B7-EBAB85E54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0F5CCA6-4C9A-44FB-9AC2-A7FF8506EF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BD924AD-6B25-442A-88B4-622CAF2768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39F2BC3-5C0D-40EB-B315-B4BCBC8C9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1DBC0-CEB7-4453-B490-2952A805B74B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A350C9B-6BFA-4552-B1FC-D580E074A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3377104-2F62-437C-8380-198F2337B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77E56-8B5F-49CA-8BD0-6E681B5A8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041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F8D1F8B-5C79-4778-95F3-C14EEB227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3850C6E-D3DF-475A-97FD-92520461B2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5BAB538-C246-4671-B456-328BB6936C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9CE07B7-40CA-4DA0-9E10-6EE4B6CD6E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FF1BC9F2-6E50-4A18-895E-27C46F5696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6CDF216-53D7-48C9-90CD-C39FC3DAE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1DBC0-CEB7-4453-B490-2952A805B74B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D0C11B0-7C08-447B-B738-AD2F7B4A7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CA9B227-E091-45AC-AFF6-E8DC2B040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77E56-8B5F-49CA-8BD0-6E681B5A8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85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D799B2D-CE47-49B0-B51A-EB0B1B0A4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A21396B5-E6A7-436A-A9E8-958A56667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1DBC0-CEB7-4453-B490-2952A805B74B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E8C7BB2-4EA3-4D33-AE5E-FC716D59F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C3E5AE3-CA36-491E-B675-2D701BA83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77E56-8B5F-49CA-8BD0-6E681B5A8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152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7326456-1134-4956-A2B3-8C57B86D0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1DBC0-CEB7-4453-B490-2952A805B74B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737CE4B3-2FD2-4A15-9352-B0655585B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B3B15DC-C750-47AF-9D15-F20D8C8CB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77E56-8B5F-49CA-8BD0-6E681B5A8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716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522620A-CAEF-4243-BE8A-13D117C41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D08236D-ECEB-457C-BF1C-C16CA55579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D5D1D52-4424-4443-B86B-7362EE5B20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8695EE4-EAE4-4BEC-8C5A-37C6E1CEA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1DBC0-CEB7-4453-B490-2952A805B74B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C28115F-F668-44FB-8BF1-A33D5F8CF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35C5294-4CEC-4FBE-8FCA-6C332E050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77E56-8B5F-49CA-8BD0-6E681B5A8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32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0346381-2D8B-4A7A-97BF-9EC1526F4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4789F00-3205-4FA2-AFAC-E437DBFC63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5D54551-77C7-48E5-A0EF-7EAE440BA6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911C4F1-ECAC-4D40-BC29-C8BD3135E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1DBC0-CEB7-4453-B490-2952A805B74B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89C2F63-33F3-4D44-AF35-2D0BDF14F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BBC3C0A-A3DC-4346-8E3B-0A21A98FF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77E56-8B5F-49CA-8BD0-6E681B5A8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587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E2EAADAD-0E20-4312-98CB-42130A829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B05C71C-D053-4791-839A-72D0F44D7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0E15ACC-80F9-4458-B543-55AF005D45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1DBC0-CEB7-4453-B490-2952A805B74B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1DAF53E-77A2-41EA-AB10-EA072D171D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BE0D829-DC2B-42D5-BF0F-B270AEB48E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77E56-8B5F-49CA-8BD0-6E681B5A8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587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9F9BF2F-9784-4E56-9B5C-AAFF8CADCB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ASR-Free Pronunciation Assessment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93090356-E79F-4126-9E8F-0654A8EBB616}"/>
              </a:ext>
            </a:extLst>
          </p:cNvPr>
          <p:cNvSpPr txBox="1"/>
          <p:nvPr/>
        </p:nvSpPr>
        <p:spPr>
          <a:xfrm>
            <a:off x="5388434" y="4229100"/>
            <a:ext cx="14151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Sitong</a:t>
            </a:r>
            <a:r>
              <a:rPr lang="en-US" dirty="0"/>
              <a:t> Cheng</a:t>
            </a:r>
          </a:p>
          <a:p>
            <a:r>
              <a:rPr lang="en-US" dirty="0" err="1"/>
              <a:t>Zhixin</a:t>
            </a:r>
            <a:r>
              <a:rPr lang="en-US" dirty="0"/>
              <a:t>  Liu</a:t>
            </a:r>
          </a:p>
        </p:txBody>
      </p:sp>
    </p:spTree>
    <p:extLst>
      <p:ext uri="{BB962C8B-B14F-4D97-AF65-F5344CB8AC3E}">
        <p14:creationId xmlns:p14="http://schemas.microsoft.com/office/powerpoint/2010/main" val="390836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6620EF-407D-4F1E-8FEF-9EBFF9DCE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242" y="2766218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Thank you !</a:t>
            </a:r>
          </a:p>
        </p:txBody>
      </p:sp>
    </p:spTree>
    <p:extLst>
      <p:ext uri="{BB962C8B-B14F-4D97-AF65-F5344CB8AC3E}">
        <p14:creationId xmlns:p14="http://schemas.microsoft.com/office/powerpoint/2010/main" val="882827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5DCC20-264F-4129-BC9A-DD5E7C6A3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214" y="96049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Introduction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7D6B287-C0B3-4FF2-970B-A0ACFD2EB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214" y="142161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Goodness of Pronunciation (GOP)</a:t>
            </a:r>
          </a:p>
        </p:txBody>
      </p:sp>
      <p:pic>
        <p:nvPicPr>
          <p:cNvPr id="5" name="图片 4" descr="图片包含 游戏机, 物体, 钟表&#10;&#10;描述已自动生成">
            <a:extLst>
              <a:ext uri="{FF2B5EF4-FFF2-40B4-BE49-F238E27FC236}">
                <a16:creationId xmlns:a16="http://schemas.microsoft.com/office/drawing/2014/main" id="{B5BC6EA8-3A50-4647-BE7F-366BA9EF83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551" y="2786511"/>
            <a:ext cx="3258005" cy="943107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4B69E6DD-207B-486E-B907-85E72036C678}"/>
              </a:ext>
            </a:extLst>
          </p:cNvPr>
          <p:cNvSpPr/>
          <p:nvPr/>
        </p:nvSpPr>
        <p:spPr>
          <a:xfrm>
            <a:off x="5375937" y="2821133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  = </a:t>
            </a:r>
            <a:r>
              <a:rPr lang="en-US" dirty="0" err="1"/>
              <a:t>i-th</a:t>
            </a:r>
            <a:r>
              <a:rPr lang="en-US" dirty="0"/>
              <a:t> phone in the speech segment</a:t>
            </a:r>
          </a:p>
          <a:p>
            <a:r>
              <a:rPr lang="en-US" dirty="0"/>
              <a:t>  = corresponding speech segment</a:t>
            </a:r>
          </a:p>
          <a:p>
            <a:r>
              <a:rPr lang="en-US" dirty="0"/>
              <a:t>  = total number of phones in the speech segment</a:t>
            </a:r>
          </a:p>
        </p:txBody>
      </p: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EFD4F2E2-2B29-4BBD-9271-A83205238CA7}"/>
              </a:ext>
            </a:extLst>
          </p:cNvPr>
          <p:cNvGrpSpPr/>
          <p:nvPr/>
        </p:nvGrpSpPr>
        <p:grpSpPr>
          <a:xfrm>
            <a:off x="5257799" y="2933466"/>
            <a:ext cx="236275" cy="748777"/>
            <a:chOff x="5620464" y="2697549"/>
            <a:chExt cx="236275" cy="748777"/>
          </a:xfrm>
        </p:grpSpPr>
        <p:pic>
          <p:nvPicPr>
            <p:cNvPr id="7" name="图片 6">
              <a:extLst>
                <a:ext uri="{FF2B5EF4-FFF2-40B4-BE49-F238E27FC236}">
                  <a16:creationId xmlns:a16="http://schemas.microsoft.com/office/drawing/2014/main" id="{9D675909-A077-4FE1-BA94-6A6ABB9A471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625418" y="2697549"/>
              <a:ext cx="209550" cy="219075"/>
            </a:xfrm>
            <a:prstGeom prst="rect">
              <a:avLst/>
            </a:prstGeom>
          </p:spPr>
        </p:pic>
        <p:pic>
          <p:nvPicPr>
            <p:cNvPr id="8" name="图片 7">
              <a:extLst>
                <a:ext uri="{FF2B5EF4-FFF2-40B4-BE49-F238E27FC236}">
                  <a16:creationId xmlns:a16="http://schemas.microsoft.com/office/drawing/2014/main" id="{5564F407-F13E-43DA-8EBE-A482392CD63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647189" y="2957446"/>
              <a:ext cx="209550" cy="228600"/>
            </a:xfrm>
            <a:prstGeom prst="rect">
              <a:avLst/>
            </a:prstGeom>
          </p:spPr>
        </p:pic>
        <p:pic>
          <p:nvPicPr>
            <p:cNvPr id="9" name="图片 8">
              <a:extLst>
                <a:ext uri="{FF2B5EF4-FFF2-40B4-BE49-F238E27FC236}">
                  <a16:creationId xmlns:a16="http://schemas.microsoft.com/office/drawing/2014/main" id="{E39C6D22-860E-4D73-BCDF-F5AB6254C5B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20464" y="3226868"/>
              <a:ext cx="219458" cy="219458"/>
            </a:xfrm>
            <a:prstGeom prst="rect">
              <a:avLst/>
            </a:prstGeom>
          </p:spPr>
        </p:pic>
      </p:grpSp>
      <p:sp>
        <p:nvSpPr>
          <p:cNvPr id="12" name="矩形 11">
            <a:extLst>
              <a:ext uri="{FF2B5EF4-FFF2-40B4-BE49-F238E27FC236}">
                <a16:creationId xmlns:a16="http://schemas.microsoft.com/office/drawing/2014/main" id="{07E933D4-7BF2-4016-83C1-82BEAB396278}"/>
              </a:ext>
            </a:extLst>
          </p:cNvPr>
          <p:cNvSpPr/>
          <p:nvPr/>
        </p:nvSpPr>
        <p:spPr>
          <a:xfrm>
            <a:off x="836214" y="2094598"/>
            <a:ext cx="9693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GOP is based on the posterior probability on the correct phone, given the speech segment of that phone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C51A4923-AB77-4059-8390-5FA0979800F7}"/>
              </a:ext>
            </a:extLst>
          </p:cNvPr>
          <p:cNvSpPr txBox="1"/>
          <p:nvPr/>
        </p:nvSpPr>
        <p:spPr>
          <a:xfrm>
            <a:off x="836214" y="4140450"/>
            <a:ext cx="95440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given a phone sequence q and the corresponding speech signal o, and assume the alignment is perfect</a:t>
            </a:r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F9762352-4655-40EC-8913-27D03828E6C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63381" y="5226524"/>
            <a:ext cx="2634343" cy="665172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E961D2EA-D3AE-4BA5-99BD-ACC4068A96A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94074" y="5182768"/>
            <a:ext cx="3268435" cy="817109"/>
          </a:xfrm>
          <a:prstGeom prst="rect">
            <a:avLst/>
          </a:prstGeom>
        </p:spPr>
      </p:pic>
      <p:sp>
        <p:nvSpPr>
          <p:cNvPr id="16" name="文本框 15">
            <a:extLst>
              <a:ext uri="{FF2B5EF4-FFF2-40B4-BE49-F238E27FC236}">
                <a16:creationId xmlns:a16="http://schemas.microsoft.com/office/drawing/2014/main" id="{7A709FB2-2D9E-4B0C-9C38-D46A82CB1838}"/>
              </a:ext>
            </a:extLst>
          </p:cNvPr>
          <p:cNvSpPr txBox="1"/>
          <p:nvPr/>
        </p:nvSpPr>
        <p:spPr>
          <a:xfrm>
            <a:off x="9380764" y="5375097"/>
            <a:ext cx="9046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ignored</a:t>
            </a:r>
          </a:p>
        </p:txBody>
      </p: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A5097914-7ECC-441C-8E77-AB69CCA896E7}"/>
              </a:ext>
            </a:extLst>
          </p:cNvPr>
          <p:cNvCxnSpPr>
            <a:endCxn id="16" idx="1"/>
          </p:cNvCxnSpPr>
          <p:nvPr/>
        </p:nvCxnSpPr>
        <p:spPr>
          <a:xfrm>
            <a:off x="8825593" y="5375097"/>
            <a:ext cx="555171" cy="184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id="{4F843208-C663-4F8D-AFF2-6B001052DD06}"/>
              </a:ext>
            </a:extLst>
          </p:cNvPr>
          <p:cNvCxnSpPr/>
          <p:nvPr/>
        </p:nvCxnSpPr>
        <p:spPr>
          <a:xfrm flipV="1">
            <a:off x="8705470" y="5658554"/>
            <a:ext cx="675294" cy="1143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>
            <a:extLst>
              <a:ext uri="{FF2B5EF4-FFF2-40B4-BE49-F238E27FC236}">
                <a16:creationId xmlns:a16="http://schemas.microsoft.com/office/drawing/2014/main" id="{CD4777CC-8423-4C1B-89F3-2D3A25AAF0EA}"/>
              </a:ext>
            </a:extLst>
          </p:cNvPr>
          <p:cNvSpPr txBox="1"/>
          <p:nvPr/>
        </p:nvSpPr>
        <p:spPr>
          <a:xfrm>
            <a:off x="8875946" y="6176600"/>
            <a:ext cx="14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However ……</a:t>
            </a:r>
          </a:p>
        </p:txBody>
      </p:sp>
    </p:spTree>
    <p:extLst>
      <p:ext uri="{BB962C8B-B14F-4D97-AF65-F5344CB8AC3E}">
        <p14:creationId xmlns:p14="http://schemas.microsoft.com/office/powerpoint/2010/main" val="3620081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01FA3F-EE37-4CBE-A85C-240F10B13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7780F3DC-10CC-4B2A-9B32-D389449E3C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2982" y="2791139"/>
            <a:ext cx="4578857" cy="1729605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82423356-6249-47A7-BC3E-E194C4D60C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0224" y="3297967"/>
            <a:ext cx="1724025" cy="36195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7BAA78A2-D2AF-4F36-A482-FF8366BE2D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2752" y="4556288"/>
            <a:ext cx="3992337" cy="688041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A2BFAAA2-E8CC-4E65-9D01-1EF8B0F58A03}"/>
              </a:ext>
            </a:extLst>
          </p:cNvPr>
          <p:cNvSpPr/>
          <p:nvPr/>
        </p:nvSpPr>
        <p:spPr>
          <a:xfrm>
            <a:off x="941614" y="161346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There is no guarantee that a worse pronunciation will achieve a smaller posterior!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1A02AB10-7C46-41A7-971B-4826311A3DDC}"/>
              </a:ext>
            </a:extLst>
          </p:cNvPr>
          <p:cNvSpPr/>
          <p:nvPr/>
        </p:nvSpPr>
        <p:spPr>
          <a:xfrm>
            <a:off x="1369846" y="550784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If      &gt; 0, the posterior essentially increases. This means that a non-native speaker obtains a better GOP than a native speaker. 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E801F0BE-1013-401A-9928-1061B184E39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58029" y="5607565"/>
            <a:ext cx="284389" cy="223449"/>
          </a:xfrm>
          <a:prstGeom prst="rect">
            <a:avLst/>
          </a:prstGeom>
        </p:spPr>
      </p:pic>
      <p:sp>
        <p:nvSpPr>
          <p:cNvPr id="11" name="矩形 10">
            <a:extLst>
              <a:ext uri="{FF2B5EF4-FFF2-40B4-BE49-F238E27FC236}">
                <a16:creationId xmlns:a16="http://schemas.microsoft.com/office/drawing/2014/main" id="{C5A2D4FE-A321-490E-A280-73D9BD86C4D1}"/>
              </a:ext>
            </a:extLst>
          </p:cNvPr>
          <p:cNvSpPr/>
          <p:nvPr/>
        </p:nvSpPr>
        <p:spPr>
          <a:xfrm>
            <a:off x="941614" y="2756165"/>
            <a:ext cx="33005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perfect pronunciation of        : </a:t>
            </a: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27ACD713-0A3F-4754-B5AA-3ACA59D259B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38188" y="2842026"/>
            <a:ext cx="351426" cy="221551"/>
          </a:xfrm>
          <a:prstGeom prst="rect">
            <a:avLst/>
          </a:prstGeom>
        </p:spPr>
      </p:pic>
      <p:sp>
        <p:nvSpPr>
          <p:cNvPr id="13" name="矩形 12">
            <a:extLst>
              <a:ext uri="{FF2B5EF4-FFF2-40B4-BE49-F238E27FC236}">
                <a16:creationId xmlns:a16="http://schemas.microsoft.com/office/drawing/2014/main" id="{FA0ED0AA-8E7A-4094-9A71-33D3D40F07CC}"/>
              </a:ext>
            </a:extLst>
          </p:cNvPr>
          <p:cNvSpPr/>
          <p:nvPr/>
        </p:nvSpPr>
        <p:spPr>
          <a:xfrm>
            <a:off x="941614" y="392343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 non-native speaker pronounce        at a position o</a:t>
            </a:r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FC346F5E-2B35-417B-9180-65E6745068A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42133" y="3997326"/>
            <a:ext cx="351426" cy="22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242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E83642-2DCF-4E65-8510-6BFB546BB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7558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Solutions:</a:t>
            </a:r>
            <a:br>
              <a:rPr lang="en-US" dirty="0"/>
            </a:br>
            <a:br>
              <a:rPr lang="en-US" dirty="0"/>
            </a:br>
            <a:r>
              <a:rPr lang="en-US" sz="2400" dirty="0"/>
              <a:t>ASR-free scoring</a:t>
            </a:r>
            <a:endParaRPr 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BDEE377-132C-42E3-A1A2-C30AC6DB4C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3194" y="2722790"/>
            <a:ext cx="2714625" cy="24574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14C86008-993C-469E-B67F-5B91AC45A8B4}"/>
                  </a:ext>
                </a:extLst>
              </p:cNvPr>
              <p:cNvSpPr/>
              <p:nvPr/>
            </p:nvSpPr>
            <p:spPr>
              <a:xfrm>
                <a:off x="838199" y="2158778"/>
                <a:ext cx="6096000" cy="92333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We conjecture that it is the marginal part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</m:d>
                  </m:oMath>
                </a14:m>
                <a:r>
                  <a:rPr lang="en-US" dirty="0"/>
                  <a:t> that solves the phone competition. Since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</m:d>
                  </m:oMath>
                </a14:m>
                <a:r>
                  <a:rPr lang="en-US" dirty="0"/>
                  <a:t> concerns neither phones nor words, it is called an ASR-free scoring.</a:t>
                </a:r>
              </a:p>
            </p:txBody>
          </p:sp>
        </mc:Choice>
        <mc:Fallback xmlns="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14C86008-993C-469E-B67F-5B91AC45A8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2158778"/>
                <a:ext cx="6096000" cy="923330"/>
              </a:xfrm>
              <a:prstGeom prst="rect">
                <a:avLst/>
              </a:prstGeom>
              <a:blipFill>
                <a:blip r:embed="rId3"/>
                <a:stretch>
                  <a:fillRect l="-600" t="-3289" r="-1300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07A21875-0A08-41F7-9C3F-8ADC3EA2BA2A}"/>
                  </a:ext>
                </a:extLst>
              </p:cNvPr>
              <p:cNvSpPr txBox="1"/>
              <p:nvPr/>
            </p:nvSpPr>
            <p:spPr>
              <a:xfrm>
                <a:off x="1202211" y="5223497"/>
                <a:ext cx="21359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 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altLang="zh-CN" i="1">
                          <a:latin typeface="Cambria Math" panose="02040503050406030204" pitchFamily="18" charset="0"/>
                        </a:rPr>
                        <m:t>s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07A21875-0A08-41F7-9C3F-8ADC3EA2BA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2211" y="5223497"/>
                <a:ext cx="2135905" cy="276999"/>
              </a:xfrm>
              <a:prstGeom prst="rect">
                <a:avLst/>
              </a:prstGeom>
              <a:blipFill>
                <a:blip r:embed="rId4"/>
                <a:stretch>
                  <a:fillRect l="-570" t="-2222" r="-1709" b="-3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文本框 8">
            <a:extLst>
              <a:ext uri="{FF2B5EF4-FFF2-40B4-BE49-F238E27FC236}">
                <a16:creationId xmlns:a16="http://schemas.microsoft.com/office/drawing/2014/main" id="{F891EAA6-8C2D-4F92-8724-E8A4AC76F524}"/>
              </a:ext>
            </a:extLst>
          </p:cNvPr>
          <p:cNvSpPr txBox="1"/>
          <p:nvPr/>
        </p:nvSpPr>
        <p:spPr>
          <a:xfrm>
            <a:off x="838199" y="4106636"/>
            <a:ext cx="1227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Method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485B3417-F991-4533-8107-868B57071E7B}"/>
                  </a:ext>
                </a:extLst>
              </p:cNvPr>
              <p:cNvSpPr txBox="1"/>
              <p:nvPr/>
            </p:nvSpPr>
            <p:spPr>
              <a:xfrm>
                <a:off x="1136897" y="4665066"/>
                <a:ext cx="520257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We cannot directly use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𝑜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, since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is quite noisy</a:t>
                </a:r>
              </a:p>
            </p:txBody>
          </p:sp>
        </mc:Choice>
        <mc:Fallback xmlns="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485B3417-F991-4533-8107-868B57071E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897" y="4665066"/>
                <a:ext cx="5202578" cy="369332"/>
              </a:xfrm>
              <a:prstGeom prst="rect">
                <a:avLst/>
              </a:prstGeom>
              <a:blipFill>
                <a:blip r:embed="rId5"/>
                <a:stretch>
                  <a:fillRect l="-937" t="-8197" r="-1054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7920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CCB7B1-A576-409A-B69B-729F1D29B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Marginal models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3693F87F-FB5D-4B5A-B9F9-33973E2CCECE}"/>
              </a:ext>
            </a:extLst>
          </p:cNvPr>
          <p:cNvSpPr/>
          <p:nvPr/>
        </p:nvSpPr>
        <p:spPr>
          <a:xfrm>
            <a:off x="931687" y="4021157"/>
            <a:ext cx="19683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Normalization flow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9ACFA991-578A-49E7-BF6C-6DB9266D829D}"/>
              </a:ext>
            </a:extLst>
          </p:cNvPr>
          <p:cNvSpPr/>
          <p:nvPr/>
        </p:nvSpPr>
        <p:spPr>
          <a:xfrm>
            <a:off x="931687" y="4860861"/>
            <a:ext cx="18233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Discriminative NF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72DB1692-26F7-4F95-816A-EEFF50A74815}"/>
              </a:ext>
            </a:extLst>
          </p:cNvPr>
          <p:cNvSpPr/>
          <p:nvPr/>
        </p:nvSpPr>
        <p:spPr>
          <a:xfrm>
            <a:off x="975321" y="3244334"/>
            <a:ext cx="15491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-vector 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02E7B793-2403-4D80-AB88-1FCAA0A9CC17}"/>
                  </a:ext>
                </a:extLst>
              </p:cNvPr>
              <p:cNvSpPr txBox="1"/>
              <p:nvPr/>
            </p:nvSpPr>
            <p:spPr>
              <a:xfrm>
                <a:off x="931687" y="2282845"/>
                <a:ext cx="14505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02E7B793-2403-4D80-AB88-1FCAA0A9CC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687" y="2282845"/>
                <a:ext cx="1450525" cy="369332"/>
              </a:xfrm>
              <a:prstGeom prst="rect">
                <a:avLst/>
              </a:prstGeom>
              <a:blipFill>
                <a:blip r:embed="rId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文本框 3">
            <a:extLst>
              <a:ext uri="{FF2B5EF4-FFF2-40B4-BE49-F238E27FC236}">
                <a16:creationId xmlns:a16="http://schemas.microsoft.com/office/drawing/2014/main" id="{FFD6C84C-6826-4990-BE03-A07B5C3496DD}"/>
              </a:ext>
            </a:extLst>
          </p:cNvPr>
          <p:cNvSpPr txBox="1"/>
          <p:nvPr/>
        </p:nvSpPr>
        <p:spPr>
          <a:xfrm>
            <a:off x="4310743" y="4021157"/>
            <a:ext cx="6391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All vectors are trained with je-1520</a:t>
            </a:r>
          </a:p>
        </p:txBody>
      </p:sp>
    </p:spTree>
    <p:extLst>
      <p:ext uri="{BB962C8B-B14F-4D97-AF65-F5344CB8AC3E}">
        <p14:creationId xmlns:p14="http://schemas.microsoft.com/office/powerpoint/2010/main" val="3365213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D64C49A-159D-4638-9177-26E895AD2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Prediction 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AA89E444-5075-4760-B1E0-AFCB4E669529}"/>
                  </a:ext>
                </a:extLst>
              </p:cNvPr>
              <p:cNvSpPr/>
              <p:nvPr/>
            </p:nvSpPr>
            <p:spPr>
              <a:xfrm>
                <a:off x="838200" y="2512188"/>
                <a:ext cx="11106150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With SVR, we predict the score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400" dirty="0"/>
                  <a:t> directly, which can be regarded as a special form of the prediction distribution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where all the probability mass concentrates in a single value.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SVR train with je-1520, test with je-380.</a:t>
                </a:r>
              </a:p>
            </p:txBody>
          </p:sp>
        </mc:Choice>
        <mc:Fallback xmlns="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AA89E444-5075-4760-B1E0-AFCB4E6695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512188"/>
                <a:ext cx="11106150" cy="1569660"/>
              </a:xfrm>
              <a:prstGeom prst="rect">
                <a:avLst/>
              </a:prstGeom>
              <a:blipFill>
                <a:blip r:embed="rId2"/>
                <a:stretch>
                  <a:fillRect l="-769" t="-3101" b="-7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277A7652-557B-4B86-932C-FD9F976385F4}"/>
                  </a:ext>
                </a:extLst>
              </p:cNvPr>
              <p:cNvSpPr txBox="1"/>
              <p:nvPr/>
            </p:nvSpPr>
            <p:spPr>
              <a:xfrm>
                <a:off x="918481" y="1887217"/>
                <a:ext cx="12495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277A7652-557B-4B86-932C-FD9F976385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481" y="1887217"/>
                <a:ext cx="1249508" cy="276999"/>
              </a:xfrm>
              <a:prstGeom prst="rect">
                <a:avLst/>
              </a:prstGeom>
              <a:blipFill>
                <a:blip r:embed="rId3"/>
                <a:stretch>
                  <a:fillRect l="-4390" t="-4444" r="-6341" b="-3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5873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1DE701A-36B8-4B98-AE1A-EB7D543C8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fusion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01687166-118A-4050-8271-1F109DA94B39}"/>
              </a:ext>
            </a:extLst>
          </p:cNvPr>
          <p:cNvSpPr/>
          <p:nvPr/>
        </p:nvSpPr>
        <p:spPr>
          <a:xfrm>
            <a:off x="838200" y="1690688"/>
            <a:ext cx="17121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Score fusion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CE72C3FA-63E9-4F26-84B5-7BD2C80C25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0" y="2239736"/>
            <a:ext cx="4114800" cy="53340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02F93FF9-0837-4446-B5E7-3622058024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3145971"/>
            <a:ext cx="2895600" cy="352425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027BAB57-77E2-4FFD-B5E0-4C841C6702B3}"/>
              </a:ext>
            </a:extLst>
          </p:cNvPr>
          <p:cNvSpPr/>
          <p:nvPr/>
        </p:nvSpPr>
        <p:spPr>
          <a:xfrm>
            <a:off x="838200" y="4028105"/>
            <a:ext cx="19814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Feature fusion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7144E382-72B9-4A21-8D22-293A45261BAD}"/>
                  </a:ext>
                </a:extLst>
              </p:cNvPr>
              <p:cNvSpPr/>
              <p:nvPr/>
            </p:nvSpPr>
            <p:spPr>
              <a:xfrm>
                <a:off x="838200" y="4796721"/>
                <a:ext cx="10134600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we treat the GOP score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as a feature and combine it with the latent representation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sz="2400" dirty="0"/>
                  <a:t>, and then build the SVR model. </a:t>
                </a:r>
              </a:p>
            </p:txBody>
          </p:sp>
        </mc:Choice>
        <mc:Fallback xmlns=""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7144E382-72B9-4A21-8D22-293A45261BA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796721"/>
                <a:ext cx="10134600" cy="830997"/>
              </a:xfrm>
              <a:prstGeom prst="rect">
                <a:avLst/>
              </a:prstGeom>
              <a:blipFill>
                <a:blip r:embed="rId4"/>
                <a:stretch>
                  <a:fillRect l="-842" t="-5882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矩形 8">
            <a:extLst>
              <a:ext uri="{FF2B5EF4-FFF2-40B4-BE49-F238E27FC236}">
                <a16:creationId xmlns:a16="http://schemas.microsoft.com/office/drawing/2014/main" id="{2319F552-C354-48F6-9F73-8635CC952F70}"/>
              </a:ext>
            </a:extLst>
          </p:cNvPr>
          <p:cNvSpPr/>
          <p:nvPr/>
        </p:nvSpPr>
        <p:spPr>
          <a:xfrm>
            <a:off x="4281245" y="3717342"/>
            <a:ext cx="39646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γ(·) is the prediction function implemented by SVR</a:t>
            </a:r>
          </a:p>
        </p:txBody>
      </p:sp>
    </p:spTree>
    <p:extLst>
      <p:ext uri="{BB962C8B-B14F-4D97-AF65-F5344CB8AC3E}">
        <p14:creationId xmlns:p14="http://schemas.microsoft.com/office/powerpoint/2010/main" val="2406193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4B12E10-80AE-4F48-885A-F9B1C407F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Experiments &amp; Results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67C7483E-4042-4B99-878F-CD98571774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0475" y="3060155"/>
            <a:ext cx="4591050" cy="81915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A8859D28-53C1-4AA0-8BD1-325A38B85AC0}"/>
              </a:ext>
            </a:extLst>
          </p:cNvPr>
          <p:cNvSpPr/>
          <p:nvPr/>
        </p:nvSpPr>
        <p:spPr>
          <a:xfrm>
            <a:off x="2194355" y="4787107"/>
            <a:ext cx="22331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ASR-free scoring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9DD4DC79-27EA-4A57-B267-A00BCE6636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5825" y="5486896"/>
            <a:ext cx="5210175" cy="847725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17EB6D08-F79B-45A7-8A2C-6BBE3BA2A53C}"/>
              </a:ext>
            </a:extLst>
          </p:cNvPr>
          <p:cNvSpPr/>
          <p:nvPr/>
        </p:nvSpPr>
        <p:spPr>
          <a:xfrm>
            <a:off x="8016733" y="4719625"/>
            <a:ext cx="25058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Information fusion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187EE0E7-2B02-478F-95EF-622EB5E340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59823" y="5248772"/>
            <a:ext cx="5219700" cy="1323975"/>
          </a:xfrm>
          <a:prstGeom prst="rect">
            <a:avLst/>
          </a:prstGeom>
        </p:spPr>
      </p:pic>
      <p:sp>
        <p:nvSpPr>
          <p:cNvPr id="11" name="矩形 10">
            <a:extLst>
              <a:ext uri="{FF2B5EF4-FFF2-40B4-BE49-F238E27FC236}">
                <a16:creationId xmlns:a16="http://schemas.microsoft.com/office/drawing/2014/main" id="{6518B22E-76FD-498C-BF5C-9C04BC9BB5D5}"/>
              </a:ext>
            </a:extLst>
          </p:cNvPr>
          <p:cNvSpPr/>
          <p:nvPr/>
        </p:nvSpPr>
        <p:spPr>
          <a:xfrm>
            <a:off x="5235444" y="2233545"/>
            <a:ext cx="17211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Basic results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29F22F2A-30C9-4922-BEBC-C4B7A2FAA087}"/>
              </a:ext>
            </a:extLst>
          </p:cNvPr>
          <p:cNvSpPr txBox="1"/>
          <p:nvPr/>
        </p:nvSpPr>
        <p:spPr>
          <a:xfrm>
            <a:off x="838200" y="1900850"/>
            <a:ext cx="2187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All results use PCC</a:t>
            </a:r>
          </a:p>
        </p:txBody>
      </p:sp>
    </p:spTree>
    <p:extLst>
      <p:ext uri="{BB962C8B-B14F-4D97-AF65-F5344CB8AC3E}">
        <p14:creationId xmlns:p14="http://schemas.microsoft.com/office/powerpoint/2010/main" val="386696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E00E31D-91B6-4D5F-A90C-AE4AFF677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0B50F878-0283-43E9-90F8-379F80D18578}"/>
              </a:ext>
            </a:extLst>
          </p:cNvPr>
          <p:cNvSpPr/>
          <p:nvPr/>
        </p:nvSpPr>
        <p:spPr>
          <a:xfrm>
            <a:off x="838200" y="1818225"/>
            <a:ext cx="11049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Our theoretical study shows that this scoring approach offers an interesting correction for the phone-competition problem of GOP, and empirical study demonstrated that combining the GOP and this ASR-free approach can achieve better performance than the GOP baseline.</a:t>
            </a:r>
          </a:p>
        </p:txBody>
      </p:sp>
    </p:spTree>
    <p:extLst>
      <p:ext uri="{BB962C8B-B14F-4D97-AF65-F5344CB8AC3E}">
        <p14:creationId xmlns:p14="http://schemas.microsoft.com/office/powerpoint/2010/main" val="981396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368</Words>
  <Application>Microsoft Office PowerPoint</Application>
  <PresentationFormat>宽屏</PresentationFormat>
  <Paragraphs>45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Office 主题​​</vt:lpstr>
      <vt:lpstr>ASR-Free Pronunciation Assessment</vt:lpstr>
      <vt:lpstr>Introduction</vt:lpstr>
      <vt:lpstr>Problems</vt:lpstr>
      <vt:lpstr>Solutions:  ASR-free scoring</vt:lpstr>
      <vt:lpstr>Three Marginal models</vt:lpstr>
      <vt:lpstr>Prediction model</vt:lpstr>
      <vt:lpstr>Information fusion</vt:lpstr>
      <vt:lpstr>Experiments &amp; Results</vt:lpstr>
      <vt:lpstr>Conclusion</vt:lpstr>
      <vt:lpstr>Thank you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ASR-Free Pronunciation Assessment</dc:title>
  <dc:creator>Ruri</dc:creator>
  <cp:lastModifiedBy>Ruri</cp:lastModifiedBy>
  <cp:revision>16</cp:revision>
  <dcterms:created xsi:type="dcterms:W3CDTF">2020-05-25T09:50:45Z</dcterms:created>
  <dcterms:modified xsi:type="dcterms:W3CDTF">2020-05-26T04:58:41Z</dcterms:modified>
</cp:coreProperties>
</file>