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3" r:id="rId9"/>
    <p:sldId id="268" r:id="rId10"/>
    <p:sldId id="269" r:id="rId11"/>
    <p:sldId id="270" r:id="rId12"/>
    <p:sldId id="271" r:id="rId13"/>
    <p:sldId id="274" r:id="rId14"/>
    <p:sldId id="272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5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3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0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0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1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88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34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98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634C-7468-4EB1-9807-5A76C1CF56F2}" type="datetimeFigureOut">
              <a:rPr lang="zh-CN" altLang="en-US" smtClean="0"/>
              <a:t>2016/7/18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3CA5-E17D-4B4D-80C1-4C71E3EFD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3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实习生汇报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				——</a:t>
            </a:r>
            <a:r>
              <a:rPr lang="zh-CN" altLang="en-US" dirty="0" smtClean="0"/>
              <a:t>北邮 张安迪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17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971550" lvl="1" indent="-514350">
              <a:buAutoNum type="arabicPeriod" startAt="2"/>
            </a:pPr>
            <a:r>
              <a:rPr lang="en-US" altLang="zh-CN" sz="3200" dirty="0" smtClean="0"/>
              <a:t>Convolutional networks</a:t>
            </a:r>
          </a:p>
          <a:p>
            <a:pPr marL="457200" lvl="1" indent="0">
              <a:buNone/>
            </a:pP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ways to improve a machine learning system</a:t>
            </a:r>
          </a:p>
          <a:p>
            <a:pPr lvl="1"/>
            <a:r>
              <a:rPr lang="en-US" altLang="zh-CN" sz="3200" dirty="0" smtClean="0"/>
              <a:t>Sparse interactions</a:t>
            </a:r>
          </a:p>
          <a:p>
            <a:pPr lvl="1"/>
            <a:r>
              <a:rPr lang="en-US" altLang="zh-CN" sz="3200" dirty="0" smtClean="0"/>
              <a:t>Parameter sharing</a:t>
            </a:r>
          </a:p>
          <a:p>
            <a:pPr lvl="1"/>
            <a:r>
              <a:rPr lang="en-US" altLang="zh-CN" sz="3200" dirty="0" err="1" smtClean="0"/>
              <a:t>Equivariant</a:t>
            </a:r>
            <a:r>
              <a:rPr lang="en-US" altLang="zh-CN" sz="3200" dirty="0" smtClean="0"/>
              <a:t> representation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70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5195"/>
          </a:xfrm>
        </p:spPr>
        <p:txBody>
          <a:bodyPr>
            <a:noAutofit/>
          </a:bodyPr>
          <a:lstStyle/>
          <a:p>
            <a:pPr marL="971550" lvl="1" indent="-514350">
              <a:buAutoNum type="arabicPeriod" startAt="2"/>
            </a:pPr>
            <a:r>
              <a:rPr lang="en-US" altLang="zh-CN" sz="2800" dirty="0" smtClean="0"/>
              <a:t>Convolutional networks</a:t>
            </a:r>
          </a:p>
          <a:p>
            <a:pPr marL="457200" lvl="1" indent="0">
              <a:buNone/>
            </a:pPr>
            <a:r>
              <a:rPr lang="en-US" altLang="zh-CN" sz="2800" dirty="0" smtClean="0"/>
              <a:t>	</a:t>
            </a:r>
          </a:p>
          <a:p>
            <a:pPr marL="457200" lvl="1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</a:t>
            </a:r>
            <a:r>
              <a:rPr lang="en-US" altLang="zh-CN" sz="2800" b="1" dirty="0" smtClean="0"/>
              <a:t>Pooling</a:t>
            </a:r>
          </a:p>
          <a:p>
            <a:pPr lvl="1"/>
            <a:r>
              <a:rPr lang="en-US" altLang="zh-CN" sz="2800" dirty="0" smtClean="0"/>
              <a:t>Make the representation invariant to small translation of input when we care more about whether a feature exists than where it is.</a:t>
            </a:r>
          </a:p>
          <a:p>
            <a:pPr lvl="1"/>
            <a:r>
              <a:rPr lang="en-US" altLang="zh-CN" sz="2800" dirty="0" smtClean="0"/>
              <a:t>Improve the computational efficiency of the network(also memory requirement, etc.)</a:t>
            </a:r>
          </a:p>
          <a:p>
            <a:pPr lvl="1"/>
            <a:r>
              <a:rPr lang="en-US" altLang="zh-CN" sz="2800" dirty="0" smtClean="0"/>
              <a:t>Essential for handling inputs of varying size</a:t>
            </a: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 smtClean="0"/>
              <a:t>   adjust stride</a:t>
            </a:r>
          </a:p>
          <a:p>
            <a:pPr marL="457200" lvl="1" indent="0">
              <a:buNone/>
            </a:pPr>
            <a:endParaRPr lang="en-US" altLang="zh-CN" sz="2800" dirty="0"/>
          </a:p>
          <a:p>
            <a:pPr marL="457200" lvl="1" indent="0">
              <a:buNone/>
            </a:pPr>
            <a:r>
              <a:rPr lang="en-US" altLang="zh-CN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8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971550" lvl="1" indent="-514350">
              <a:buAutoNum type="arabicPeriod" startAt="2"/>
            </a:pPr>
            <a:r>
              <a:rPr lang="en-US" altLang="zh-CN" sz="3200" dirty="0" smtClean="0"/>
              <a:t>Convolutional networks</a:t>
            </a:r>
          </a:p>
          <a:p>
            <a:pPr marL="457200" lvl="1" indent="0">
              <a:buNone/>
            </a:pPr>
            <a:r>
              <a:rPr lang="en-US" altLang="zh-CN" sz="3200" dirty="0" smtClean="0"/>
              <a:t>	problem: network size shrinks too fast</a:t>
            </a:r>
          </a:p>
          <a:p>
            <a:pPr marL="457200" lvl="1" indent="0">
              <a:buNone/>
            </a:pPr>
            <a:r>
              <a:rPr lang="en-US" altLang="zh-CN" sz="3200" dirty="0" smtClean="0"/>
              <a:t>	solution: zero padding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50" y="2218325"/>
            <a:ext cx="6238095" cy="3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44" y="2104039"/>
            <a:ext cx="8561905" cy="3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AutoNum type="arabicPeriod" startAt="3"/>
                </a:pPr>
                <a:r>
                  <a:rPr lang="en-US" altLang="zh-CN" sz="3200" dirty="0" smtClean="0"/>
                  <a:t>Recurrent networks(RNN)</a:t>
                </a:r>
              </a:p>
              <a:p>
                <a:pPr marL="457200" lvl="1" indent="0">
                  <a:buNone/>
                </a:pPr>
                <a:r>
                  <a:rPr lang="en-US" altLang="zh-CN" sz="3200" dirty="0"/>
                  <a:t>	</a:t>
                </a:r>
                <a:r>
                  <a:rPr lang="en-US" altLang="zh-CN" sz="3200" dirty="0" smtClean="0"/>
                  <a:t>--a family of networks for processing sequential data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--with same f and same </a:t>
                </a:r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dirty="0" smtClean="0"/>
                  <a:t>at every time step t</a:t>
                </a:r>
              </a:p>
              <a:p>
                <a:pPr marL="457200" lvl="1" indent="0">
                  <a:buNone/>
                </a:pP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AutoNum type="arabicPeriod" startAt="3"/>
            </a:pPr>
            <a:r>
              <a:rPr lang="en-US" altLang="zh-CN" sz="3200" dirty="0" smtClean="0"/>
              <a:t>Recurrent networks</a:t>
            </a:r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lvl="1"/>
            <a:r>
              <a:rPr lang="en-US" altLang="zh-CN" sz="3200" dirty="0" smtClean="0"/>
              <a:t>Produce an output at each time step and have recurrent connections between hidden units</a:t>
            </a:r>
          </a:p>
          <a:p>
            <a:pPr lvl="1"/>
            <a:r>
              <a:rPr lang="en-US" altLang="zh-CN" sz="3200" dirty="0"/>
              <a:t>Produce an output at each time step and have recurrent connections </a:t>
            </a:r>
            <a:r>
              <a:rPr lang="en-US" altLang="zh-CN" sz="3200" dirty="0" smtClean="0"/>
              <a:t>from output to hidden units</a:t>
            </a:r>
          </a:p>
          <a:p>
            <a:pPr marL="457200" lvl="1" indent="0">
              <a:buNone/>
            </a:pPr>
            <a:r>
              <a:rPr lang="en-US" altLang="zh-CN" sz="3200" dirty="0" smtClean="0"/>
              <a:t>   --</a:t>
            </a:r>
            <a:r>
              <a:rPr lang="en-US" altLang="zh-CN" sz="3200" dirty="0"/>
              <a:t>teacher </a:t>
            </a:r>
            <a:r>
              <a:rPr lang="en-US" altLang="zh-CN" sz="3200" dirty="0" smtClean="0"/>
              <a:t>forcing, lack info of the past; easy to train</a:t>
            </a:r>
          </a:p>
          <a:p>
            <a:pPr lvl="1"/>
            <a:r>
              <a:rPr lang="en-US" altLang="zh-CN" sz="3200" dirty="0" smtClean="0"/>
              <a:t>Produce one output and have recurrent connections between hidden units	</a:t>
            </a:r>
          </a:p>
        </p:txBody>
      </p:sp>
    </p:spTree>
    <p:extLst>
      <p:ext uri="{BB962C8B-B14F-4D97-AF65-F5344CB8AC3E}">
        <p14:creationId xmlns:p14="http://schemas.microsoft.com/office/powerpoint/2010/main" val="293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AutoNum type="arabicPeriod" startAt="3"/>
                </a:pPr>
                <a:r>
                  <a:rPr lang="en-US" altLang="zh-CN" sz="3200" dirty="0" smtClean="0"/>
                  <a:t>Recurrent networks</a:t>
                </a:r>
              </a:p>
              <a:p>
                <a:pPr marL="457200" lvl="1" indent="0">
                  <a:buNone/>
                </a:pPr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800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64" y="1438656"/>
            <a:ext cx="6540136" cy="46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971550" lvl="1" indent="-514350">
              <a:buAutoNum type="arabicPeriod" startAt="3"/>
            </a:pPr>
            <a:r>
              <a:rPr lang="en-US" altLang="zh-CN" sz="3200" dirty="0" smtClean="0"/>
              <a:t>Recurrent networks</a:t>
            </a:r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BPTT </a:t>
            </a:r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16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7783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AutoNum type="arabicPeriod" startAt="3"/>
                </a:pPr>
                <a:r>
                  <a:rPr lang="en-US" altLang="zh-CN" sz="3200" dirty="0" smtClean="0"/>
                  <a:t>Recurrent networks</a:t>
                </a:r>
              </a:p>
              <a:p>
                <a:pPr marL="457200" lvl="1" indent="0">
                  <a:buNone/>
                </a:pPr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en-US" altLang="zh-CN" sz="3200" dirty="0"/>
                  <a:t>	U</a:t>
                </a:r>
                <a:r>
                  <a:rPr lang="en-US" altLang="zh-CN" sz="3200" dirty="0" smtClean="0"/>
                  <a:t>seful models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(1)Encoder-decoder sequence-to-sequence architectures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    Input -&gt; encoder -&gt; context C -&gt; decoder -&gt; output</a:t>
                </a:r>
              </a:p>
              <a:p>
                <a:pPr marL="457200" lvl="1" indent="0">
                  <a:buNone/>
                </a:pPr>
                <a:r>
                  <a:rPr lang="en-US" altLang="zh-CN" sz="3200" dirty="0"/>
                  <a:t>	(2) </a:t>
                </a:r>
                <a:r>
                  <a:rPr lang="en-US" altLang="zh-CN" sz="3200" dirty="0" smtClean="0"/>
                  <a:t>Recursive neural network</a:t>
                </a: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/>
                  <a:t>	 </a:t>
                </a:r>
                <a:r>
                  <a:rPr lang="en-US" altLang="zh-CN" sz="3200" dirty="0" smtClean="0"/>
                  <a:t>    depth </a:t>
                </a:r>
                <a:r>
                  <a:rPr lang="en-US" altLang="zh-CN" sz="3200" dirty="0"/>
                  <a:t>reduce from </a:t>
                </a:r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320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en-US" altLang="zh-CN" sz="3200" dirty="0"/>
                  <a:t>	</a:t>
                </a:r>
                <a:r>
                  <a:rPr lang="en-US" altLang="zh-CN" sz="3200" dirty="0" smtClean="0"/>
                  <a:t>(</a:t>
                </a:r>
                <a:r>
                  <a:rPr lang="en-US" altLang="zh-CN" sz="3200" dirty="0"/>
                  <a:t>3)Long short-term </a:t>
                </a:r>
                <a:r>
                  <a:rPr lang="en-US" altLang="zh-CN" sz="3200" dirty="0" smtClean="0"/>
                  <a:t>memory </a:t>
                </a:r>
              </a:p>
              <a:p>
                <a:pPr marL="457200" lvl="1" indent="0">
                  <a:buNone/>
                </a:pPr>
                <a:r>
                  <a:rPr lang="en-US" altLang="zh-CN" sz="3200" dirty="0"/>
                  <a:t>	 </a:t>
                </a:r>
                <a:r>
                  <a:rPr lang="en-US" altLang="zh-CN" sz="3200" dirty="0" smtClean="0"/>
                  <a:t>    gated RNN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7783"/>
              </a:xfrm>
              <a:blipFill rotWithShape="0">
                <a:blip r:embed="rId2"/>
                <a:stretch>
                  <a:fillRect t="-2879" r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lvl="1"/>
            <a:r>
              <a:rPr lang="en-US" altLang="zh-CN" sz="3200" dirty="0" smtClean="0"/>
              <a:t>Convolution network</a:t>
            </a:r>
            <a:endParaRPr lang="en-US" altLang="zh-CN" sz="3200" dirty="0"/>
          </a:p>
          <a:p>
            <a:pPr lvl="1"/>
            <a:r>
              <a:rPr lang="en-US" altLang="zh-CN" sz="3200" dirty="0" smtClean="0"/>
              <a:t>MNIST</a:t>
            </a:r>
          </a:p>
          <a:p>
            <a:pPr lvl="1"/>
            <a:r>
              <a:rPr lang="en-US" altLang="zh-CN" sz="3200" dirty="0" smtClean="0"/>
              <a:t>Handwritten digits		</a:t>
            </a:r>
          </a:p>
          <a:p>
            <a:pPr lvl="1"/>
            <a:r>
              <a:rPr lang="en-US" altLang="zh-CN" sz="3200" dirty="0" smtClean="0"/>
              <a:t>Training set – 60000</a:t>
            </a:r>
          </a:p>
          <a:p>
            <a:pPr lvl="1"/>
            <a:r>
              <a:rPr lang="en-US" altLang="zh-CN" sz="3200" dirty="0" smtClean="0"/>
              <a:t>Test set -- 10000</a:t>
            </a:r>
          </a:p>
        </p:txBody>
      </p:sp>
    </p:spTree>
    <p:extLst>
      <p:ext uri="{BB962C8B-B14F-4D97-AF65-F5344CB8AC3E}">
        <p14:creationId xmlns:p14="http://schemas.microsoft.com/office/powerpoint/2010/main" val="38480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31" y="1637965"/>
            <a:ext cx="8757537" cy="44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57494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Tasks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3010485"/>
            <a:ext cx="10515600" cy="3166477"/>
          </a:xfrm>
        </p:spPr>
        <p:txBody>
          <a:bodyPr/>
          <a:lstStyle/>
          <a:p>
            <a:pPr algn="ctr"/>
            <a:r>
              <a:rPr lang="en-US" altLang="zh-CN" dirty="0" smtClean="0"/>
              <a:t>Deep learning by </a:t>
            </a:r>
            <a:r>
              <a:rPr lang="en-US" altLang="zh-CN" dirty="0" err="1" smtClean="0"/>
              <a:t>Bengio</a:t>
            </a:r>
            <a:endParaRPr lang="en-US" altLang="zh-CN" dirty="0" smtClean="0"/>
          </a:p>
          <a:p>
            <a:pPr algn="ctr"/>
            <a:r>
              <a:rPr lang="en-US" altLang="zh-CN" dirty="0" err="1" smtClean="0"/>
              <a:t>Tensorflow</a:t>
            </a:r>
            <a:r>
              <a:rPr lang="en-US" altLang="zh-CN" dirty="0" smtClean="0"/>
              <a:t> </a:t>
            </a:r>
            <a:r>
              <a:rPr lang="en-US" altLang="zh-CN" dirty="0"/>
              <a:t>web </a:t>
            </a:r>
            <a:r>
              <a:rPr lang="en-US" altLang="zh-CN" dirty="0" smtClean="0"/>
              <a:t>docs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One </a:t>
            </a:r>
            <a:r>
              <a:rPr lang="en-US" altLang="zh-CN" dirty="0" err="1" smtClean="0"/>
              <a:t>tensorflow</a:t>
            </a:r>
            <a:r>
              <a:rPr lang="en-US" altLang="zh-CN" dirty="0" smtClean="0"/>
              <a:t> example </a:t>
            </a:r>
            <a:endParaRPr lang="en-US" altLang="zh-CN" dirty="0" smtClean="0"/>
          </a:p>
          <a:p>
            <a:pPr algn="ctr"/>
            <a:r>
              <a:rPr lang="en-US" altLang="zh-CN" dirty="0"/>
              <a:t>Jeff Dean’s talk </a:t>
            </a:r>
            <a:r>
              <a:rPr lang="en-US" altLang="zh-CN" dirty="0" smtClean="0"/>
              <a:t>at </a:t>
            </a:r>
            <a:r>
              <a:rPr lang="en-US" altLang="zh-CN" dirty="0"/>
              <a:t>NIPS</a:t>
            </a:r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1516"/>
            <a:ext cx="10571428" cy="24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706" y="2027312"/>
            <a:ext cx="6952587" cy="36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68" y="2057456"/>
            <a:ext cx="9624863" cy="12709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06" y="3726204"/>
            <a:ext cx="6495785" cy="7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05" y="1920880"/>
            <a:ext cx="8444590" cy="1712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51" y="3808027"/>
            <a:ext cx="6218698" cy="16936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50" y="5654978"/>
            <a:ext cx="6194849" cy="4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	A simple model using </a:t>
            </a:r>
            <a:r>
              <a:rPr lang="en-US" altLang="zh-CN" dirty="0" err="1" smtClean="0"/>
              <a:t>Tensorflow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  <a:endParaRPr lang="en-US" altLang="zh-CN" sz="3200" dirty="0"/>
          </a:p>
          <a:p>
            <a:pPr marL="457200" lvl="1" indent="0">
              <a:buNone/>
            </a:pPr>
            <a:r>
              <a:rPr lang="en-US" altLang="zh-CN" sz="3200" dirty="0" smtClean="0"/>
              <a:t>	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905" y="1690688"/>
            <a:ext cx="6876190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 smtClean="0"/>
              <a:t>Basic Theories of </a:t>
            </a:r>
            <a:r>
              <a:rPr lang="en-US" altLang="zh-CN" dirty="0"/>
              <a:t>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1028700" lvl="1" indent="-571500">
                  <a:buFont typeface="+mj-lt"/>
                  <a:buAutoNum type="arabicPeriod"/>
                </a:pPr>
                <a:r>
                  <a:rPr lang="en-US" altLang="zh-CN" sz="3200" dirty="0" smtClean="0"/>
                  <a:t>Feed forward networks</a:t>
                </a:r>
              </a:p>
              <a:p>
                <a:pPr marL="1028700" lvl="1" indent="-571500">
                  <a:buFont typeface="+mj-lt"/>
                  <a:buAutoNum type="arabicPeriod"/>
                </a:pP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Goal: approximate </a:t>
                </a:r>
                <a:r>
                  <a:rPr lang="en-US" altLang="zh-CN" sz="3200" dirty="0"/>
                  <a:t>some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en-US" altLang="zh-CN" sz="3200" dirty="0" err="1" smtClean="0"/>
                  <a:t>classfier</a:t>
                </a:r>
                <a:r>
                  <a:rPr lang="en-US" altLang="zh-CN" sz="3200" dirty="0" smtClean="0"/>
                  <a:t>: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	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In general: y=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zh-CN" altLang="en-US" sz="3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3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 smtClean="0"/>
              <a:t>Basic </a:t>
            </a:r>
            <a:r>
              <a:rPr lang="en-US" altLang="zh-CN" dirty="0"/>
              <a:t>Theories of Deep Learning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1028700" lvl="1" indent="-571500">
                  <a:buFont typeface="+mj-lt"/>
                  <a:buAutoNum type="arabicPeriod"/>
                </a:pPr>
                <a:r>
                  <a:rPr lang="en-US" altLang="zh-CN" sz="3200" dirty="0" smtClean="0"/>
                  <a:t>Feed forward networks</a:t>
                </a:r>
              </a:p>
              <a:p>
                <a:pPr marL="1028700" lvl="1" indent="-571500">
                  <a:buFont typeface="+mj-lt"/>
                  <a:buAutoNum type="arabicPeriod"/>
                </a:pPr>
                <a:endParaRPr lang="en-US" altLang="zh-CN" sz="3200" dirty="0"/>
              </a:p>
              <a:p>
                <a:pPr lvl="2"/>
                <a:r>
                  <a:rPr lang="en-US" altLang="zh-CN" sz="2800" dirty="0"/>
                  <a:t>T</a:t>
                </a:r>
                <a:r>
                  <a:rPr lang="en-US" altLang="zh-CN" sz="2800" dirty="0" smtClean="0"/>
                  <a:t>raining</a:t>
                </a:r>
                <a:r>
                  <a:rPr lang="zh-CN" altLang="en-US" sz="2800" dirty="0" smtClean="0"/>
                  <a:t>：</a:t>
                </a:r>
                <a:r>
                  <a:rPr lang="en-US" altLang="zh-CN" sz="2800" dirty="0" smtClean="0"/>
                  <a:t>gradient descent	</a:t>
                </a:r>
              </a:p>
              <a:p>
                <a:pPr marL="1828800" lvl="4" indent="0">
                  <a:buNone/>
                </a:pPr>
                <a:r>
                  <a:rPr lang="en-US" altLang="zh-CN" sz="2800" dirty="0"/>
                  <a:t>Stochastic </a:t>
                </a:r>
                <a:r>
                  <a:rPr lang="en-US" altLang="zh-CN" sz="2800" dirty="0" smtClean="0"/>
                  <a:t>gradient descent --momentum</a:t>
                </a:r>
                <a:endParaRPr lang="en-US" altLang="zh-CN" sz="2800" dirty="0"/>
              </a:p>
              <a:p>
                <a:pPr lvl="2"/>
                <a:r>
                  <a:rPr lang="en-US" altLang="zh-CN" sz="2800" dirty="0" smtClean="0"/>
                  <a:t>Differences between </a:t>
                </a:r>
                <a:r>
                  <a:rPr lang="en-US" altLang="zh-CN" sz="2800" dirty="0" smtClean="0"/>
                  <a:t>linear model</a:t>
                </a:r>
                <a:r>
                  <a:rPr lang="zh-CN" altLang="en-US" sz="2800" dirty="0" smtClean="0"/>
                  <a:t>：</a:t>
                </a:r>
                <a:r>
                  <a:rPr lang="en-US" altLang="zh-CN" sz="2800" dirty="0" smtClean="0"/>
                  <a:t>cost function non-convex</a:t>
                </a:r>
              </a:p>
              <a:p>
                <a:pPr marL="914400" lvl="2" indent="0">
                  <a:buNone/>
                </a:pPr>
                <a:r>
                  <a:rPr lang="en-US" altLang="zh-CN" sz="2800" dirty="0"/>
                  <a:t>	</a:t>
                </a:r>
                <a:r>
                  <a:rPr lang="en-US" altLang="zh-CN" sz="2800" dirty="0" smtClean="0"/>
                  <a:t>solution: initialize w and b to small random values </a:t>
                </a:r>
              </a:p>
              <a:p>
                <a:pPr lvl="2"/>
                <a:r>
                  <a:rPr lang="en-US" altLang="zh-CN" sz="2800" dirty="0" smtClean="0"/>
                  <a:t>Cost function: cross-entropy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sz="2800" dirty="0" smtClean="0"/>
              </a:p>
              <a:p>
                <a:pPr marL="2286000" lvl="5" indent="0">
                  <a:buNone/>
                </a:pPr>
                <a:r>
                  <a:rPr lang="en-US" altLang="zh-CN" sz="2600" dirty="0" smtClean="0"/>
                  <a:t>negative </a:t>
                </a:r>
                <a:r>
                  <a:rPr lang="en-US" altLang="zh-CN" sz="2600" dirty="0"/>
                  <a:t>log-likelihood</a:t>
                </a:r>
                <a:endParaRPr lang="en-US" altLang="zh-CN" sz="2600" dirty="0" smtClean="0"/>
              </a:p>
              <a:p>
                <a:pPr marL="1028700" lvl="1" indent="-571500">
                  <a:buFont typeface="+mj-lt"/>
                  <a:buAutoNum type="arabicPeriod"/>
                </a:pPr>
                <a:endParaRPr lang="en-US" altLang="zh-CN" sz="32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74" y="1686420"/>
            <a:ext cx="5183252" cy="42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 fontScale="92500" lnSpcReduction="20000"/>
              </a:bodyPr>
              <a:lstStyle/>
              <a:p>
                <a:pPr marL="1028700" lvl="1" indent="-571500">
                  <a:buFont typeface="+mj-lt"/>
                  <a:buAutoNum type="arabicPeriod"/>
                </a:pPr>
                <a:r>
                  <a:rPr lang="en-US" altLang="zh-CN" sz="3200" dirty="0" smtClean="0"/>
                  <a:t>Feed forward networks</a:t>
                </a:r>
              </a:p>
              <a:p>
                <a:pPr marL="914400" lvl="2" indent="0">
                  <a:buNone/>
                </a:pPr>
                <a:r>
                  <a:rPr lang="en-US" altLang="zh-CN" sz="2800" dirty="0"/>
                  <a:t>Cost function: </a:t>
                </a:r>
                <a:r>
                  <a:rPr lang="en-US" altLang="zh-CN" sz="2800" dirty="0" smtClean="0"/>
                  <a:t>cross-entropy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sty m:val="p"/>
                              </m:rPr>
                              <a:rPr lang="el-GR" altLang="zh-CN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sz="2800" dirty="0" smtClean="0"/>
              </a:p>
              <a:p>
                <a:pPr marL="914400" lvl="2" indent="0">
                  <a:buNone/>
                </a:pPr>
                <a:endParaRPr lang="en-US" altLang="zh-CN" sz="2800" dirty="0"/>
              </a:p>
              <a:p>
                <a:pPr marL="914400" lvl="2" indent="0">
                  <a:buNone/>
                </a:pPr>
                <a:r>
                  <a:rPr lang="en-US" altLang="zh-CN" sz="2800" dirty="0" smtClean="0"/>
                  <a:t>Regularization: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8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altLang="zh-CN" sz="280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800" dirty="0" smtClean="0"/>
              </a:p>
              <a:p>
                <a:pPr lvl="2"/>
                <a:r>
                  <a:rPr lang="en-US" altLang="zh-CN" sz="2800" dirty="0" smtClean="0"/>
                  <a:t>Data augmentation—fake </a:t>
                </a:r>
                <a:r>
                  <a:rPr lang="en-US" altLang="zh-CN" sz="2800" dirty="0" err="1" smtClean="0"/>
                  <a:t>data,noise</a:t>
                </a:r>
                <a:endParaRPr lang="en-US" altLang="zh-CN" sz="2800" dirty="0" smtClean="0"/>
              </a:p>
              <a:p>
                <a:pPr lvl="2"/>
                <a:r>
                  <a:rPr lang="en-US" altLang="zh-CN" sz="2800" dirty="0" smtClean="0"/>
                  <a:t>Early stopping</a:t>
                </a:r>
              </a:p>
              <a:p>
                <a:pPr lvl="2"/>
                <a:endParaRPr lang="en-US" altLang="zh-CN" sz="2800" dirty="0" smtClean="0"/>
              </a:p>
              <a:p>
                <a:pPr lvl="2"/>
                <a:endParaRPr lang="en-US" altLang="zh-CN" sz="2800" dirty="0" smtClean="0"/>
              </a:p>
              <a:p>
                <a:pPr marL="914400" lvl="2" indent="0">
                  <a:buNone/>
                </a:pPr>
                <a:r>
                  <a:rPr lang="en-US" altLang="zh-CN" sz="2800" dirty="0" smtClean="0"/>
                  <a:t>	</a:t>
                </a:r>
                <a:endParaRPr lang="en-US" altLang="zh-CN" sz="2800" dirty="0"/>
              </a:p>
              <a:p>
                <a:pPr marL="1485900" lvl="2" indent="-571500">
                  <a:buFont typeface="+mj-lt"/>
                  <a:buAutoNum type="arabicPeriod"/>
                </a:pPr>
                <a:endParaRPr lang="en-US" altLang="zh-CN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4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7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1028700" lvl="1" indent="-571500">
                  <a:buFont typeface="+mj-lt"/>
                  <a:buAutoNum type="arabicPeriod"/>
                </a:pPr>
                <a:r>
                  <a:rPr lang="en-US" altLang="zh-CN" sz="3200" dirty="0" smtClean="0"/>
                  <a:t>Feed forward networks</a:t>
                </a:r>
              </a:p>
              <a:p>
                <a:pPr marL="457200" lvl="1" indent="0">
                  <a:buNone/>
                </a:pPr>
                <a:r>
                  <a:rPr lang="en-US" altLang="zh-CN" sz="3200" dirty="0"/>
                  <a:t>	</a:t>
                </a:r>
                <a:endParaRPr lang="en-US" altLang="zh-CN" sz="3200" dirty="0" smtClean="0"/>
              </a:p>
              <a:p>
                <a:pPr marL="457200" lvl="1" indent="0">
                  <a:buNone/>
                </a:pPr>
                <a:r>
                  <a:rPr lang="en-US" altLang="zh-CN" sz="3200" dirty="0"/>
                  <a:t>	</a:t>
                </a:r>
                <a:r>
                  <a:rPr lang="en-US" altLang="zh-CN" sz="3200" dirty="0" smtClean="0"/>
                  <a:t>Hidden units: RELU 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altLang="zh-CN" sz="2800" dirty="0" smtClean="0"/>
                  <a:t>			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⁡{0,</m:t>
                    </m:r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1028700" lvl="1" indent="-571500">
              <a:buFont typeface="+mj-lt"/>
              <a:buAutoNum type="arabicPeriod"/>
            </a:pPr>
            <a:r>
              <a:rPr lang="en-US" altLang="zh-CN" sz="3200" dirty="0" smtClean="0"/>
              <a:t>Feed forward networks</a:t>
            </a:r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r>
              <a:rPr lang="en-US" altLang="zh-CN" sz="3200" dirty="0" smtClean="0"/>
              <a:t>Output units:</a:t>
            </a:r>
          </a:p>
          <a:p>
            <a:pPr lvl="1"/>
            <a:r>
              <a:rPr lang="en-US" altLang="zh-CN" sz="2800" dirty="0" smtClean="0"/>
              <a:t>Linear units for </a:t>
            </a:r>
            <a:r>
              <a:rPr lang="en-US" altLang="zh-CN" sz="2800" dirty="0" err="1" smtClean="0"/>
              <a:t>gaussian</a:t>
            </a:r>
            <a:r>
              <a:rPr lang="en-US" altLang="zh-CN" sz="2800" dirty="0" smtClean="0"/>
              <a:t> output distributions</a:t>
            </a:r>
          </a:p>
          <a:p>
            <a:pPr lvl="1"/>
            <a:r>
              <a:rPr lang="en-US" altLang="zh-CN" sz="2800" dirty="0" smtClean="0"/>
              <a:t>Sigmoid units for </a:t>
            </a:r>
            <a:r>
              <a:rPr lang="en-US" altLang="zh-CN" sz="2800" dirty="0" err="1" smtClean="0"/>
              <a:t>bernoulli</a:t>
            </a:r>
            <a:r>
              <a:rPr lang="en-US" altLang="zh-CN" sz="2800" dirty="0" smtClean="0"/>
              <a:t> output distributions</a:t>
            </a:r>
          </a:p>
          <a:p>
            <a:pPr lvl="1"/>
            <a:r>
              <a:rPr lang="en-US" altLang="zh-CN" sz="2800" dirty="0" err="1" smtClean="0"/>
              <a:t>Softmax</a:t>
            </a:r>
            <a:r>
              <a:rPr lang="en-US" altLang="zh-CN" sz="2800" dirty="0" smtClean="0"/>
              <a:t> units for </a:t>
            </a:r>
            <a:r>
              <a:rPr lang="en-US" altLang="zh-CN" sz="2800" dirty="0" err="1" smtClean="0"/>
              <a:t>multinoulli</a:t>
            </a:r>
            <a:r>
              <a:rPr lang="en-US" altLang="zh-CN" sz="2800" dirty="0" smtClean="0"/>
              <a:t> output distributions</a:t>
            </a:r>
            <a:endParaRPr lang="en-US" altLang="zh-CN" sz="2800" dirty="0"/>
          </a:p>
          <a:p>
            <a:pPr marL="457200" lvl="1" indent="0">
              <a:buNone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636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687"/>
          </a:xfrm>
        </p:spPr>
        <p:txBody>
          <a:bodyPr>
            <a:normAutofit/>
          </a:bodyPr>
          <a:lstStyle/>
          <a:p>
            <a:pPr marL="1028700" lvl="1" indent="-571500">
              <a:buFont typeface="+mj-lt"/>
              <a:buAutoNum type="arabicPeriod"/>
            </a:pPr>
            <a:r>
              <a:rPr lang="en-US" altLang="zh-CN" sz="3200" dirty="0" smtClean="0"/>
              <a:t>Feed forward networks</a:t>
            </a:r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endParaRPr lang="en-US" altLang="zh-CN" sz="3200" dirty="0" smtClean="0"/>
          </a:p>
          <a:p>
            <a:pPr marL="457200" lvl="1" indent="0">
              <a:buNone/>
            </a:pPr>
            <a:r>
              <a:rPr lang="en-US" altLang="zh-CN" sz="3200" dirty="0"/>
              <a:t>	</a:t>
            </a:r>
            <a:r>
              <a:rPr lang="en-US" altLang="zh-CN" sz="3200" dirty="0" smtClean="0"/>
              <a:t>back-propagation: a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method for computing the gradient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62" y="1737373"/>
            <a:ext cx="7990476" cy="42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81" y="1623087"/>
            <a:ext cx="10095238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altLang="zh-CN" dirty="0"/>
              <a:t>Basic Theories of Deep Learning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zh-CN" sz="3200" dirty="0" smtClean="0"/>
                  <a:t>2.	Convolutional networks</a:t>
                </a:r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--neural networks that use convolution instead of general matrix multiplication</a:t>
                </a:r>
              </a:p>
              <a:p>
                <a:pPr marL="457200" lvl="1" indent="0">
                  <a:buNone/>
                </a:pP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3200" dirty="0" smtClean="0"/>
              </a:p>
              <a:p>
                <a:pPr marL="457200" lvl="1" indent="0">
                  <a:buNone/>
                </a:pPr>
                <a:endParaRPr lang="en-US" altLang="zh-CN" sz="3200" dirty="0"/>
              </a:p>
              <a:p>
                <a:pPr marL="457200" lvl="1" indent="0">
                  <a:buNone/>
                </a:pPr>
                <a:r>
                  <a:rPr lang="en-US" altLang="zh-CN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32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99687"/>
              </a:xfrm>
              <a:blipFill rotWithShape="0">
                <a:blip r:embed="rId2"/>
                <a:stretch>
                  <a:fillRect t="-3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176</Words>
  <Application>Microsoft Office PowerPoint</Application>
  <PresentationFormat>宽屏</PresentationFormat>
  <Paragraphs>151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 Math</vt:lpstr>
      <vt:lpstr>Office 主题</vt:lpstr>
      <vt:lpstr>实习生汇报</vt:lpstr>
      <vt:lpstr>Tasks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Basic Theories of Deep Learning </vt:lpstr>
      <vt:lpstr>II. A simple model using Tensorflow</vt:lpstr>
      <vt:lpstr>II. A simple model using Tensorflow</vt:lpstr>
      <vt:lpstr>II. A simple model using Tensorflow</vt:lpstr>
      <vt:lpstr>II. A simple model using Tensorflow</vt:lpstr>
      <vt:lpstr>II. A simple model using Tensorflow</vt:lpstr>
      <vt:lpstr>II. A simple model using Tensorflow</vt:lpstr>
      <vt:lpstr>II. A simple model using Tensorflow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实习生汇报</dc:title>
  <dc:creator>zhang andy</dc:creator>
  <cp:lastModifiedBy>zhang andy</cp:lastModifiedBy>
  <cp:revision>71</cp:revision>
  <dcterms:created xsi:type="dcterms:W3CDTF">2016-07-16T01:03:00Z</dcterms:created>
  <dcterms:modified xsi:type="dcterms:W3CDTF">2016-07-18T16:20:01Z</dcterms:modified>
</cp:coreProperties>
</file>