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73" r:id="rId6"/>
    <p:sldId id="272" r:id="rId7"/>
    <p:sldId id="261" r:id="rId8"/>
    <p:sldId id="263" r:id="rId9"/>
    <p:sldId id="274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Chart I</a:t>
            </a:r>
          </a:p>
          <a:p>
            <a:pPr>
              <a:defRPr/>
            </a:pPr>
            <a:r>
              <a:rPr lang="en-US" dirty="0" smtClean="0"/>
              <a:t>WER</a:t>
            </a:r>
            <a:r>
              <a:rPr lang="en-US" baseline="0" dirty="0" smtClean="0"/>
              <a:t> with CDAE-based mu</a:t>
            </a:r>
            <a:r>
              <a:rPr lang="en-US" dirty="0" smtClean="0"/>
              <a:t>sic </a:t>
            </a:r>
            <a:r>
              <a:rPr lang="en-US" dirty="0"/>
              <a:t>removal</a:t>
            </a:r>
            <a:endParaRPr lang="zh-C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Clean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Piano</c:v>
                </c:pt>
                <c:pt idx="2">
                  <c:v>Mix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5.9799999999999999E-2</c:v>
                </c:pt>
                <c:pt idx="1">
                  <c:v>6.7199999999999996E-2</c:v>
                </c:pt>
                <c:pt idx="2">
                  <c:v>6.5100000000000005E-2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29-4D98-B2D9-0881DBEC8C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Piano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Piano</c:v>
                </c:pt>
                <c:pt idx="2">
                  <c:v>Mix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0.49409999999999998</c:v>
                </c:pt>
                <c:pt idx="1">
                  <c:v>9.35E-2</c:v>
                </c:pt>
                <c:pt idx="2">
                  <c:v>0.1108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29-4D98-B2D9-0881DBEC8C1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Violin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Piano</c:v>
                </c:pt>
                <c:pt idx="2">
                  <c:v>Mix</c:v>
                </c:pt>
              </c:strCache>
            </c:strRef>
          </c:cat>
          <c:val>
            <c:numRef>
              <c:f>Sheet1!$D$2:$D$4</c:f>
              <c:numCache>
                <c:formatCode>0.00%</c:formatCode>
                <c:ptCount val="3"/>
                <c:pt idx="0">
                  <c:v>0.59309999999999996</c:v>
                </c:pt>
                <c:pt idx="1">
                  <c:v>0.23799999999999999</c:v>
                </c:pt>
                <c:pt idx="2">
                  <c:v>0.1116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C29-4D98-B2D9-0881DBEC8C1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Symphony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Piano</c:v>
                </c:pt>
                <c:pt idx="2">
                  <c:v>Mix</c:v>
                </c:pt>
              </c:strCache>
            </c:strRef>
          </c:cat>
          <c:val>
            <c:numRef>
              <c:f>Sheet1!$E$2:$E$4</c:f>
              <c:numCache>
                <c:formatCode>0.00%</c:formatCode>
                <c:ptCount val="3"/>
                <c:pt idx="0">
                  <c:v>0.57220000000000004</c:v>
                </c:pt>
                <c:pt idx="1">
                  <c:v>0.3075</c:v>
                </c:pt>
                <c:pt idx="2">
                  <c:v>0.15229999999999999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29-4D98-B2D9-0881DBEC8C1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Rap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Piano</c:v>
                </c:pt>
                <c:pt idx="2">
                  <c:v>Mix</c:v>
                </c:pt>
              </c:strCache>
            </c:strRef>
          </c:cat>
          <c:val>
            <c:numRef>
              <c:f>Sheet1!$F$2:$F$4</c:f>
              <c:numCache>
                <c:formatCode>0.00%</c:formatCode>
                <c:ptCount val="3"/>
                <c:pt idx="0">
                  <c:v>0.54610000000000003</c:v>
                </c:pt>
                <c:pt idx="1">
                  <c:v>0.4768</c:v>
                </c:pt>
                <c:pt idx="2">
                  <c:v>0.1419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C29-4D98-B2D9-0881DBEC8C1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Piano2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Piano</c:v>
                </c:pt>
                <c:pt idx="2">
                  <c:v>Mix</c:v>
                </c:pt>
              </c:strCache>
            </c:strRef>
          </c:cat>
          <c:val>
            <c:numRef>
              <c:f>Sheet1!$G$2:$G$4</c:f>
              <c:numCache>
                <c:formatCode>0.00%</c:formatCode>
                <c:ptCount val="3"/>
                <c:pt idx="0">
                  <c:v>0.45600000000000002</c:v>
                </c:pt>
                <c:pt idx="1">
                  <c:v>0.1003</c:v>
                </c:pt>
                <c:pt idx="2">
                  <c:v>0.10489999999999999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C29-4D98-B2D9-0881DBEC8C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47496432"/>
        <c:axId val="-1347487184"/>
      </c:barChart>
      <c:catAx>
        <c:axId val="-13474964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dirty="0" smtClean="0"/>
                  <a:t>Test set:</a:t>
                </a:r>
                <a:endParaRPr lang="zh-CN" altLang="en-US" dirty="0"/>
              </a:p>
            </c:rich>
          </c:tx>
          <c:layout>
            <c:manualLayout>
              <c:xMode val="edge"/>
              <c:yMode val="edge"/>
              <c:x val="0.27641599147932594"/>
              <c:y val="0.910400662968493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-1347487184"/>
        <c:crosses val="autoZero"/>
        <c:auto val="1"/>
        <c:lblAlgn val="ctr"/>
        <c:lblOffset val="100"/>
        <c:noMultiLvlLbl val="0"/>
      </c:catAx>
      <c:valAx>
        <c:axId val="-134748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dirty="0" smtClean="0"/>
                  <a:t>WER</a:t>
                </a:r>
                <a:endParaRPr lang="zh-CN" alt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-1347496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25932265713162"/>
          <c:y val="0.91108665886217066"/>
          <c:w val="0.51141681565166663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074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41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45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257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396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30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726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275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12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35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23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8B423-C473-4339-8632-87FB368B459C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A29BE-D7A6-4A1E-8D97-968C13DF64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431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Summary of 2015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Mengyuan </a:t>
            </a:r>
            <a:r>
              <a:rPr lang="en-US" altLang="zh-CN" dirty="0"/>
              <a:t>Zhao</a:t>
            </a:r>
          </a:p>
          <a:p>
            <a:r>
              <a:rPr lang="en-US" altLang="zh-CN" dirty="0" smtClean="0"/>
              <a:t>CSLT, RIIT, Tsinghua University</a:t>
            </a:r>
          </a:p>
          <a:p>
            <a:r>
              <a:rPr lang="en-US" altLang="zh-CN" dirty="0" smtClean="0"/>
              <a:t>2016-01-06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721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Project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Parallel AM training (based on nnet3)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Speed up 4-5 times (with 8 GPUs);</a:t>
            </a:r>
            <a:endParaRPr lang="en-US" altLang="zh-CN" dirty="0">
              <a:solidFill>
                <a:srgbClr val="FF0000"/>
              </a:solidFill>
            </a:endParaRPr>
          </a:p>
          <a:p>
            <a:pPr lvl="1"/>
            <a:r>
              <a:rPr lang="en-US" altLang="zh-CN" dirty="0" smtClean="0"/>
              <a:t>Lots of investigations and experiments</a:t>
            </a:r>
          </a:p>
          <a:p>
            <a:pPr lvl="2"/>
            <a:r>
              <a:rPr lang="en-US" altLang="zh-CN" dirty="0" smtClean="0"/>
              <a:t>Network type (DNN, TDNN, LSTM, CTC);</a:t>
            </a:r>
          </a:p>
          <a:p>
            <a:pPr lvl="2"/>
            <a:r>
              <a:rPr lang="en-US" altLang="zh-CN" dirty="0" smtClean="0"/>
              <a:t>Activation function (RELU, sigmoid, P-norm);</a:t>
            </a:r>
          </a:p>
          <a:p>
            <a:pPr lvl="2"/>
            <a:r>
              <a:rPr lang="en-US" altLang="zh-CN" dirty="0" smtClean="0"/>
              <a:t>Network structure (TDNN, 7*2048, RELU);</a:t>
            </a:r>
          </a:p>
          <a:p>
            <a:pPr lvl="2"/>
            <a:r>
              <a:rPr lang="en-US" altLang="zh-CN" dirty="0" smtClean="0"/>
              <a:t>Big-lm decoder;</a:t>
            </a:r>
          </a:p>
          <a:p>
            <a:pPr lvl="2"/>
            <a:r>
              <a:rPr lang="en-US" altLang="zh-CN" dirty="0" smtClean="0"/>
              <a:t>Discriminative training (MPE);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Best model WER:</a:t>
            </a:r>
          </a:p>
          <a:p>
            <a:pPr lvl="2"/>
            <a:r>
              <a:rPr lang="en-US" altLang="zh-CN" dirty="0" smtClean="0">
                <a:solidFill>
                  <a:srgbClr val="FF0000"/>
                </a:solidFill>
              </a:rPr>
              <a:t>16k: 9.04% </a:t>
            </a:r>
            <a:r>
              <a:rPr lang="en-US" altLang="zh-CN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8.45%;</a:t>
            </a:r>
          </a:p>
          <a:p>
            <a:pPr lvl="2"/>
            <a:r>
              <a:rPr lang="en-US" altLang="zh-CN" dirty="0" smtClean="0">
                <a:solidFill>
                  <a:srgbClr val="FF0000"/>
                </a:solidFill>
                <a:sym typeface="Wingdings" panose="05000000000000000000" pitchFamily="2" charset="2"/>
              </a:rPr>
              <a:t>8k: 14.61%  12.66%</a:t>
            </a:r>
            <a:endParaRPr lang="en-US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8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Other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039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Other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Purchase / Install</a:t>
            </a:r>
          </a:p>
          <a:p>
            <a:pPr lvl="1"/>
            <a:r>
              <a:rPr lang="en-US" altLang="zh-CN" dirty="0" smtClean="0"/>
              <a:t>Computer: 2 servers, 3 PCs;</a:t>
            </a:r>
          </a:p>
          <a:p>
            <a:pPr lvl="1"/>
            <a:r>
              <a:rPr lang="en-US" altLang="zh-CN" dirty="0" smtClean="0"/>
              <a:t>GPU: 2*GTX970;</a:t>
            </a:r>
          </a:p>
          <a:p>
            <a:pPr lvl="1"/>
            <a:r>
              <a:rPr lang="en-US" altLang="zh-CN" dirty="0"/>
              <a:t>H</a:t>
            </a:r>
            <a:r>
              <a:rPr lang="en-US" altLang="zh-CN" dirty="0" smtClean="0"/>
              <a:t>ard disk: /work3;</a:t>
            </a:r>
          </a:p>
          <a:p>
            <a:pPr lvl="1"/>
            <a:r>
              <a:rPr lang="en-US" altLang="zh-CN" dirty="0" smtClean="0"/>
              <a:t>n*</a:t>
            </a:r>
            <a:r>
              <a:rPr lang="en-US" altLang="zh-CN" dirty="0" err="1" smtClean="0"/>
              <a:t>cpu</a:t>
            </a:r>
            <a:r>
              <a:rPr lang="en-US" altLang="zh-CN" dirty="0" smtClean="0"/>
              <a:t> fans;</a:t>
            </a:r>
          </a:p>
          <a:p>
            <a:r>
              <a:rPr lang="en-US" altLang="zh-CN" dirty="0" smtClean="0"/>
              <a:t>Maintain</a:t>
            </a:r>
          </a:p>
          <a:p>
            <a:pPr lvl="1"/>
            <a:r>
              <a:rPr lang="en-US" altLang="zh-CN" dirty="0" smtClean="0"/>
              <a:t>Psychology lecture.</a:t>
            </a:r>
          </a:p>
        </p:txBody>
      </p:sp>
    </p:spTree>
    <p:extLst>
      <p:ext uri="{BB962C8B-B14F-4D97-AF65-F5344CB8AC3E}">
        <p14:creationId xmlns:p14="http://schemas.microsoft.com/office/powerpoint/2010/main" val="313894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Thanks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110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Contents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Research</a:t>
            </a:r>
          </a:p>
          <a:p>
            <a:pPr lvl="1"/>
            <a:r>
              <a:rPr lang="en-US" altLang="zh-CN" dirty="0" smtClean="0"/>
              <a:t>DAE/CDAE</a:t>
            </a:r>
          </a:p>
          <a:p>
            <a:pPr lvl="1"/>
            <a:r>
              <a:rPr lang="en-US" altLang="zh-CN" dirty="0" smtClean="0"/>
              <a:t>Speaker adapted ASR / Language vector in ASR</a:t>
            </a:r>
            <a:endParaRPr lang="en-US" altLang="zh-CN" dirty="0"/>
          </a:p>
          <a:p>
            <a:pPr lvl="1"/>
            <a:r>
              <a:rPr lang="en-US" altLang="zh-CN" dirty="0" smtClean="0"/>
              <a:t>Dark knowledge</a:t>
            </a:r>
          </a:p>
          <a:p>
            <a:r>
              <a:rPr lang="en-US" altLang="zh-CN" dirty="0" smtClean="0"/>
              <a:t>Project</a:t>
            </a:r>
          </a:p>
          <a:p>
            <a:pPr lvl="1"/>
            <a:r>
              <a:rPr lang="en-US" altLang="zh-CN" dirty="0" smtClean="0"/>
              <a:t>Bi-lingual </a:t>
            </a:r>
            <a:r>
              <a:rPr lang="en-US" altLang="zh-CN" dirty="0"/>
              <a:t>AM</a:t>
            </a:r>
          </a:p>
          <a:p>
            <a:pPr lvl="1"/>
            <a:r>
              <a:rPr lang="en-US" altLang="zh-CN" dirty="0"/>
              <a:t>Tag-LM</a:t>
            </a:r>
          </a:p>
          <a:p>
            <a:pPr lvl="1"/>
            <a:r>
              <a:rPr lang="en-US" altLang="zh-CN" dirty="0" smtClean="0"/>
              <a:t>Phone number / Car number recognition</a:t>
            </a:r>
          </a:p>
          <a:p>
            <a:pPr lvl="1"/>
            <a:r>
              <a:rPr lang="en-US" altLang="zh-CN" dirty="0"/>
              <a:t>LSTM AM (based on nnet1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Parallel AM training (based on nnet3)</a:t>
            </a:r>
          </a:p>
          <a:p>
            <a:r>
              <a:rPr lang="en-US" altLang="zh-CN" dirty="0" smtClean="0"/>
              <a:t>Other</a:t>
            </a:r>
          </a:p>
          <a:p>
            <a:pPr lvl="1"/>
            <a:r>
              <a:rPr lang="en-US" altLang="zh-CN" dirty="0" smtClean="0"/>
              <a:t>Server purchase/maintain</a:t>
            </a:r>
          </a:p>
        </p:txBody>
      </p:sp>
    </p:spTree>
    <p:extLst>
      <p:ext uri="{BB962C8B-B14F-4D97-AF65-F5344CB8AC3E}">
        <p14:creationId xmlns:p14="http://schemas.microsoft.com/office/powerpoint/2010/main" val="198950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Research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384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Research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DAE/CDAE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Paper published. (APSIPA 2015 best paper award)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内容占位符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468165"/>
              </p:ext>
            </p:extLst>
          </p:nvPr>
        </p:nvGraphicFramePr>
        <p:xfrm>
          <a:off x="1340322" y="2043928"/>
          <a:ext cx="6463356" cy="3631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3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Research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Speaker adapted ASR</a:t>
            </a:r>
          </a:p>
          <a:p>
            <a:pPr lvl="1"/>
            <a:r>
              <a:rPr lang="en-US" altLang="zh-CN" dirty="0" smtClean="0"/>
              <a:t>WER </a:t>
            </a:r>
            <a:r>
              <a:rPr lang="en-US" altLang="zh-CN" dirty="0" smtClean="0">
                <a:solidFill>
                  <a:srgbClr val="FF0000"/>
                </a:solidFill>
              </a:rPr>
              <a:t>6.42% </a:t>
            </a:r>
            <a:r>
              <a:rPr lang="en-US" altLang="zh-CN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6.11%</a:t>
            </a:r>
            <a:r>
              <a:rPr lang="en-US" altLang="zh-CN" dirty="0" smtClean="0">
                <a:sym typeface="Wingdings" panose="05000000000000000000" pitchFamily="2" charset="2"/>
              </a:rPr>
              <a:t> (Aurora4)</a:t>
            </a:r>
            <a:endParaRPr lang="en-US" altLang="zh-CN" dirty="0" smtClean="0"/>
          </a:p>
          <a:p>
            <a:r>
              <a:rPr lang="en-US" altLang="zh-CN" dirty="0" smtClean="0"/>
              <a:t>Language vector in ASR</a:t>
            </a:r>
          </a:p>
          <a:p>
            <a:pPr lvl="1"/>
            <a:r>
              <a:rPr lang="en-US" altLang="zh-CN" dirty="0" smtClean="0"/>
              <a:t>WER CN </a:t>
            </a:r>
            <a:r>
              <a:rPr lang="en-US" altLang="zh-CN" dirty="0" smtClean="0">
                <a:solidFill>
                  <a:srgbClr val="FF0000"/>
                </a:solidFill>
              </a:rPr>
              <a:t>20.83% </a:t>
            </a:r>
            <a:r>
              <a:rPr lang="en-US" altLang="zh-CN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20.26%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WER EN </a:t>
            </a:r>
            <a:r>
              <a:rPr lang="en-US" altLang="zh-CN" dirty="0" smtClean="0">
                <a:solidFill>
                  <a:srgbClr val="FF0000"/>
                </a:solidFill>
                <a:sym typeface="Wingdings" panose="05000000000000000000" pitchFamily="2" charset="2"/>
              </a:rPr>
              <a:t>57.50%  47.17%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r>
              <a:rPr lang="en-US" altLang="zh-CN" dirty="0" smtClean="0"/>
              <a:t>Dark knowledge</a:t>
            </a:r>
          </a:p>
          <a:p>
            <a:pPr lvl="1"/>
            <a:r>
              <a:rPr lang="en-US" altLang="zh-CN" dirty="0" smtClean="0"/>
              <a:t>Knowledge </a:t>
            </a:r>
            <a:r>
              <a:rPr lang="en-US" altLang="zh-CN" dirty="0"/>
              <a:t>transfer </a:t>
            </a:r>
            <a:r>
              <a:rPr lang="en-US" altLang="zh-CN" dirty="0" smtClean="0"/>
              <a:t>become </a:t>
            </a:r>
            <a:r>
              <a:rPr lang="en-US" altLang="zh-CN" dirty="0"/>
              <a:t>standard process </a:t>
            </a:r>
            <a:r>
              <a:rPr lang="en-US" altLang="zh-CN" dirty="0" smtClean="0"/>
              <a:t>in </a:t>
            </a:r>
            <a:r>
              <a:rPr lang="en-US" altLang="zh-CN" dirty="0"/>
              <a:t>AM </a:t>
            </a:r>
            <a:r>
              <a:rPr lang="en-US" altLang="zh-CN" dirty="0" smtClean="0"/>
              <a:t>training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FF0000"/>
                </a:solidFill>
              </a:rPr>
              <a:t>(20% </a:t>
            </a:r>
            <a:r>
              <a:rPr lang="en-US" altLang="zh-CN" dirty="0" smtClean="0">
                <a:solidFill>
                  <a:srgbClr val="FF0000"/>
                </a:solidFill>
              </a:rPr>
              <a:t>improvement in </a:t>
            </a:r>
            <a:r>
              <a:rPr lang="en-US" altLang="zh-CN" dirty="0">
                <a:solidFill>
                  <a:srgbClr val="FF0000"/>
                </a:solidFill>
              </a:rPr>
              <a:t>car number recognition);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7314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Project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326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Project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Bi-lingual AM</a:t>
            </a:r>
          </a:p>
          <a:p>
            <a:pPr lvl="1"/>
            <a:r>
              <a:rPr lang="en-US" altLang="zh-CN" dirty="0"/>
              <a:t>Chinese, OK;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English, OK;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Chinese + few English words, OK;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Tag-lm</a:t>
            </a:r>
            <a:endParaRPr lang="en-US" altLang="zh-CN" dirty="0"/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Deal with new words out of LM word list, for example, actor names, movie names.</a:t>
            </a:r>
          </a:p>
        </p:txBody>
      </p:sp>
    </p:spTree>
    <p:extLst>
      <p:ext uri="{BB962C8B-B14F-4D97-AF65-F5344CB8AC3E}">
        <p14:creationId xmlns:p14="http://schemas.microsoft.com/office/powerpoint/2010/main" val="1853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Project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Phone number / Car number recognition</a:t>
            </a:r>
          </a:p>
          <a:p>
            <a:pPr lvl="1"/>
            <a:r>
              <a:rPr lang="en-US" altLang="zh-CN" dirty="0" smtClean="0"/>
              <a:t>Phone number recognition</a:t>
            </a:r>
          </a:p>
          <a:p>
            <a:pPr lvl="2"/>
            <a:r>
              <a:rPr lang="en-US" altLang="zh-CN" dirty="0" smtClean="0">
                <a:solidFill>
                  <a:srgbClr val="FF0000"/>
                </a:solidFill>
              </a:rPr>
              <a:t>SER &lt; 10%</a:t>
            </a:r>
          </a:p>
          <a:p>
            <a:pPr lvl="1"/>
            <a:r>
              <a:rPr lang="en-US" altLang="zh-CN" dirty="0" smtClean="0"/>
              <a:t>Car number recognition</a:t>
            </a:r>
          </a:p>
          <a:p>
            <a:pPr lvl="2"/>
            <a:r>
              <a:rPr lang="en-US" altLang="zh-CN" dirty="0" smtClean="0">
                <a:solidFill>
                  <a:srgbClr val="FF0000"/>
                </a:solidFill>
              </a:rPr>
              <a:t>SER 50% </a:t>
            </a:r>
            <a:r>
              <a:rPr lang="en-US" altLang="zh-CN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CN" dirty="0" smtClean="0">
                <a:solidFill>
                  <a:srgbClr val="FF0000"/>
                </a:solidFill>
              </a:rPr>
              <a:t> 20% (better than Baidu)</a:t>
            </a:r>
          </a:p>
        </p:txBody>
      </p:sp>
    </p:spTree>
    <p:extLst>
      <p:ext uri="{BB962C8B-B14F-4D97-AF65-F5344CB8AC3E}">
        <p14:creationId xmlns:p14="http://schemas.microsoft.com/office/powerpoint/2010/main" val="21420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Project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LSTM AM (based on nnet1)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LSTM has strong learning ability;</a:t>
            </a:r>
            <a:endParaRPr lang="en-US" altLang="zh-CN" dirty="0">
              <a:solidFill>
                <a:srgbClr val="FF0000"/>
              </a:solidFill>
            </a:endParaRP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LSTM perform so good with small LM;</a:t>
            </a:r>
          </a:p>
          <a:p>
            <a:pPr lvl="1"/>
            <a:r>
              <a:rPr lang="en-US" altLang="zh-CN" dirty="0" smtClean="0">
                <a:solidFill>
                  <a:srgbClr val="0070C0"/>
                </a:solidFill>
              </a:rPr>
              <a:t>LSTM is easy to diverge and over-fitting;</a:t>
            </a:r>
          </a:p>
          <a:p>
            <a:pPr lvl="1"/>
            <a:r>
              <a:rPr lang="en-US" altLang="zh-CN" dirty="0" smtClean="0">
                <a:solidFill>
                  <a:srgbClr val="0070C0"/>
                </a:solidFill>
              </a:rPr>
              <a:t>Not so good with big LM;</a:t>
            </a:r>
          </a:p>
          <a:p>
            <a:pPr lvl="1"/>
            <a:r>
              <a:rPr lang="en-US" altLang="zh-CN" dirty="0" smtClean="0">
                <a:solidFill>
                  <a:srgbClr val="0070C0"/>
                </a:solidFill>
              </a:rPr>
              <a:t>Training is so slow (7×slower than DNN).</a:t>
            </a:r>
            <a:endParaRPr lang="en-US" altLang="zh-C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75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350</Words>
  <Application>Microsoft Office PowerPoint</Application>
  <PresentationFormat>全屏显示(4:3)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宋体</vt:lpstr>
      <vt:lpstr>Arial</vt:lpstr>
      <vt:lpstr>Calibri</vt:lpstr>
      <vt:lpstr>Calibri Light</vt:lpstr>
      <vt:lpstr>Wingdings</vt:lpstr>
      <vt:lpstr>Office 主题</vt:lpstr>
      <vt:lpstr>Summary of 2015</vt:lpstr>
      <vt:lpstr>Contents</vt:lpstr>
      <vt:lpstr>Research</vt:lpstr>
      <vt:lpstr>Research</vt:lpstr>
      <vt:lpstr>Research</vt:lpstr>
      <vt:lpstr>Project</vt:lpstr>
      <vt:lpstr>Project</vt:lpstr>
      <vt:lpstr>Project</vt:lpstr>
      <vt:lpstr>Project</vt:lpstr>
      <vt:lpstr>Project</vt:lpstr>
      <vt:lpstr>Other</vt:lpstr>
      <vt:lpstr>Other</vt:lpstr>
      <vt:lpstr>Thanks</vt:lpstr>
    </vt:vector>
  </TitlesOfParts>
  <Company>cslt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2015年度工作总结</dc:title>
  <dc:creator>Mengyuan Zhao</dc:creator>
  <cp:lastModifiedBy>Mengyuan Zhao</cp:lastModifiedBy>
  <cp:revision>36</cp:revision>
  <dcterms:created xsi:type="dcterms:W3CDTF">2016-01-04T02:55:50Z</dcterms:created>
  <dcterms:modified xsi:type="dcterms:W3CDTF">2016-01-09T15:23:06Z</dcterms:modified>
</cp:coreProperties>
</file>