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2784" y="-7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FEB3-2063-7843-8F02-14BCABA262C4}" type="datetimeFigureOut">
              <a:rPr kumimoji="1" lang="zh-CN" altLang="en-US" smtClean="0"/>
              <a:t>14/11/19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C13E-6E2B-5942-BF0B-E041AD5CAE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5869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FEB3-2063-7843-8F02-14BCABA262C4}" type="datetimeFigureOut">
              <a:rPr kumimoji="1" lang="zh-CN" altLang="en-US" smtClean="0"/>
              <a:t>14/11/19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C13E-6E2B-5942-BF0B-E041AD5CAE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818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FEB3-2063-7843-8F02-14BCABA262C4}" type="datetimeFigureOut">
              <a:rPr kumimoji="1" lang="zh-CN" altLang="en-US" smtClean="0"/>
              <a:t>14/11/19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C13E-6E2B-5942-BF0B-E041AD5CAE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6362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FEB3-2063-7843-8F02-14BCABA262C4}" type="datetimeFigureOut">
              <a:rPr kumimoji="1" lang="zh-CN" altLang="en-US" smtClean="0"/>
              <a:t>14/11/19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C13E-6E2B-5942-BF0B-E041AD5CAE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9860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FEB3-2063-7843-8F02-14BCABA262C4}" type="datetimeFigureOut">
              <a:rPr kumimoji="1" lang="zh-CN" altLang="en-US" smtClean="0"/>
              <a:t>14/11/19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C13E-6E2B-5942-BF0B-E041AD5CAE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9945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FEB3-2063-7843-8F02-14BCABA262C4}" type="datetimeFigureOut">
              <a:rPr kumimoji="1" lang="zh-CN" altLang="en-US" smtClean="0"/>
              <a:t>14/11/19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C13E-6E2B-5942-BF0B-E041AD5CAE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3226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FEB3-2063-7843-8F02-14BCABA262C4}" type="datetimeFigureOut">
              <a:rPr kumimoji="1" lang="zh-CN" altLang="en-US" smtClean="0"/>
              <a:t>14/11/19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C13E-6E2B-5942-BF0B-E041AD5CAE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9877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FEB3-2063-7843-8F02-14BCABA262C4}" type="datetimeFigureOut">
              <a:rPr kumimoji="1" lang="zh-CN" altLang="en-US" smtClean="0"/>
              <a:t>14/11/19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C13E-6E2B-5942-BF0B-E041AD5CAE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85233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FEB3-2063-7843-8F02-14BCABA262C4}" type="datetimeFigureOut">
              <a:rPr kumimoji="1" lang="zh-CN" altLang="en-US" smtClean="0"/>
              <a:t>14/11/19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C13E-6E2B-5942-BF0B-E041AD5CAE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67970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FEB3-2063-7843-8F02-14BCABA262C4}" type="datetimeFigureOut">
              <a:rPr kumimoji="1" lang="zh-CN" altLang="en-US" smtClean="0"/>
              <a:t>14/11/19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C13E-6E2B-5942-BF0B-E041AD5CAE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8680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FEB3-2063-7843-8F02-14BCABA262C4}" type="datetimeFigureOut">
              <a:rPr kumimoji="1" lang="zh-CN" altLang="en-US" smtClean="0"/>
              <a:t>14/11/19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C13E-6E2B-5942-BF0B-E041AD5CAE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3105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CFEB3-2063-7843-8F02-14BCABA262C4}" type="datetimeFigureOut">
              <a:rPr kumimoji="1" lang="zh-CN" altLang="en-US" smtClean="0"/>
              <a:t>14/11/19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9C13E-6E2B-5942-BF0B-E041AD5CAE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0230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Open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Information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Extraction</a:t>
            </a:r>
            <a:br>
              <a:rPr kumimoji="1" lang="en-US" altLang="zh-CN" dirty="0" smtClean="0"/>
            </a:br>
            <a:r>
              <a:rPr kumimoji="1" lang="en-US" altLang="zh-CN" dirty="0" smtClean="0"/>
              <a:t>using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Wikipedia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94115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kumimoji="1" lang="en-US" altLang="zh-CN" dirty="0" smtClean="0"/>
              <a:t>Extraction with Parser Features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smtClean="0"/>
              <a:t>E</a:t>
            </a:r>
            <a:r>
              <a:rPr kumimoji="1" lang="en-US" altLang="zh-CN" dirty="0" smtClean="0"/>
              <a:t>.g.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(continue)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dirty="0" smtClean="0"/>
              <a:t>	binary dependence from dependent token to the governor token.</a:t>
            </a:r>
          </a:p>
          <a:p>
            <a:pPr marL="0" indent="0">
              <a:buNone/>
            </a:pPr>
            <a:r>
              <a:rPr kumimoji="1" lang="en-US" altLang="zh-CN" dirty="0"/>
              <a:t>	</a:t>
            </a:r>
            <a:r>
              <a:rPr kumimoji="1" lang="en-US" altLang="zh-CN" dirty="0" smtClean="0"/>
              <a:t>dependencies=</a:t>
            </a:r>
            <a:r>
              <a:rPr kumimoji="1" lang="en-US" altLang="zh-CN" b="1" dirty="0" smtClean="0"/>
              <a:t>&gt;directed graph</a:t>
            </a:r>
            <a:r>
              <a:rPr kumimoji="1" lang="en-US" altLang="zh-CN" dirty="0" smtClean="0"/>
              <a:t>:</a:t>
            </a:r>
            <a:r>
              <a:rPr kumimoji="1" lang="zh-CN" altLang="en-US" dirty="0" smtClean="0"/>
              <a:t> ⟨</a:t>
            </a:r>
            <a:r>
              <a:rPr kumimoji="1" lang="en-US" altLang="zh-CN" dirty="0" smtClean="0"/>
              <a:t>V, E⟩,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V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token,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dependency.</a:t>
            </a:r>
          </a:p>
          <a:p>
            <a:pPr marL="0" indent="0">
              <a:buNone/>
            </a:pPr>
            <a:r>
              <a:rPr kumimoji="1" lang="en-US" altLang="zh-CN" dirty="0" smtClean="0"/>
              <a:t>	</a:t>
            </a:r>
            <a:r>
              <a:rPr kumimoji="1" lang="en-US" altLang="zh-CN" b="1" dirty="0" err="1" smtClean="0"/>
              <a:t>corePath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between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token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“Dan”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“</a:t>
            </a:r>
            <a:r>
              <a:rPr kumimoji="1" lang="en-US" altLang="zh-CN" dirty="0" smtClean="0"/>
              <a:t>Berkeley</a:t>
            </a:r>
            <a:r>
              <a:rPr kumimoji="1" lang="en-US" altLang="zh-CN" dirty="0" smtClean="0"/>
              <a:t>”</a:t>
            </a:r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r>
              <a:rPr kumimoji="1" lang="en-US" altLang="zh-CN" dirty="0" smtClean="0"/>
              <a:t>	</a:t>
            </a:r>
          </a:p>
          <a:p>
            <a:pPr marL="0" indent="0">
              <a:buNone/>
            </a:pPr>
            <a:r>
              <a:rPr kumimoji="1" lang="en-US" altLang="zh-CN" dirty="0" smtClean="0"/>
              <a:t>	</a:t>
            </a:r>
            <a:r>
              <a:rPr kumimoji="1" lang="en-US" altLang="zh-CN" b="1" dirty="0" err="1" smtClean="0"/>
              <a:t>expandPath</a:t>
            </a:r>
            <a:r>
              <a:rPr kumimoji="1" lang="en-US" altLang="zh-CN" dirty="0" smtClean="0"/>
              <a:t>:</a:t>
            </a:r>
          </a:p>
          <a:p>
            <a:pPr marL="0" indent="0">
              <a:buNone/>
            </a:pPr>
            <a:r>
              <a:rPr kumimoji="1" lang="en-US" altLang="zh-CN" dirty="0" smtClean="0"/>
              <a:t>	</a:t>
            </a:r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endParaRPr kumimoji="1"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825" y="4520229"/>
            <a:ext cx="6686550" cy="57344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6100" y="5598860"/>
            <a:ext cx="5092700" cy="125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619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Extraction with Parser Features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 smtClean="0"/>
              <a:t>2. </a:t>
            </a:r>
            <a:r>
              <a:rPr kumimoji="1" lang="en-US" altLang="zh-CN" dirty="0" smtClean="0"/>
              <a:t>Building a Database of Patterns</a:t>
            </a:r>
            <a:r>
              <a:rPr kumimoji="1" lang="en-US" altLang="zh-CN" dirty="0" smtClean="0"/>
              <a:t>(</a:t>
            </a:r>
            <a:r>
              <a:rPr kumimoji="1" lang="en-US" altLang="zh-CN" dirty="0" err="1" smtClean="0"/>
              <a:t>DB</a:t>
            </a:r>
            <a:r>
              <a:rPr kumimoji="1" lang="en-US" altLang="zh-CN" baseline="-25000" dirty="0" err="1" smtClean="0"/>
              <a:t>p</a:t>
            </a:r>
            <a:r>
              <a:rPr kumimoji="1" lang="en-US" altLang="zh-CN" dirty="0" smtClean="0"/>
              <a:t>)</a:t>
            </a:r>
            <a:endParaRPr kumimoji="1" lang="en-US" altLang="zh-CN" dirty="0" smtClean="0"/>
          </a:p>
          <a:p>
            <a:pPr marL="0" indent="0">
              <a:buNone/>
            </a:pPr>
            <a:r>
              <a:rPr kumimoji="1" lang="en-US" altLang="zh-CN" dirty="0" smtClean="0"/>
              <a:t>	using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matcher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selected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sentence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generate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corePaths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between the tokens denoting the subject and the </a:t>
            </a:r>
            <a:r>
              <a:rPr kumimoji="1" lang="en-US" altLang="zh-CN" dirty="0" err="1" smtClean="0"/>
              <a:t>infobox</a:t>
            </a:r>
            <a:r>
              <a:rPr kumimoji="1" lang="en-US" altLang="zh-CN" dirty="0" smtClean="0"/>
              <a:t> attribute value</a:t>
            </a:r>
          </a:p>
          <a:p>
            <a:pPr marL="0" indent="0">
              <a:buNone/>
            </a:pPr>
            <a:r>
              <a:rPr kumimoji="1" lang="en-US" altLang="zh-CN" dirty="0"/>
              <a:t>	</a:t>
            </a:r>
            <a:r>
              <a:rPr kumimoji="1" lang="en-US" altLang="zh-CN" b="1" dirty="0" smtClean="0"/>
              <a:t>generalized-</a:t>
            </a:r>
            <a:r>
              <a:rPr kumimoji="1" lang="en-US" altLang="zh-CN" b="1" dirty="0" err="1" smtClean="0"/>
              <a:t>corePaths</a:t>
            </a:r>
            <a:r>
              <a:rPr kumimoji="1" lang="en-US" altLang="zh-CN" dirty="0" smtClean="0"/>
              <a:t>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combat data </a:t>
            </a:r>
            <a:r>
              <a:rPr kumimoji="1" lang="en-US" altLang="zh-CN" dirty="0" err="1" smtClean="0"/>
              <a:t>sparsity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 improve learning performance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eliminate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distinctions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which are irrelevant for recognizing (domain-independent) relations.</a:t>
            </a:r>
          </a:p>
          <a:p>
            <a:pPr marL="0" indent="0">
              <a:buNone/>
            </a:pPr>
            <a:endParaRPr kumimoji="1"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200" y="5486400"/>
            <a:ext cx="57912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210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Extraction with Parser Features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3.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Learning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Pattern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Classifier</a:t>
            </a:r>
          </a:p>
          <a:p>
            <a:pPr marL="0" indent="0">
              <a:buNone/>
            </a:pPr>
            <a:r>
              <a:rPr kumimoji="1" lang="en-US" altLang="zh-CN" dirty="0"/>
              <a:t>	</a:t>
            </a:r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dirty="0" smtClean="0"/>
              <a:t>	Then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traverses the triple’s </a:t>
            </a:r>
            <a:r>
              <a:rPr kumimoji="1" lang="en-US" altLang="zh-CN" dirty="0" err="1" smtClean="0"/>
              <a:t>expandPath</a:t>
            </a:r>
            <a:r>
              <a:rPr kumimoji="1" lang="en-US" altLang="zh-CN" dirty="0" smtClean="0"/>
              <a:t> to output the final expression ⟨Dan, </a:t>
            </a:r>
            <a:r>
              <a:rPr kumimoji="1" lang="en-US" altLang="zh-CN" dirty="0" err="1" smtClean="0"/>
              <a:t>wasNotBornIn</a:t>
            </a:r>
            <a:r>
              <a:rPr kumimoji="1" lang="en-US" altLang="zh-CN" dirty="0" smtClean="0"/>
              <a:t>, Berkeley⟩</a:t>
            </a:r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766" y="2181136"/>
            <a:ext cx="6279634" cy="124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768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smtClean="0"/>
              <a:t>Extraction with POS</a:t>
            </a:r>
            <a:r>
              <a:rPr kumimoji="1" lang="zh-CN" altLang="en-US" dirty="0" smtClean="0"/>
              <a:t/>
            </a:r>
            <a:br>
              <a:rPr kumimoji="1" lang="zh-CN" altLang="en-US" dirty="0" smtClean="0"/>
            </a:b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using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matcher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selected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sentence</a:t>
            </a:r>
            <a:r>
              <a:rPr kumimoji="1" lang="zh-CN" altLang="en-US" dirty="0" smtClean="0"/>
              <a:t>,</a:t>
            </a:r>
            <a:r>
              <a:rPr kumimoji="1" lang="en-US" altLang="zh-CN" dirty="0" smtClean="0"/>
              <a:t> label the subject and </a:t>
            </a:r>
            <a:r>
              <a:rPr kumimoji="1" lang="en-US" altLang="zh-CN" dirty="0" err="1" smtClean="0"/>
              <a:t>infobox</a:t>
            </a:r>
            <a:r>
              <a:rPr kumimoji="1" lang="en-US" altLang="zh-CN" dirty="0" smtClean="0"/>
              <a:t> attribute value as </a:t>
            </a:r>
            <a:r>
              <a:rPr kumimoji="1" lang="en-US" altLang="zh-CN" b="1" dirty="0" smtClean="0"/>
              <a:t>arg</a:t>
            </a:r>
            <a:r>
              <a:rPr kumimoji="1" lang="en-US" altLang="zh-CN" b="1" baseline="-25000" dirty="0" smtClean="0"/>
              <a:t>1</a:t>
            </a:r>
            <a:r>
              <a:rPr kumimoji="1" lang="en-US" altLang="zh-CN" dirty="0" smtClean="0"/>
              <a:t> and </a:t>
            </a:r>
            <a:r>
              <a:rPr kumimoji="1" lang="en-US" altLang="zh-CN" b="1" dirty="0" smtClean="0"/>
              <a:t>arg</a:t>
            </a:r>
            <a:r>
              <a:rPr kumimoji="1" lang="en-US" altLang="zh-CN" b="1" baseline="-25000" dirty="0" smtClean="0"/>
              <a:t>2</a:t>
            </a:r>
            <a:r>
              <a:rPr kumimoji="1" lang="en-US" altLang="zh-CN" dirty="0" smtClean="0"/>
              <a:t> to serve as the ends of a linear CRF chain,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Tokens involved in the </a:t>
            </a:r>
            <a:r>
              <a:rPr kumimoji="1" lang="en-US" altLang="zh-CN" dirty="0" err="1" smtClean="0"/>
              <a:t>expandPath</a:t>
            </a:r>
            <a:r>
              <a:rPr kumimoji="1" lang="en-US" altLang="zh-CN" dirty="0" smtClean="0"/>
              <a:t> are labeled as </a:t>
            </a:r>
            <a:r>
              <a:rPr kumimoji="1" lang="en-US" altLang="zh-CN" b="1" dirty="0" err="1" smtClean="0"/>
              <a:t>rel</a:t>
            </a:r>
            <a:endParaRPr kumimoji="1" lang="en-US" altLang="zh-CN" b="1" dirty="0" smtClean="0"/>
          </a:p>
          <a:p>
            <a:r>
              <a:rPr kumimoji="1" lang="en-US" altLang="zh-CN" dirty="0" smtClean="0"/>
              <a:t>a two-order CRF chain model</a:t>
            </a:r>
          </a:p>
          <a:p>
            <a:r>
              <a:rPr kumimoji="1" lang="en-US" altLang="zh-CN" dirty="0" smtClean="0"/>
              <a:t>features include POS-tags, regular expressions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conjunctions of features occurring in adjacent positions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644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Information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Extraction(IE)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distill semantic relations from natural- language text</a:t>
            </a:r>
          </a:p>
          <a:p>
            <a:r>
              <a:rPr kumimoji="1" lang="en-US" altLang="zh-CN" dirty="0" smtClean="0"/>
              <a:t>supervised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learning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 relation</a:t>
            </a:r>
            <a:r>
              <a:rPr kumimoji="1" lang="zh-CN" altLang="en-US" dirty="0" smtClean="0"/>
              <a:t>-</a:t>
            </a:r>
            <a:r>
              <a:rPr kumimoji="1" lang="en-US" altLang="zh-CN" dirty="0" smtClean="0"/>
              <a:t>specific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examples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limited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training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data</a:t>
            </a:r>
          </a:p>
          <a:p>
            <a:r>
              <a:rPr kumimoji="1" lang="zh-CN" altLang="en-US" dirty="0" smtClean="0"/>
              <a:t> </a:t>
            </a:r>
            <a:r>
              <a:rPr kumimoji="1" lang="en-US" altLang="zh-CN" dirty="0"/>
              <a:t>H</a:t>
            </a:r>
            <a:r>
              <a:rPr kumimoji="1" lang="en-US" altLang="zh-CN" dirty="0" smtClean="0"/>
              <a:t>ow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handle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unbounded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number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relations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found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Web(Open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IE)?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6018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Open</a:t>
            </a:r>
            <a:r>
              <a:rPr kumimoji="1" lang="en-US" altLang="zh-CN" dirty="0" smtClean="0"/>
              <a:t> IE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13362"/>
          </a:xfrm>
        </p:spPr>
        <p:txBody>
          <a:bodyPr>
            <a:normAutofit/>
          </a:bodyPr>
          <a:lstStyle/>
          <a:p>
            <a:r>
              <a:rPr kumimoji="1" lang="en-US" altLang="zh-CN" sz="2800" dirty="0" smtClean="0"/>
              <a:t>Definition</a:t>
            </a:r>
            <a:r>
              <a:rPr kumimoji="1" lang="en-US" altLang="zh-CN" sz="2800" dirty="0" smtClean="0"/>
              <a:t>:</a:t>
            </a:r>
          </a:p>
          <a:p>
            <a:pPr marL="0" indent="0">
              <a:buNone/>
            </a:pPr>
            <a:r>
              <a:rPr kumimoji="1" lang="zh-CN" altLang="zh-CN" sz="2800" dirty="0"/>
              <a:t> </a:t>
            </a:r>
            <a:r>
              <a:rPr kumimoji="1" lang="zh-CN" altLang="en-US" sz="2800" dirty="0" smtClean="0"/>
              <a:t>  </a:t>
            </a:r>
            <a:r>
              <a:rPr kumimoji="1" lang="en-US" altLang="zh-CN" sz="2800" dirty="0" smtClean="0"/>
              <a:t>A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function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map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a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document</a:t>
            </a:r>
            <a:r>
              <a:rPr kumimoji="1" lang="zh-CN" altLang="en-US" sz="2800" dirty="0" smtClean="0"/>
              <a:t> </a:t>
            </a:r>
            <a:r>
              <a:rPr kumimoji="1" lang="en-US" altLang="zh-CN" sz="2800" b="1" dirty="0" smtClean="0"/>
              <a:t>d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to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a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set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of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triplets,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{⟨arg</a:t>
            </a:r>
            <a:r>
              <a:rPr kumimoji="1" lang="en-US" altLang="zh-CN" sz="2800" baseline="-25000" dirty="0" smtClean="0"/>
              <a:t>1</a:t>
            </a:r>
            <a:r>
              <a:rPr kumimoji="1" lang="en-US" altLang="zh-CN" sz="2800" dirty="0" smtClean="0"/>
              <a:t>, </a:t>
            </a:r>
            <a:r>
              <a:rPr kumimoji="1" lang="en-US" altLang="zh-CN" sz="2800" dirty="0" err="1" smtClean="0"/>
              <a:t>rel</a:t>
            </a:r>
            <a:r>
              <a:rPr kumimoji="1" lang="en-US" altLang="zh-CN" sz="2800" dirty="0" smtClean="0"/>
              <a:t>, arg</a:t>
            </a:r>
            <a:r>
              <a:rPr kumimoji="1" lang="en-US" altLang="zh-CN" sz="2800" baseline="-25000" dirty="0" smtClean="0"/>
              <a:t>2</a:t>
            </a:r>
            <a:r>
              <a:rPr kumimoji="1" lang="en-US" altLang="zh-CN" sz="2800" dirty="0" smtClean="0"/>
              <a:t>⟩}.</a:t>
            </a:r>
          </a:p>
          <a:p>
            <a:pPr marL="0" indent="0">
              <a:buNone/>
            </a:pPr>
            <a:r>
              <a:rPr kumimoji="1" lang="zh-CN" altLang="zh-CN" sz="2800" dirty="0"/>
              <a:t> </a:t>
            </a:r>
            <a:r>
              <a:rPr kumimoji="1" lang="zh-CN" altLang="en-US" sz="2800" dirty="0" smtClean="0"/>
              <a:t>  </a:t>
            </a:r>
            <a:r>
              <a:rPr kumimoji="1" lang="en-US" altLang="zh-CN" sz="2800" b="1" dirty="0" err="1" smtClean="0"/>
              <a:t>args</a:t>
            </a:r>
            <a:r>
              <a:rPr kumimoji="1" lang="en-US" altLang="zh-CN" sz="2800" dirty="0" smtClean="0"/>
              <a:t> are noun phrases,</a:t>
            </a:r>
            <a:r>
              <a:rPr kumimoji="1" lang="zh-CN" altLang="en-US" sz="2800" dirty="0" smtClean="0"/>
              <a:t> </a:t>
            </a:r>
            <a:r>
              <a:rPr kumimoji="1" lang="en-US" altLang="zh-CN" sz="2800" b="1" dirty="0" err="1" smtClean="0"/>
              <a:t>rel</a:t>
            </a:r>
            <a:r>
              <a:rPr kumimoji="1" lang="en-US" altLang="zh-CN" sz="2800" dirty="0" smtClean="0"/>
              <a:t> is a textual fragment indicating an implicit, semantic relation between the two noun phrases</a:t>
            </a:r>
          </a:p>
          <a:p>
            <a:r>
              <a:rPr kumimoji="1" lang="en-US" altLang="zh-CN" sz="2800" dirty="0" smtClean="0"/>
              <a:t>Difference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with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KB:</a:t>
            </a:r>
          </a:p>
          <a:p>
            <a:pPr marL="0" indent="0">
              <a:buNone/>
            </a:pPr>
            <a:r>
              <a:rPr kumimoji="1" lang="zh-CN" altLang="en-US" sz="2800" dirty="0" smtClean="0"/>
              <a:t> </a:t>
            </a:r>
            <a:r>
              <a:rPr kumimoji="1" lang="en-US" altLang="zh-CN" sz="2800" dirty="0"/>
              <a:t>	</a:t>
            </a:r>
            <a:r>
              <a:rPr kumimoji="1" lang="en-US" altLang="zh-CN" sz="2800" dirty="0" smtClean="0"/>
              <a:t>1.unbounded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number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of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relation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VS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pre-defined relation(hand-crafted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patterns)</a:t>
            </a:r>
          </a:p>
          <a:p>
            <a:pPr marL="0" indent="0">
              <a:buNone/>
            </a:pPr>
            <a:r>
              <a:rPr kumimoji="1" lang="zh-CN" altLang="zh-CN" sz="2800" dirty="0"/>
              <a:t> </a:t>
            </a:r>
            <a:r>
              <a:rPr kumimoji="1" lang="en-US" altLang="zh-CN" sz="2800" dirty="0"/>
              <a:t>	</a:t>
            </a:r>
            <a:r>
              <a:rPr kumimoji="1" lang="en-US" altLang="zh-CN" sz="2800" dirty="0" smtClean="0"/>
              <a:t>2.self-supervised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learning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VS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supervised learning</a:t>
            </a:r>
          </a:p>
          <a:p>
            <a:pPr marL="0" indent="0">
              <a:buNone/>
            </a:pPr>
            <a:r>
              <a:rPr kumimoji="1" lang="zh-CN" altLang="zh-CN" sz="2800" dirty="0" smtClean="0"/>
              <a:t> </a:t>
            </a:r>
            <a:r>
              <a:rPr kumimoji="1" lang="zh-CN" altLang="en-US" sz="2800" dirty="0" smtClean="0"/>
              <a:t>  </a:t>
            </a:r>
            <a:r>
              <a:rPr kumimoji="1" lang="en-US" altLang="zh-CN" sz="2800" dirty="0" smtClean="0"/>
              <a:t>3. without VS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with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annotated training examples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74286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Novel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Form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L</a:t>
            </a:r>
            <a:r>
              <a:rPr kumimoji="1" lang="en-US" altLang="zh-CN" dirty="0" smtClean="0"/>
              <a:t>earning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zh-CN" dirty="0" smtClean="0"/>
              <a:t>WOE</a:t>
            </a:r>
            <a:r>
              <a:rPr kumimoji="1" lang="en-US" altLang="en-US" dirty="0" smtClean="0"/>
              <a:t>: Wikipedia-based Open Extractor</a:t>
            </a:r>
            <a:endParaRPr kumimoji="1" lang="en-US" altLang="zh-CN" dirty="0" smtClean="0"/>
          </a:p>
          <a:p>
            <a:r>
              <a:rPr kumimoji="1" lang="en-US" altLang="zh-CN" dirty="0" smtClean="0"/>
              <a:t>self-supervised learning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unlexicalized</a:t>
            </a:r>
            <a:r>
              <a:rPr kumimoji="1" lang="en-US" altLang="zh-CN" dirty="0" smtClean="0"/>
              <a:t> extractors</a:t>
            </a:r>
            <a:endParaRPr kumimoji="1" lang="en-US" altLang="zh-CN" dirty="0" smtClean="0"/>
          </a:p>
          <a:p>
            <a:r>
              <a:rPr kumimoji="1" lang="en-US" altLang="zh-CN" dirty="0" smtClean="0"/>
              <a:t>using heuristic matches between Wikipedia </a:t>
            </a:r>
            <a:r>
              <a:rPr kumimoji="1" lang="en-US" altLang="zh-CN" dirty="0" err="1" smtClean="0"/>
              <a:t>infobox</a:t>
            </a:r>
            <a:r>
              <a:rPr kumimoji="1" lang="en-US" altLang="zh-CN" dirty="0" smtClean="0"/>
              <a:t> attribute values and corresponding sentences to construct training data</a:t>
            </a:r>
          </a:p>
          <a:p>
            <a:r>
              <a:rPr kumimoji="1" lang="en-US" altLang="zh-CN" dirty="0"/>
              <a:t>f</a:t>
            </a:r>
            <a:r>
              <a:rPr kumimoji="1" lang="en-US" altLang="zh-CN" dirty="0" smtClean="0"/>
              <a:t>eature</a:t>
            </a:r>
            <a:r>
              <a:rPr kumimoji="1" lang="en-US" altLang="zh-CN" dirty="0" smtClean="0"/>
              <a:t>s:</a:t>
            </a:r>
            <a:r>
              <a:rPr kumimoji="1" lang="zh-CN" altLang="en-US" dirty="0" smtClean="0"/>
              <a:t> </a:t>
            </a:r>
            <a:endParaRPr kumimoji="1" lang="en-US" altLang="zh-CN" dirty="0" smtClean="0"/>
          </a:p>
          <a:p>
            <a:pPr marL="0" indent="0">
              <a:buNone/>
            </a:pPr>
            <a:r>
              <a:rPr kumimoji="1" lang="zh-CN" altLang="zh-CN" dirty="0"/>
              <a:t> </a:t>
            </a:r>
            <a:r>
              <a:rPr kumimoji="1" lang="zh-CN" altLang="en-US" dirty="0" smtClean="0"/>
              <a:t>   </a:t>
            </a:r>
            <a:r>
              <a:rPr kumimoji="1" lang="en-US" altLang="zh-CN" dirty="0" smtClean="0"/>
              <a:t>POS tag features: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quick</a:t>
            </a:r>
          </a:p>
          <a:p>
            <a:pPr marL="0" indent="0">
              <a:buNone/>
            </a:pPr>
            <a:r>
              <a:rPr kumimoji="1" lang="zh-CN" altLang="zh-CN" dirty="0"/>
              <a:t> </a:t>
            </a:r>
            <a:r>
              <a:rPr kumimoji="1" lang="zh-CN" altLang="en-US" dirty="0" smtClean="0"/>
              <a:t>   </a:t>
            </a:r>
            <a:r>
              <a:rPr kumimoji="1" lang="en-US" altLang="zh-CN" dirty="0" smtClean="0"/>
              <a:t>dependency-parse features: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good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performance</a:t>
            </a:r>
            <a:endParaRPr kumimoji="1" lang="en-US" altLang="zh-CN" dirty="0" smtClean="0"/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45431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Architecture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WOE</a:t>
            </a:r>
            <a:endParaRPr kumimoji="1" lang="zh-CN" altLang="en-US" dirty="0"/>
          </a:p>
        </p:txBody>
      </p:sp>
      <p:pic>
        <p:nvPicPr>
          <p:cNvPr id="4" name="内容占位符 3" descr="屏幕快照 2014-11-19 上午9.59.1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7" r="4367"/>
          <a:stretch>
            <a:fillRect/>
          </a:stretch>
        </p:blipFill>
        <p:spPr>
          <a:xfrm>
            <a:off x="457200" y="1417638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3622599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Preprocessor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zh-CN" dirty="0" smtClean="0"/>
              <a:t>Sentence Splitting</a:t>
            </a:r>
            <a:r>
              <a:rPr kumimoji="1" lang="en-US" altLang="zh-CN" dirty="0" smtClean="0"/>
              <a:t>: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using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OpenNLP</a:t>
            </a:r>
            <a:endParaRPr kumimoji="1" lang="en-US" altLang="zh-CN" dirty="0" smtClean="0"/>
          </a:p>
          <a:p>
            <a:r>
              <a:rPr kumimoji="1" lang="en-US" altLang="zh-CN" dirty="0" smtClean="0"/>
              <a:t>NLP Annotation:</a:t>
            </a:r>
            <a:r>
              <a:rPr kumimoji="1" lang="zh-CN" altLang="en-US" dirty="0" smtClean="0"/>
              <a:t> </a:t>
            </a:r>
            <a:endParaRPr kumimoji="1" lang="en-US" altLang="zh-CN" dirty="0" smtClean="0"/>
          </a:p>
          <a:p>
            <a:pPr marL="0" indent="0">
              <a:buNone/>
            </a:pPr>
            <a:r>
              <a:rPr kumimoji="1" lang="zh-CN" altLang="zh-CN" dirty="0"/>
              <a:t> </a:t>
            </a:r>
            <a:r>
              <a:rPr kumimoji="1" lang="zh-CN" altLang="en-US" dirty="0" smtClean="0"/>
              <a:t>  </a:t>
            </a:r>
            <a:r>
              <a:rPr kumimoji="1" lang="en-US" altLang="zh-CN" dirty="0" smtClean="0"/>
              <a:t>1.POS tags and NP-chunk annotations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zh-CN" altLang="zh-CN" dirty="0" smtClean="0"/>
              <a:t> </a:t>
            </a:r>
            <a:r>
              <a:rPr kumimoji="1" lang="zh-CN" altLang="en-US" dirty="0" smtClean="0"/>
              <a:t>  </a:t>
            </a:r>
            <a:r>
              <a:rPr kumimoji="1" lang="en-US" altLang="zh-CN" dirty="0" smtClean="0"/>
              <a:t>2.uses the Stanford Parser to create a </a:t>
            </a:r>
            <a:r>
              <a:rPr kumimoji="1" lang="zh-CN" altLang="en-US" dirty="0" smtClean="0"/>
              <a:t>            </a:t>
            </a:r>
            <a:r>
              <a:rPr kumimoji="1" lang="en-US" altLang="zh-CN" dirty="0" smtClean="0"/>
              <a:t>dependency parse,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treat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hyperlinked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anchor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text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single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token(improve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parsing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perfomance</a:t>
            </a:r>
            <a:r>
              <a:rPr kumimoji="1" lang="en-US" altLang="zh-CN" dirty="0" smtClean="0"/>
              <a:t>)</a:t>
            </a:r>
          </a:p>
          <a:p>
            <a:r>
              <a:rPr kumimoji="1" lang="en-US" altLang="zh-CN" dirty="0" smtClean="0"/>
              <a:t>Compiling Synonyms</a:t>
            </a:r>
            <a:r>
              <a:rPr kumimoji="1" lang="en-US" altLang="zh-CN" dirty="0" smtClean="0"/>
              <a:t>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multiple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name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entity,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using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redirection pages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backward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links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63284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Matcher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zh-CN" dirty="0" smtClean="0"/>
              <a:t>constructs training data for the learner component</a:t>
            </a:r>
          </a:p>
          <a:p>
            <a:r>
              <a:rPr kumimoji="1" lang="en-US" altLang="zh-CN" dirty="0" smtClean="0"/>
              <a:t>heuristically matching attribute-value pairs from Wikipedia articles containing </a:t>
            </a:r>
            <a:r>
              <a:rPr kumimoji="1" lang="en-US" altLang="zh-CN" dirty="0" err="1" smtClean="0"/>
              <a:t>infoboxes</a:t>
            </a:r>
            <a:r>
              <a:rPr kumimoji="1" lang="en-US" altLang="zh-CN" dirty="0" smtClean="0"/>
              <a:t> with corresponding sentences in the article</a:t>
            </a:r>
          </a:p>
          <a:p>
            <a:r>
              <a:rPr kumimoji="1" lang="en-US" altLang="zh-CN" dirty="0" smtClean="0"/>
              <a:t>E</a:t>
            </a:r>
            <a:r>
              <a:rPr kumimoji="1" lang="en-US" altLang="zh-CN" dirty="0" smtClean="0"/>
              <a:t>.</a:t>
            </a:r>
            <a:r>
              <a:rPr kumimoji="1" lang="en-US" altLang="zh-CN" dirty="0" smtClean="0"/>
              <a:t>g</a:t>
            </a:r>
            <a:r>
              <a:rPr kumimoji="1" lang="en-US" altLang="zh-CN" dirty="0" smtClean="0"/>
              <a:t>.</a:t>
            </a:r>
          </a:p>
          <a:p>
            <a:pPr marL="0" indent="0">
              <a:buNone/>
            </a:pPr>
            <a:r>
              <a:rPr kumimoji="1" lang="zh-CN" altLang="zh-CN" dirty="0"/>
              <a:t> </a:t>
            </a:r>
            <a:r>
              <a:rPr kumimoji="1" lang="zh-CN" altLang="en-US" dirty="0" smtClean="0"/>
              <a:t>  </a:t>
            </a:r>
            <a:r>
              <a:rPr kumimoji="1" lang="en-US" altLang="zh-CN" dirty="0" smtClean="0"/>
              <a:t>⟨established, 1891⟩</a:t>
            </a:r>
            <a:r>
              <a:rPr kumimoji="1" lang="zh-CN" altLang="en-US" dirty="0" smtClean="0"/>
              <a:t> </a:t>
            </a:r>
            <a:endParaRPr kumimoji="1" lang="en-US" altLang="zh-CN" dirty="0" smtClean="0"/>
          </a:p>
          <a:p>
            <a:pPr marL="0" indent="0">
              <a:buNone/>
            </a:pPr>
            <a:r>
              <a:rPr kumimoji="1" lang="en-US" altLang="zh-CN" dirty="0"/>
              <a:t>	</a:t>
            </a:r>
            <a:r>
              <a:rPr kumimoji="1" lang="en-US" altLang="zh-CN" dirty="0" smtClean="0"/>
              <a:t>“The university was founded in 1891 by ...”</a:t>
            </a:r>
          </a:p>
          <a:p>
            <a:r>
              <a:rPr kumimoji="1" lang="en-US" altLang="zh-CN" dirty="0" smtClean="0"/>
              <a:t>Matching Primary Entities</a:t>
            </a:r>
          </a:p>
          <a:p>
            <a:r>
              <a:rPr kumimoji="1" lang="en-US" altLang="zh-CN" dirty="0" smtClean="0"/>
              <a:t>Matching Sentences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90743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Learning Extractors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Extraction with Parser Features</a:t>
            </a:r>
          </a:p>
          <a:p>
            <a:r>
              <a:rPr kumimoji="1" lang="en-US" altLang="zh-CN" dirty="0" smtClean="0"/>
              <a:t>Extraction with POS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24207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 smtClean="0"/>
              <a:t>Extraction with Parser Features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smtClean="0"/>
              <a:t>1. </a:t>
            </a:r>
            <a:r>
              <a:rPr kumimoji="1" lang="en-US" altLang="zh-CN" dirty="0" smtClean="0"/>
              <a:t>Shortest Dependency Path as Relation</a:t>
            </a:r>
          </a:p>
          <a:p>
            <a:pPr marL="0" indent="0">
              <a:buNone/>
            </a:pPr>
            <a:r>
              <a:rPr kumimoji="1" lang="en-US" altLang="zh-CN" dirty="0" smtClean="0"/>
              <a:t>	</a:t>
            </a:r>
            <a:r>
              <a:rPr kumimoji="1" lang="en-US" altLang="zh-CN" dirty="0" smtClean="0"/>
              <a:t>E.g.</a:t>
            </a:r>
          </a:p>
          <a:p>
            <a:pPr marL="0" indent="0">
              <a:buNone/>
            </a:pPr>
            <a:r>
              <a:rPr kumimoji="1" lang="en-US" altLang="zh-CN" dirty="0"/>
              <a:t>	</a:t>
            </a:r>
            <a:r>
              <a:rPr kumimoji="1" lang="en-US" altLang="zh-CN" dirty="0" smtClean="0"/>
              <a:t>“Dan was not born in Berkeley.”</a:t>
            </a:r>
          </a:p>
          <a:p>
            <a:pPr marL="0" indent="0">
              <a:buNone/>
            </a:pPr>
            <a:r>
              <a:rPr kumimoji="1" lang="en-US" altLang="zh-CN" dirty="0"/>
              <a:t>	</a:t>
            </a:r>
            <a:r>
              <a:rPr kumimoji="1" lang="en-US" altLang="zh-CN" dirty="0" smtClean="0"/>
              <a:t>Parsing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Dependencies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Stanford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Parser:</a:t>
            </a:r>
          </a:p>
          <a:p>
            <a:pPr marL="0" indent="0">
              <a:buNone/>
            </a:pPr>
            <a:r>
              <a:rPr kumimoji="1" lang="en-US" altLang="zh-CN" dirty="0"/>
              <a:t>	</a:t>
            </a:r>
            <a:r>
              <a:rPr kumimoji="1" lang="en-US" altLang="zh-CN" dirty="0" err="1" smtClean="0"/>
              <a:t>nsubjpass</a:t>
            </a:r>
            <a:r>
              <a:rPr kumimoji="1" lang="en-US" altLang="zh-CN" dirty="0" smtClean="0"/>
              <a:t>(born-4, Dan-1)</a:t>
            </a:r>
          </a:p>
          <a:p>
            <a:pPr marL="0" indent="0">
              <a:buNone/>
            </a:pPr>
            <a:r>
              <a:rPr kumimoji="1" lang="en-US" altLang="zh-CN" dirty="0"/>
              <a:t>	</a:t>
            </a:r>
            <a:r>
              <a:rPr kumimoji="1" lang="en-US" altLang="zh-CN" dirty="0" err="1" smtClean="0"/>
              <a:t>auxpass</a:t>
            </a:r>
            <a:r>
              <a:rPr kumimoji="1" lang="en-US" altLang="zh-CN" dirty="0" smtClean="0"/>
              <a:t>(born-4, was-2)</a:t>
            </a:r>
          </a:p>
          <a:p>
            <a:pPr marL="0" indent="0">
              <a:buNone/>
            </a:pPr>
            <a:r>
              <a:rPr kumimoji="1" lang="en-US" altLang="zh-CN" dirty="0"/>
              <a:t>	</a:t>
            </a:r>
            <a:r>
              <a:rPr kumimoji="1" lang="en-US" altLang="zh-CN" dirty="0" err="1" smtClean="0"/>
              <a:t>neg</a:t>
            </a:r>
            <a:r>
              <a:rPr kumimoji="1" lang="en-US" altLang="zh-CN" dirty="0" smtClean="0"/>
              <a:t>(born-4, not-3)</a:t>
            </a:r>
          </a:p>
        </p:txBody>
      </p:sp>
    </p:spTree>
    <p:extLst>
      <p:ext uri="{BB962C8B-B14F-4D97-AF65-F5344CB8AC3E}">
        <p14:creationId xmlns:p14="http://schemas.microsoft.com/office/powerpoint/2010/main" val="156847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358</Words>
  <Application>Microsoft Macintosh PowerPoint</Application>
  <PresentationFormat>全屏显示(4:3)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Open Information Extraction using Wikipedia</vt:lpstr>
      <vt:lpstr>Information Extraction(IE)</vt:lpstr>
      <vt:lpstr>Open IE</vt:lpstr>
      <vt:lpstr>Novel Form for Learning</vt:lpstr>
      <vt:lpstr>Architecture of WOE</vt:lpstr>
      <vt:lpstr>Preprocessor</vt:lpstr>
      <vt:lpstr>Matcher</vt:lpstr>
      <vt:lpstr>Learning Extractors</vt:lpstr>
      <vt:lpstr>Extraction with Parser Features</vt:lpstr>
      <vt:lpstr>Extraction with Parser Features</vt:lpstr>
      <vt:lpstr>Extraction with Parser Features</vt:lpstr>
      <vt:lpstr>Extraction with Parser Features</vt:lpstr>
      <vt:lpstr>Extraction with POS </vt:lpstr>
    </vt:vector>
  </TitlesOfParts>
  <Company>bupt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Information Extraction using Wikipedia</dc:title>
  <dc:creator>彬 袁</dc:creator>
  <cp:lastModifiedBy>彬 袁</cp:lastModifiedBy>
  <cp:revision>14</cp:revision>
  <dcterms:created xsi:type="dcterms:W3CDTF">2014-11-19T01:16:58Z</dcterms:created>
  <dcterms:modified xsi:type="dcterms:W3CDTF">2014-11-19T05:30:36Z</dcterms:modified>
</cp:coreProperties>
</file>