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65" r:id="rId5"/>
    <p:sldId id="264" r:id="rId6"/>
    <p:sldId id="271" r:id="rId7"/>
    <p:sldId id="273" r:id="rId8"/>
    <p:sldId id="258" r:id="rId9"/>
    <p:sldId id="259" r:id="rId10"/>
    <p:sldId id="261" r:id="rId11"/>
    <p:sldId id="275" r:id="rId12"/>
    <p:sldId id="274" r:id="rId13"/>
    <p:sldId id="260" r:id="rId14"/>
    <p:sldId id="268" r:id="rId15"/>
    <p:sldId id="267" r:id="rId16"/>
    <p:sldId id="26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74" autoAdjust="0"/>
  </p:normalViewPr>
  <p:slideViewPr>
    <p:cSldViewPr snapToGrid="0">
      <p:cViewPr varScale="1">
        <p:scale>
          <a:sx n="83" d="100"/>
          <a:sy n="83" d="100"/>
        </p:scale>
        <p:origin x="15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DAB5C-3D13-4CCF-AA88-2505473E3EB8}" type="datetimeFigureOut">
              <a:rPr lang="zh-CN" altLang="en-US" smtClean="0"/>
              <a:t>2014/6/28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02CFC-62F0-401F-87F3-A945BF176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72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2CFC-62F0-401F-87F3-A945BF176D9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13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2CFC-62F0-401F-87F3-A945BF176D9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29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2CFC-62F0-401F-87F3-A945BF176D9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49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2CFC-62F0-401F-87F3-A945BF176D9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91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2CFC-62F0-401F-87F3-A945BF176D9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75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2CFC-62F0-401F-87F3-A945BF176D9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354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2CFC-62F0-401F-87F3-A945BF176D9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50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2CFC-62F0-401F-87F3-A945BF176D9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00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2CFC-62F0-401F-87F3-A945BF176D9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64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6AFC-CDEE-41E7-9E93-A439EA8565BD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663F-1429-4D24-9597-15F87F615C4C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0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A095-FA8A-4C9B-87F6-79A2FA19B4D5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1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895F-B226-4244-A29C-44E3C68EBD15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4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52A6-97BB-41EC-B623-CA229183FB89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5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9B05-D44A-444C-9C15-15778FD8D09C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4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D393-8F59-4ECC-A0F9-249AAC1F6A04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26C5-0F9F-43F2-AEEA-4A2EEFACB1E7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B582-1838-4D84-89F0-1B69B314C2EF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D8A2-8478-4BE1-9AE6-993A23344EFE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C519-3CED-4029-8EFD-3E1E7E4BD509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3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9935-E77C-482F-9D59-F0282FE4D6DE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4A53-15F3-4A7D-AF3D-FF1B06B2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7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anmiao.cslt.thu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rmatik.uni-trier.de/~ley/db/conf/cicling/cicling2014-2.html#FanZZ14" TargetMode="External"/><Relationship Id="rId3" Type="http://schemas.openxmlformats.org/officeDocument/2006/relationships/hyperlink" Target="http://acl2014.org/acl2014/P14-1/pdf/P14-1079.pdf" TargetMode="External"/><Relationship Id="rId7" Type="http://schemas.openxmlformats.org/officeDocument/2006/relationships/hyperlink" Target="http://www.informatik.uni-trier.de/~ley/pers/hd/z/Zheng:Thomas_Fang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rmatik.uni-trier.de/~ley/pers/hd/z/Zhou:Qiang.html" TargetMode="External"/><Relationship Id="rId5" Type="http://schemas.openxmlformats.org/officeDocument/2006/relationships/hyperlink" Target="http://delab.csd.auth.gr/wise2014/" TargetMode="External"/><Relationship Id="rId10" Type="http://schemas.openxmlformats.org/officeDocument/2006/relationships/hyperlink" Target="http://dl.acm.org/citation.cfm?id=2392954&amp;picked=prox" TargetMode="External"/><Relationship Id="rId4" Type="http://schemas.openxmlformats.org/officeDocument/2006/relationships/hyperlink" Target="http://cikm2014.fudan.edu.cn/" TargetMode="External"/><Relationship Id="rId9" Type="http://schemas.openxmlformats.org/officeDocument/2006/relationships/hyperlink" Target="http://www.informatik.uni-trier.de/~ley/db/conf/webi/webi2012.html#FanZZ1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rmatik.uni-trier.de/~ley/db/conf/webi/webi2012.html#FanZZ12" TargetMode="External"/><Relationship Id="rId3" Type="http://schemas.openxmlformats.org/officeDocument/2006/relationships/hyperlink" Target="http://cikm2014.fudan.edu.cn/" TargetMode="External"/><Relationship Id="rId7" Type="http://schemas.openxmlformats.org/officeDocument/2006/relationships/hyperlink" Target="http://www.informatik.uni-trier.de/~ley/db/conf/cicling/cicling2014-2.html#FanZZ14" TargetMode="External"/><Relationship Id="rId2" Type="http://schemas.openxmlformats.org/officeDocument/2006/relationships/hyperlink" Target="http://acl2014.org/acl2014/P14-1/pdf/P14-107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rmatik.uni-trier.de/~ley/pers/hd/z/Zheng:Thomas_Fang.html" TargetMode="External"/><Relationship Id="rId5" Type="http://schemas.openxmlformats.org/officeDocument/2006/relationships/hyperlink" Target="http://www.informatik.uni-trier.de/~ley/pers/hd/z/Zhou:Qiang.html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://delab.csd.auth.gr/wise2014/" TargetMode="External"/><Relationship Id="rId9" Type="http://schemas.openxmlformats.org/officeDocument/2006/relationships/hyperlink" Target="http://dl.acm.org/citation.cfm?id=2392954&amp;picked=pro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anmiao.cslt.thu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latin typeface="Cambria" panose="02040503050406030204" pitchFamily="18" charset="0"/>
              </a:rPr>
              <a:t>基于低维表示的大规模实体关系挖掘</a:t>
            </a:r>
            <a:r>
              <a:rPr lang="en-US" sz="3600" b="1" dirty="0" smtClean="0">
                <a:latin typeface="Cambria" panose="02040503050406030204" pitchFamily="18" charset="0"/>
              </a:rPr>
              <a:t/>
            </a:r>
            <a:br>
              <a:rPr lang="en-US" sz="3600" b="1" dirty="0" smtClean="0">
                <a:latin typeface="Cambria" panose="02040503050406030204" pitchFamily="18" charset="0"/>
              </a:rPr>
            </a:b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7414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100" b="1" dirty="0" smtClean="0">
                <a:latin typeface="Cambria" panose="02040503050406030204" pitchFamily="18" charset="0"/>
              </a:rPr>
              <a:t>范淼</a:t>
            </a:r>
            <a:endParaRPr lang="en-US" altLang="zh-CN" sz="3100" b="1" dirty="0" smtClean="0">
              <a:latin typeface="Cambria" panose="02040503050406030204" pitchFamily="18" charset="0"/>
            </a:endParaRPr>
          </a:p>
          <a:p>
            <a:r>
              <a:rPr lang="zh-CN" altLang="en-US" sz="2200" dirty="0" smtClean="0">
                <a:latin typeface="Cambria" panose="02040503050406030204" pitchFamily="18" charset="0"/>
              </a:rPr>
              <a:t>直博三年级</a:t>
            </a:r>
            <a:endParaRPr lang="en-US" altLang="zh-CN" sz="2200" dirty="0" smtClean="0">
              <a:latin typeface="Cambria" panose="02040503050406030204" pitchFamily="18" charset="0"/>
            </a:endParaRPr>
          </a:p>
          <a:p>
            <a:r>
              <a:rPr lang="zh-CN" altLang="en-US" sz="2200" dirty="0" smtClean="0">
                <a:latin typeface="Cambria" panose="02040503050406030204" pitchFamily="18" charset="0"/>
              </a:rPr>
              <a:t>语音和语言技术中心</a:t>
            </a:r>
            <a:endParaRPr lang="en-US" altLang="zh-CN" sz="2200" dirty="0" smtClean="0">
              <a:latin typeface="Cambria" panose="02040503050406030204" pitchFamily="18" charset="0"/>
            </a:endParaRPr>
          </a:p>
          <a:p>
            <a:r>
              <a:rPr lang="zh-CN" altLang="en-US" sz="2200" dirty="0" smtClean="0">
                <a:latin typeface="Cambria" panose="02040503050406030204" pitchFamily="18" charset="0"/>
              </a:rPr>
              <a:t>指导教师：</a:t>
            </a:r>
            <a:r>
              <a:rPr lang="zh-CN" altLang="en-US" sz="2200" b="1" dirty="0" smtClean="0">
                <a:latin typeface="Cambria" panose="02040503050406030204" pitchFamily="18" charset="0"/>
              </a:rPr>
              <a:t>郑方、周强</a:t>
            </a:r>
            <a:endParaRPr lang="en-US" altLang="zh-CN" sz="2200" b="1" dirty="0" smtClean="0">
              <a:latin typeface="Cambria" panose="02040503050406030204" pitchFamily="18" charset="0"/>
            </a:endParaRPr>
          </a:p>
          <a:p>
            <a:r>
              <a:rPr lang="en-US" altLang="zh-CN" sz="2200" dirty="0" smtClean="0">
                <a:latin typeface="Cambria" panose="02040503050406030204" pitchFamily="18" charset="0"/>
                <a:hlinkClick r:id="rId2"/>
              </a:rPr>
              <a:t>fanmiao.cslt.thu@gmail.com</a:t>
            </a:r>
            <a:endParaRPr lang="en-US" altLang="zh-CN" sz="2200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4D3-852A-4D1D-87CE-07473340B76A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://upload.wikimedia.org/wikipedia/zh/thumb/e/ec/Tsinghua_University_Logo.svg/387px-Tsinghua_University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67" y="442193"/>
            <a:ext cx="1559198" cy="15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838739" y="2921867"/>
            <a:ext cx="9051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mbria" panose="02040503050406030204" pitchFamily="18" charset="0"/>
              </a:rPr>
              <a:t>Large-scale relation extraction based on low-dimensional representation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332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研究计划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首先探究</a:t>
            </a:r>
            <a:r>
              <a:rPr lang="zh-CN" altLang="en-US" sz="2400" b="1" dirty="0" smtClean="0"/>
              <a:t>低维表示的有效性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Miao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Fan, Deli Zhao,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Zhou, Zhiyuan Liu, Thomas Fang Zheng, Edward Y. Chang.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2014. Distant supervision for relation extraction with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completion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ACL 2014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paper, oral presentation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论文从低维矩阵补完的角度，采用直推式模型，充分利用测试样本的特征信息，取得突破，主要处理从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自由文本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中抽取关系实例。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11266" name="Picture 2" descr="http://is.tsinghua.edu.cn/image/navigation/spotlight/campus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2014-B9F3-4E67-8590-AB6342148953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10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8" y="3683617"/>
            <a:ext cx="6867525" cy="26727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8" y="3836017"/>
            <a:ext cx="6867525" cy="26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研究计划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然后探究</a:t>
            </a:r>
            <a:r>
              <a:rPr lang="zh-CN" altLang="en-US" sz="2400" b="1" dirty="0" smtClean="0"/>
              <a:t>低维表示</a:t>
            </a:r>
            <a:r>
              <a:rPr lang="zh-CN" altLang="en-US" sz="2400" dirty="0" smtClean="0"/>
              <a:t>的</a:t>
            </a:r>
            <a:r>
              <a:rPr lang="zh-CN" altLang="en-US" sz="2400" b="1" dirty="0" smtClean="0"/>
              <a:t>大规模易计算框架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Miao Fan, Deli Zhao,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Zhou, Thomas Fang Zheng, Edward Y. Chang. 2014. Transition-based Knowledge Graph Embedding with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Reltaional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Mapping .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CIKM 2014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paper submitted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该论文依然从低维表示的角度切入，设计计算机易于计算的框架，便于处理大规模关系数据，主要应用在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知识图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自身的关系推理（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prediction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1266" name="Picture 2" descr="http://is.tsinghua.edu.cn/image/navigation/spotlight/campus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2014-B9F3-4E67-8590-AB6342148953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11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3820174"/>
            <a:ext cx="4867275" cy="29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研究计划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67906"/>
            <a:ext cx="10515600" cy="4985293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学生另一篇相关</a:t>
            </a:r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工作：</a:t>
            </a: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10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Miao Fan,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Zhou,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 Zhao, Thomas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Fang Zheng, Edward Y. Chang. 2014.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Distant supervision for Entity Linking.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paper submitted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后续计划：</a:t>
            </a: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-2015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月，结合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ACL, CIKM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的工作，尝试整合两个模型各自的优势，提出统一的框架。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-2016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月，赴美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NYU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学习交流，在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关系挖掘研究领域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的知名教授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Ralph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Grishman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曾任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ACL, NAACL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主席，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H-index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）的联合指导下从事相关科研，加入其创建的“海神计划”。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而后回国完成博士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论文答辩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3300" dirty="0" smtClean="0"/>
          </a:p>
          <a:p>
            <a:endParaRPr lang="zh-CN" altLang="en-US" dirty="0"/>
          </a:p>
        </p:txBody>
      </p:sp>
      <p:pic>
        <p:nvPicPr>
          <p:cNvPr id="11266" name="Picture 2" descr="http://is.tsinghua.edu.cn/image/navigation/spotlight/campus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2014-B9F3-4E67-8590-AB6342148953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12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440" y="4423410"/>
            <a:ext cx="3426046" cy="14291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476" y="4423410"/>
            <a:ext cx="2796527" cy="14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发表（在审）论文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" descr="https://encrypted-tbn3.gstatic.com/images?q=tbn:ANd9GcQt-euVRD8ISRSd16oudqKQK3niEvevI-LRNtwCNyMJhFtQLtnLJA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Miao Fan, Deli Zhao,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Zhiyuan Liu, Thomas Fang Zheng, Edward Y. Chang. 2014. Distant supervision for relation extraction with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completion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2014: 839-849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paper, oral presentation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Miao Fan, Deli Zhao,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Thomas Fang Zheng, Edward Y. Chang. 2014. Transition-based Knowledge Graph Embedding with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Reltaional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Mapping 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CIKM 2014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paper submitted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Miao Fan,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Deli Zhao, Thomas Fang Zheng, Edward Y. Chang. 2014. Distant supervision for Entity Linking.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WISE 2014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paper submitted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Miao Fan, 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Qiang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Zhou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Thomas Fang Zheng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Mining the Personal Interests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Microbloggers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Exploiting Wikipedia Knowledge. 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CICLing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(2) 2014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188-200.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Miao Fan, 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Qiang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Zhou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Thomas Fang Zheng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Content-Based Semantic Tag Ranking for Recommendation. 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Web Intelligence 2012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292-296.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[6] Miao Fan,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Yingnan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Xiao,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Zhou: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the associative ability to social tag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. ACL’12 Workshop on Textgraph-7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DBF7-5F90-409F-9DE8-4B9B77573E75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8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参考文献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部分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J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Aitken, “Learning information extraction rules: An inductive logic programming approach”,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ECAI’02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McDonald,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H.Chen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Su, and B. Marshall, “Extracting gene pathway relations using a hybrid grammar: The Arizona relation parser”,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 2004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J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Jiang and C.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 systematic exploration of the feature space for relation extraction.”,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NAACL’ 07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Guodong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Zhou, Min Zhang,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Donghong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Qiaoming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Zhu. Tree kernel based relation extraction with context-sensitive structure parse tree Information.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EMNLP’07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Sunita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Sarawagi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Information Extraction. 2008. Foundations and Trends in Databases.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encrypted-tbn3.gstatic.com/images?q=tbn:ANd9GcRGA4cAe4xGlCfeixCAv6VKg8SMynRzAwPtSHNZ6N9jiSqxdCnN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230-4291-4C01-975A-ED87E1A1A378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参考文献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部分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[6] </a:t>
            </a:r>
            <a:r>
              <a:rPr lang="en-US" altLang="zh-CN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Mike </a:t>
            </a:r>
            <a:r>
              <a:rPr lang="en-US" altLang="zh-CN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Mintz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Steven Bills, </a:t>
            </a:r>
            <a:r>
              <a:rPr lang="en-US" altLang="zh-CN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Rion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Snow, and Dan </a:t>
            </a:r>
            <a:r>
              <a:rPr lang="en-US" altLang="zh-CN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Jurafsky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2009.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Distant supervision for relation extraction without labeled data</a:t>
            </a:r>
            <a:r>
              <a:rPr lang="en-US" altLang="zh-CN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ACL’09.</a:t>
            </a:r>
          </a:p>
          <a:p>
            <a:pPr>
              <a:lnSpc>
                <a:spcPct val="80000"/>
              </a:lnSpc>
            </a:pPr>
            <a:endParaRPr lang="en-US" altLang="zh-CN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[7] </a:t>
            </a:r>
            <a:r>
              <a:rPr lang="en-US" altLang="zh-CN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Sebastian 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Riedel, </a:t>
            </a:r>
            <a:r>
              <a:rPr lang="en-US" altLang="zh-CN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Limin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Yao, and Andrew McCallum. 2010. </a:t>
            </a:r>
            <a:r>
              <a:rPr lang="en-US" altLang="zh-CN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Modeling relations and their mentions without labeled text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ECML 2010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zh-CN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[8] 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Raphael Hoffmann, </a:t>
            </a:r>
            <a:r>
              <a:rPr lang="en-US" altLang="zh-CN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Congle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Zhang, Xiao Ling, Luke </a:t>
            </a:r>
            <a:r>
              <a:rPr lang="en-US" altLang="zh-CN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Zettlemoyer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and Daniel S. Weld</a:t>
            </a:r>
            <a:r>
              <a:rPr lang="en-US" altLang="zh-CN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2011. Knowledge-based weak supervision for information extraction of overlapping relations.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ACL’11.</a:t>
            </a:r>
          </a:p>
          <a:p>
            <a:pPr>
              <a:lnSpc>
                <a:spcPct val="80000"/>
              </a:lnSpc>
            </a:pPr>
            <a:endParaRPr lang="en-US" altLang="zh-CN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[9] </a:t>
            </a:r>
            <a:r>
              <a:rPr lang="en-US" altLang="zh-CN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Mihai 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Surdeanu, Julie </a:t>
            </a:r>
            <a:r>
              <a:rPr lang="en-US" altLang="zh-CN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Tibshirani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 Ramesh </a:t>
            </a:r>
            <a:r>
              <a:rPr lang="en-US" altLang="zh-CN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Nallapati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 Christopher D. Manning. </a:t>
            </a:r>
            <a:r>
              <a:rPr lang="en-US" altLang="zh-CN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Multi-instance Multi-label Learning for Relation Extraction. 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EMNLP-CoNLL’12</a:t>
            </a:r>
            <a:r>
              <a:rPr lang="en-US" altLang="zh-CN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zh-CN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[10]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Bonan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Ralph </a:t>
            </a:r>
            <a:r>
              <a:rPr lang="en-US" altLang="zh-CN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Grishman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Li Wan,  Chang Wang, David </a:t>
            </a:r>
            <a:r>
              <a:rPr lang="en-US" altLang="zh-CN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Gondek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Distant Supervision for Relation Extraction with an Incomplete Knowledge Base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NAACL’13.</a:t>
            </a:r>
          </a:p>
        </p:txBody>
      </p:sp>
      <p:pic>
        <p:nvPicPr>
          <p:cNvPr id="5" name="Picture 4" descr="https://encrypted-tbn3.gstatic.com/images?q=tbn:ANd9GcRGA4cAe4xGlCfeixCAv6VKg8SMynRzAwPtSHNZ6N9jiSqxdCnN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230-4291-4C01-975A-ED87E1A1A378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9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参考文献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部分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11]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Miao Fan, Deli Zhao,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Zhiyuan Liu, Thomas Fang Zheng, Edward Y. Chang. 2014. Distant supervision for relation extraction with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completion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ACL 2014: 839-849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paper, oral presentation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Miao Fan, Deli Zhao,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Thomas Fang Zheng, Edward Y. Chang. 2014. Transition-based Knowledge Graph Embedding with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Reltaional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Mapping 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CIKM 2014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paper submitted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[13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Miao Fan,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Deli Zhao, Thomas Fang Zheng, Edward Y. Chang. 2014. Distant supervision for Entity Linking.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WISE 2014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paper submitted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Miao Fan, 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Qiang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Zhou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Thomas Fang Zheng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Mining the Personal Interests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Microbloggers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Exploiting Wikipedia Knowledge. 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CICLing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(2) 2014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188-200.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[15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Miao Fan, 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Qiang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Zhou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Thomas Fang Zheng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Content-Based Semantic Tag Ranking for Recommendation. 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Web Intelligence 2012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292-296.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[16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Miao Fan,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Yingnan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Xiao,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Zhou: Bringing the associative ability to social tag recommendation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. ACL’12 Workshop on Textgraph-7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encrypted-tbn3.gstatic.com/images?q=tbn:ANd9GcRGA4cAe4xGlCfeixCAv6VKg8SMynRzAwPtSHNZ6N9jiSqxdCnN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230-4291-4C01-975A-ED87E1A1A378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895F-B226-4244-A29C-44E3C68EBD15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17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3787368" y="793105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谢谢各位老师！</a:t>
            </a:r>
            <a:endParaRPr lang="zh-CN" alt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19524" y="3812493"/>
            <a:ext cx="37529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0" cap="none" spc="0" dirty="0" smtClean="0">
                <a:ln w="0"/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求知若饥、虚心若愚</a:t>
            </a:r>
            <a:endParaRPr lang="en-US" altLang="zh-CN" sz="2400" b="0" cap="none" spc="0" dirty="0" smtClean="0">
              <a:ln w="0"/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fanmiao.cslt.thu@gmail.com</a:t>
            </a:r>
            <a:endParaRPr lang="en-US" altLang="zh-CN" sz="2400" dirty="0" smtClean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upload.wikimedia.org/wikipedia/zh/thumb/e/ec/Tsinghua_University_Logo.svg/387px-Tsinghua_University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00" y="1947993"/>
            <a:ext cx="1559198" cy="15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zh-CN" altLang="en-US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领域综述</a:t>
            </a:r>
            <a:endParaRPr lang="zh-CN" altLang="en-US" sz="4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信息抽取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(Information Extraction)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在自然语言处理领域有长达近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年的研究历史，始终致力于将无结构化的文本转换为结构化的信息，而有便于给诸如：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问答系统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Question-Answering System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信息检索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Retrieval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等其他应用领域提供更加便利的知识表示。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encrypted-tbn1.gstatic.com/images?q=tbn:ANd9GcSBRA9IKUqeYKch8Q2s8O91cDWkrCAf6PYOgPupUNPUKlBdHQP4S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71" y="3240541"/>
            <a:ext cx="4820082" cy="3157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228" y="3139072"/>
            <a:ext cx="2964612" cy="321727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44794" y="6251356"/>
            <a:ext cx="257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知识图谱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60588" y="6213860"/>
            <a:ext cx="257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关系图谱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3C43-46B9-4254-BAC5-013A2704D88C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zh-CN" altLang="en-US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领域综述</a:t>
            </a:r>
            <a:endParaRPr lang="zh-CN" altLang="en-US" sz="4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信息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抽取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Information Extraction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主要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分为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命名实体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识别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Named Entity Recognition,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NER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关系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抽取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 Extraction,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大任务。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NER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主要致力于从无结构的文本中识别</a:t>
                </a:r>
                <a:r>
                  <a:rPr lang="zh-CN" alt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人名 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(PER)</a:t>
                </a:r>
                <a:r>
                  <a:rPr lang="zh-CN" alt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、地名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(LOC)</a:t>
                </a:r>
                <a:r>
                  <a:rPr lang="zh-CN" alt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zh-CN" alt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机构</a:t>
                </a:r>
                <a:r>
                  <a:rPr lang="zh-CN" alt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名称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(ORG)</a:t>
                </a:r>
                <a:r>
                  <a:rPr lang="zh-CN" alt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名词实体，目前技术比较成熟，识别率都在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90%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上下，目前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微软亚洲研究院，聂再清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研究员领导的小组持有的识别工具已经投入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商用。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关系抽取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实体关系挖掘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）是目前研究的主题，同时也是工业界关注的热点话题。该研究在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NER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的基础上，用于发现实体之间的关系，目前最受关注的是识别实体对（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）之间的关系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2" t="-1541" r="-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encrypted-tbn1.gstatic.com/images?q=tbn:ANd9GcSBRA9IKUqeYKch8Q2s8O91cDWkrCAf6PYOgPupUNPUKlBdHQP4S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91EC-ADBD-4651-91B4-C6B28653F44A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3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2" y="5504955"/>
            <a:ext cx="11325225" cy="285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92086" y="5897325"/>
            <a:ext cx="38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Barack Obama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of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.&gt;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19737" y="5135623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维基百科</a:t>
            </a:r>
          </a:p>
        </p:txBody>
      </p:sp>
    </p:spTree>
    <p:extLst>
      <p:ext uri="{BB962C8B-B14F-4D97-AF65-F5344CB8AC3E}">
        <p14:creationId xmlns:p14="http://schemas.microsoft.com/office/powerpoint/2010/main" val="6509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zh-CN" altLang="en-US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领域综述</a:t>
            </a:r>
            <a:endParaRPr lang="zh-CN" altLang="en-US" sz="4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991850" cy="35845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实体关系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挖掘技术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的研究在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年之前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分为两种不同的研究方向：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固定关系挖掘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开放关系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挖掘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上述两种关系挖掘技术的不同点在于：是否有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新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关系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relationship discovery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发现。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学生的研究方向主要关注于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固定关系挖掘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固定关系挖掘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基本假设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于我们在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圈定种类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的关系类别中，对实体之间的关系进行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预测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，因此属于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监督学习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范畴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(Supervised Learning based Relation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Approaches)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encrypted-tbn1.gstatic.com/images?q=tbn:ANd9GcSBRA9IKUqeYKch8Q2s8O91cDWkrCAf6PYOgPupUNPUKlBdHQP4S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8917-85CD-48C0-8C38-06B24988C944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zh-CN" altLang="en-US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领域综述</a:t>
            </a:r>
            <a:endParaRPr lang="zh-CN" altLang="en-US" sz="4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50307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年之前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的关系挖掘的研究大多集中在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ACE, MUC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两类关系标注语料库中探讨如何利用规则方法、统计监督学习方法不断提升对多类别关系分类（预测）的精度。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两个人工标注数据库的规模都比较小。以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语料为例，共有大约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篇文本，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包含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16771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个关系实例，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种关系类型。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代表工作有：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基于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规则的方法：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</a:pP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Aitken, “Learning information extraction rules: An inductive logic programming approach”, </a:t>
            </a:r>
            <a:r>
              <a:rPr lang="en-US" altLang="zh-CN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ECAI’02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3">
              <a:lnSpc>
                <a:spcPct val="100000"/>
              </a:lnSpc>
            </a:pP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McDonald, </a:t>
            </a:r>
            <a:r>
              <a:rPr lang="en-US" altLang="zh-CN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H.Chen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Su, and B. Marshall, “Extracting gene pathway relations using a hybrid grammar: The Arizona relation parser”, </a:t>
            </a:r>
            <a:r>
              <a:rPr lang="en-US" altLang="zh-CN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 2004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10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特征选择的方法：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Jiang and C.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 systematic exploration of the feature space for relation extraction.”,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NAACL’ 07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10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基于句法分析（核函数）的方法：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</a:pPr>
            <a:r>
              <a:rPr lang="en-US" altLang="zh-CN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Guodong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Min Zhang, </a:t>
            </a:r>
            <a:r>
              <a:rPr lang="en-US" altLang="zh-CN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Donghong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Qiaoming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Zhu. Tree kernel based relation extraction with context-sensitive structure parse tree Information.</a:t>
            </a:r>
            <a:r>
              <a:rPr lang="en-US" altLang="zh-CN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EMNLP’07</a:t>
            </a: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Sunita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Sarawagi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Foundations and Trends in Databases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发表知名综述长篇论文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(117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页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Extraction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”，对信息抽取，特别是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关系抽取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的研究做了深入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总结，特别指出了现有基于语料库标注数据的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局限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/>
          </a:p>
          <a:p>
            <a:pPr>
              <a:lnSpc>
                <a:spcPct val="120000"/>
              </a:lnSpc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encrypted-tbn1.gstatic.com/images?q=tbn:ANd9GcSBRA9IKUqeYKch8Q2s8O91cDWkrCAf6PYOgPupUNPUKlBdHQP4S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F1F5-F96C-44B3-821E-04B6DB30FC96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zh-CN" altLang="en-US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领域综述</a:t>
            </a:r>
            <a:endParaRPr lang="zh-CN" altLang="en-US" sz="4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845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 斯坦福大学的几位知名教授在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ACL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上提出一种新的信息抽取方法的范式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Distant supervision for relation extraction without labeled data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Google Sites: 315.</a:t>
            </a:r>
          </a:p>
        </p:txBody>
      </p:sp>
      <p:pic>
        <p:nvPicPr>
          <p:cNvPr id="3076" name="Picture 4" descr="https://encrypted-tbn1.gstatic.com/images?q=tbn:ANd9GcSBRA9IKUqeYKch8Q2s8O91cDWkrCAf6PYOgPupUNPUKlBdHQP4S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8917-85CD-48C0-8C38-06B24988C944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7078"/>
              </p:ext>
            </p:extLst>
          </p:nvPr>
        </p:nvGraphicFramePr>
        <p:xfrm>
          <a:off x="951445" y="3131785"/>
          <a:ext cx="10829721" cy="3106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1202"/>
                <a:gridCol w="8498519"/>
              </a:tblGrid>
              <a:tr h="3336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Cambria" pitchFamily="18" charset="0"/>
                        </a:rPr>
                        <a:t>Entity pair</a:t>
                      </a:r>
                      <a:endParaRPr lang="zh-CN" alt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Cambria" pitchFamily="18" charset="0"/>
                        </a:rPr>
                        <a:t>&lt;Barack Obama,</a:t>
                      </a:r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  U.S.</a:t>
                      </a:r>
                      <a:r>
                        <a:rPr lang="en-US" altLang="zh-CN" sz="1600" b="1" dirty="0" smtClean="0">
                          <a:latin typeface="Cambria" pitchFamily="18" charset="0"/>
                        </a:rPr>
                        <a:t>&gt;</a:t>
                      </a:r>
                      <a:endParaRPr lang="zh-CN" alt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902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Cambria" pitchFamily="18" charset="0"/>
                        </a:rPr>
                        <a:t>Relation instances</a:t>
                      </a:r>
                    </a:p>
                    <a:p>
                      <a:pPr algn="ctr"/>
                      <a:r>
                        <a:rPr lang="en-US" altLang="zh-CN" sz="1600" b="1" dirty="0" smtClean="0">
                          <a:latin typeface="Cambria" pitchFamily="18" charset="0"/>
                        </a:rPr>
                        <a:t>from</a:t>
                      </a:r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knowledge bases</a:t>
                      </a:r>
                      <a:endParaRPr lang="zh-CN" altLang="en-US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altLang="zh-CN" sz="1600" b="1" dirty="0" smtClean="0">
                          <a:latin typeface="Cambria" pitchFamily="18" charset="0"/>
                        </a:rPr>
                        <a:t>President of (Barack</a:t>
                      </a:r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 Obama, U.S.</a:t>
                      </a:r>
                      <a:r>
                        <a:rPr lang="en-US" altLang="zh-CN" sz="1600" b="1" dirty="0" smtClean="0">
                          <a:latin typeface="Cambria" pitchFamily="18" charset="0"/>
                        </a:rPr>
                        <a:t>)</a:t>
                      </a:r>
                    </a:p>
                    <a:p>
                      <a:pPr marL="457200" indent="-4572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altLang="zh-CN" sz="1600" b="1" dirty="0" smtClean="0">
                          <a:latin typeface="Cambria" pitchFamily="18" charset="0"/>
                        </a:rPr>
                        <a:t>Born in (Barack</a:t>
                      </a:r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 Obama, U.S.</a:t>
                      </a:r>
                      <a:r>
                        <a:rPr lang="en-US" altLang="zh-CN" sz="1600" b="1" dirty="0" smtClean="0">
                          <a:latin typeface="Cambria" pitchFamily="18" charset="0"/>
                        </a:rPr>
                        <a:t>)</a:t>
                      </a:r>
                      <a:endParaRPr lang="zh-CN" altLang="en-US" sz="16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67980">
                <a:tc>
                  <a:txBody>
                    <a:bodyPr/>
                    <a:lstStyle/>
                    <a:p>
                      <a:pPr algn="ctr"/>
                      <a:endParaRPr lang="en-US" altLang="zh-CN" sz="1600" b="0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en-US" altLang="zh-CN" sz="1600" b="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en-US" altLang="zh-CN" sz="1600" b="1" dirty="0" smtClean="0">
                          <a:latin typeface="Cambria" pitchFamily="18" charset="0"/>
                        </a:rPr>
                        <a:t>Relation mentions</a:t>
                      </a:r>
                    </a:p>
                    <a:p>
                      <a:pPr algn="ctr"/>
                      <a:r>
                        <a:rPr lang="en-US" altLang="zh-CN" sz="1600" b="1" dirty="0" smtClean="0">
                          <a:latin typeface="Cambria" pitchFamily="18" charset="0"/>
                        </a:rPr>
                        <a:t>from </a:t>
                      </a:r>
                    </a:p>
                    <a:p>
                      <a:pPr algn="ctr"/>
                      <a:r>
                        <a:rPr lang="en-US" altLang="zh-CN" sz="1600" b="1" dirty="0" smtClean="0">
                          <a:latin typeface="Cambria" pitchFamily="18" charset="0"/>
                        </a:rPr>
                        <a:t>free</a:t>
                      </a:r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 texts</a:t>
                      </a:r>
                      <a:r>
                        <a:rPr lang="en-US" altLang="zh-CN" sz="1600" b="1" dirty="0" smtClean="0">
                          <a:latin typeface="Cambria" pitchFamily="18" charset="0"/>
                        </a:rPr>
                        <a:t> </a:t>
                      </a:r>
                      <a:endParaRPr lang="zh-CN" alt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AutoNum type="arabicPeriod"/>
                      </a:pPr>
                      <a:r>
                        <a:rPr lang="en-US" altLang="zh-CN" sz="1600" b="1" dirty="0" smtClean="0">
                          <a:latin typeface="Cambria" pitchFamily="18" charset="0"/>
                        </a:rPr>
                        <a:t>Barack</a:t>
                      </a:r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 Obama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 is the 44th and current President of the </a:t>
                      </a:r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U.S.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. (President of &amp; </a:t>
                      </a:r>
                      <a:r>
                        <a:rPr lang="en-US" altLang="zh-CN" sz="1600" b="1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Born in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)</a:t>
                      </a:r>
                    </a:p>
                    <a:p>
                      <a:pPr marL="457200" indent="-457200" algn="l">
                        <a:buAutoNum type="arabicPeriod"/>
                      </a:pPr>
                      <a:endParaRPr lang="en-US" altLang="zh-CN" sz="1600" b="0" baseline="0" dirty="0" smtClean="0">
                        <a:latin typeface="Cambria" pitchFamily="18" charset="0"/>
                      </a:endParaRP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altLang="zh-CN" sz="1600" b="1" dirty="0" smtClean="0">
                          <a:latin typeface="Cambria" pitchFamily="18" charset="0"/>
                        </a:rPr>
                        <a:t>Barack Obama</a:t>
                      </a:r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ended </a:t>
                      </a:r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U.S. 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military involvement in the Iraq War. (</a:t>
                      </a:r>
                      <a:r>
                        <a:rPr lang="en-US" altLang="zh-CN" sz="1600" b="1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President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altLang="zh-CN" sz="1600" b="1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of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 &amp; </a:t>
                      </a:r>
                      <a:r>
                        <a:rPr lang="en-US" altLang="zh-CN" sz="1600" b="1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Born in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)</a:t>
                      </a:r>
                    </a:p>
                    <a:p>
                      <a:pPr marL="457200" indent="-457200" algn="l">
                        <a:buAutoNum type="arabicPeriod"/>
                      </a:pPr>
                      <a:endParaRPr lang="en-US" altLang="zh-CN" sz="1600" b="0" baseline="0" dirty="0" smtClean="0">
                        <a:latin typeface="Cambria" pitchFamily="18" charset="0"/>
                      </a:endParaRP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Barack Obama 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was born in Honolulu, Hawaii,</a:t>
                      </a:r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 U.S.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. (</a:t>
                      </a:r>
                      <a:r>
                        <a:rPr lang="en-US" altLang="zh-CN" sz="1600" b="1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President of 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&amp; 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Born in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)</a:t>
                      </a:r>
                    </a:p>
                    <a:p>
                      <a:pPr marL="457200" indent="-457200" algn="l">
                        <a:buAutoNum type="arabicPeriod"/>
                      </a:pPr>
                      <a:endParaRPr lang="en-US" altLang="zh-CN" sz="1600" b="0" baseline="0" dirty="0" smtClean="0">
                        <a:latin typeface="Cambria" pitchFamily="18" charset="0"/>
                      </a:endParaRP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Barack Obama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 ran for the </a:t>
                      </a:r>
                      <a:r>
                        <a:rPr lang="en-US" altLang="zh-CN" sz="1600" b="1" baseline="0" dirty="0" smtClean="0">
                          <a:latin typeface="Cambria" pitchFamily="18" charset="0"/>
                        </a:rPr>
                        <a:t>U.S.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 Senate in 2004. (</a:t>
                      </a:r>
                      <a:r>
                        <a:rPr lang="en-US" altLang="zh-CN" sz="1600" b="1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President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altLang="zh-CN" sz="1600" b="1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of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 &amp; </a:t>
                      </a:r>
                      <a:r>
                        <a:rPr lang="en-US" altLang="zh-CN" sz="1600" b="1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Born in</a:t>
                      </a:r>
                      <a:r>
                        <a:rPr lang="en-US" altLang="zh-CN" sz="1600" b="0" baseline="0" dirty="0" smtClean="0">
                          <a:latin typeface="Cambria" pitchFamily="18" charset="0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5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zh-CN" altLang="en-US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领域综述</a:t>
            </a:r>
            <a:endParaRPr lang="zh-CN" altLang="en-US" sz="4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845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之后，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DSRE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Distant Supervision for Relation Extraction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）蓬勃兴起，后续的工作也逐渐被各大高校和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公司的研究部门争相学习和进一步探索。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encrypted-tbn1.gstatic.com/images?q=tbn:ANd9GcSBRA9IKUqeYKch8Q2s8O91cDWkrCAf6PYOgPupUNPUKlBdHQP4S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8917-85CD-48C0-8C38-06B24988C944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7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981074" y="2824877"/>
            <a:ext cx="10372725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Distant Supervision (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Mintz2009</a:t>
            </a:r>
            <a:r>
              <a:rPr lang="en-US" altLang="zh-C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): </a:t>
            </a:r>
            <a:r>
              <a:rPr lang="en-US" altLang="zh-C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Mike </a:t>
            </a:r>
            <a:r>
              <a:rPr lang="en-US" altLang="zh-CN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Mintz</a:t>
            </a:r>
            <a:r>
              <a:rPr lang="en-US" altLang="zh-C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Steven Bills, </a:t>
            </a:r>
            <a:r>
              <a:rPr lang="en-US" altLang="zh-CN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Rion</a:t>
            </a:r>
            <a:r>
              <a:rPr lang="en-US" altLang="zh-C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Snow, and Dan </a:t>
            </a:r>
            <a:r>
              <a:rPr lang="en-US" altLang="zh-CN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Jurafsky</a:t>
            </a:r>
            <a:r>
              <a:rPr lang="en-US" altLang="zh-C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2009.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Distant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 for relation extraction without labeled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altLang="zh-C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ACL’09.</a:t>
            </a:r>
          </a:p>
          <a:p>
            <a:pPr>
              <a:lnSpc>
                <a:spcPct val="80000"/>
              </a:lnSpc>
            </a:pPr>
            <a:endParaRPr lang="en-US" altLang="zh-CN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MIL (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Riedel2010</a:t>
            </a:r>
            <a:r>
              <a:rPr lang="en-US" altLang="zh-C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): </a:t>
            </a:r>
            <a:r>
              <a:rPr lang="en-US" altLang="zh-C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Sebastian Riedel, </a:t>
            </a:r>
            <a:r>
              <a:rPr lang="en-US" altLang="zh-CN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Limin</a:t>
            </a:r>
            <a:r>
              <a:rPr lang="en-US" altLang="zh-C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Yao, and Andrew McCallum. 2010. </a:t>
            </a:r>
            <a:r>
              <a:rPr lang="en-US" altLang="zh-CN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Modeling relations and their mentions without labeled text</a:t>
            </a:r>
            <a:r>
              <a:rPr lang="en-US" altLang="zh-C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ECML 2010</a:t>
            </a:r>
            <a:r>
              <a:rPr lang="en-US" altLang="zh-C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altLang="zh-CN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zh-CN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MultiR</a:t>
            </a:r>
            <a:r>
              <a:rPr lang="en-US" altLang="zh-C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Hoffman2011</a:t>
            </a:r>
            <a:r>
              <a:rPr lang="en-US" altLang="zh-CN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): </a:t>
            </a:r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Raphael Hoffmann, </a:t>
            </a:r>
            <a:r>
              <a:rPr lang="en-US" altLang="zh-CN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Congle</a:t>
            </a:r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Zhang, Xiao </a:t>
            </a:r>
            <a:r>
              <a:rPr lang="en-US" altLang="zh-C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Ling, Luke </a:t>
            </a:r>
            <a:r>
              <a:rPr lang="en-US" altLang="zh-CN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Zettlemoyer</a:t>
            </a:r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and Daniel S. Weld</a:t>
            </a:r>
            <a:r>
              <a:rPr lang="en-US" altLang="zh-CN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2011. Knowledge-based </a:t>
            </a:r>
            <a:r>
              <a:rPr lang="en-US" altLang="zh-CN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weak supervision for </a:t>
            </a:r>
            <a:r>
              <a:rPr lang="en-US" altLang="zh-CN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information extraction </a:t>
            </a:r>
            <a:r>
              <a:rPr lang="en-US" altLang="zh-CN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overlapping relations</a:t>
            </a:r>
            <a:r>
              <a:rPr lang="en-US" altLang="zh-CN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ACL’11.</a:t>
            </a:r>
          </a:p>
          <a:p>
            <a:pPr>
              <a:lnSpc>
                <a:spcPct val="80000"/>
              </a:lnSpc>
            </a:pPr>
            <a:endParaRPr lang="en-US" altLang="zh-CN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MIML (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Surdeanu2012</a:t>
            </a:r>
            <a:r>
              <a:rPr lang="en-US" altLang="zh-C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):</a:t>
            </a:r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Mihai Surdeanu, Julie </a:t>
            </a:r>
            <a:r>
              <a:rPr lang="en-US" altLang="zh-CN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Tibshirani</a:t>
            </a:r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 Ramesh </a:t>
            </a:r>
            <a:r>
              <a:rPr lang="en-US" altLang="zh-CN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Nallapati</a:t>
            </a:r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 Christopher D. Manning. </a:t>
            </a:r>
            <a:r>
              <a:rPr lang="en-US" altLang="zh-CN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Multi-instance Multi-label Learning for Relation Extraction. </a:t>
            </a:r>
            <a:r>
              <a:rPr lang="en-US" altLang="zh-CN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EMNLP-CoNLL’12</a:t>
            </a:r>
            <a:r>
              <a:rPr lang="en-US" altLang="zh-CN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altLang="zh-CN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zh-CN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Incomplete Knowledge (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Bonan2013</a:t>
            </a:r>
            <a:r>
              <a:rPr lang="en-US" altLang="zh-C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):  </a:t>
            </a:r>
            <a:r>
              <a:rPr lang="en-US" altLang="zh-CN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Bonan</a:t>
            </a:r>
            <a:r>
              <a:rPr lang="en-US" altLang="zh-C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Ralph </a:t>
            </a:r>
            <a:r>
              <a:rPr lang="en-US" altLang="zh-CN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Grishman</a:t>
            </a:r>
            <a:r>
              <a:rPr lang="en-US" altLang="zh-C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Li Wan,  Chang Wang, David </a:t>
            </a:r>
            <a:r>
              <a:rPr lang="en-US" altLang="zh-CN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Gondek</a:t>
            </a:r>
            <a:r>
              <a:rPr lang="en-US" altLang="zh-C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Distant Supervision for Relation Extraction with an Incomplete Knowledge Base</a:t>
            </a:r>
            <a:r>
              <a:rPr lang="en-US" altLang="zh-C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NAACL’13.</a:t>
            </a:r>
            <a:endParaRPr lang="en-US" altLang="zh-CN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zh-CN" altLang="en-US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研究动机</a:t>
            </a:r>
            <a:endParaRPr lang="zh-CN" altLang="en-US" sz="4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1375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之前的研究，传统的基于人工标注语料库（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）的规则和监督学习方法的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缺陷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人工标注任务量庞大，开销巨大，不适合大规模应用。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模型泛化能力太弱，因为标注数据量较少。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至今，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Stanford University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Mike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Mintz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ACL’09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的论文（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solid paper in ACL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）提出的基于弱标记（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知识库对齐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）的关系挖掘方法的</a:t>
            </a:r>
            <a:r>
              <a:rPr lang="zh-CN" altLang="en-US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优势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缺陷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优势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自动通过知识库对齐假设，获取大规模弱标记样本，真正使关系挖掘模型能够应用于实际系统。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缺陷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弱标记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(weakly labeled)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方法的基本假设容易产生一部分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误标记样本。</a:t>
            </a:r>
            <a:endParaRPr lang="en-US" altLang="zh-CN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大规模的弱标记数据同时产生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高维、稀疏特征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，给训练模型带来极高的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参数复杂度。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pic250.quanjing.com/ChinaPanorama/116-010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CD5C-AC4C-4AFE-9C10-45FF8EAFE26F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科学问题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encrypted-tbn1.gstatic.com/images?q=tbn:ANd9GcSyIOjA1-NO5bVV6NVCUZIHYpLEPAcN-P9ukYX97KoCh0L-Hj8bo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0" y="487906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8933-46CF-4BF0-ADAE-45FBA78AF4AF}" type="datetime1">
              <a:rPr lang="zh-CN" altLang="en-US" smtClean="0"/>
              <a:t>2014/6/28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4A53-15F3-4A7D-AF3D-FF1B06B2396F}" type="slidenum">
              <a:rPr lang="en-US" smtClean="0"/>
              <a:t>9</a:t>
            </a:fld>
            <a:endParaRPr 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综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上，我们的对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固定关系挖掘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探究点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在于如何寻找能够处理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弱标记（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Weakly Labeled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）噪音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(Noisy)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稀疏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(Sparse)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同时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还能有效应对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大规模数据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(Large-scale)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下的计算方法。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因此学生的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研究题目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2000" b="1" dirty="0" smtClean="0">
                <a:latin typeface="Cambria" panose="02040503050406030204" pitchFamily="18" charset="0"/>
              </a:rPr>
              <a:t>基于</a:t>
            </a:r>
            <a:r>
              <a:rPr lang="zh-CN" altLang="en-US" sz="2000" b="1" dirty="0">
                <a:latin typeface="Cambria" panose="02040503050406030204" pitchFamily="18" charset="0"/>
              </a:rPr>
              <a:t>低维表示的大规模实体关系</a:t>
            </a:r>
            <a:r>
              <a:rPr lang="zh-CN" altLang="en-US" sz="2000" b="1" dirty="0" smtClean="0">
                <a:latin typeface="Cambria" panose="02040503050406030204" pitchFamily="18" charset="0"/>
              </a:rPr>
              <a:t>挖掘</a:t>
            </a:r>
            <a:endParaRPr lang="en-US" altLang="zh-CN" sz="2000" b="1" dirty="0" smtClean="0">
              <a:latin typeface="Cambria" panose="02040503050406030204" pitchFamily="18" charset="0"/>
            </a:endParaRPr>
          </a:p>
          <a:p>
            <a:pPr lvl="1"/>
            <a:r>
              <a:rPr lang="en-US" altLang="zh-CN" sz="2000" b="1" dirty="0" smtClean="0">
                <a:latin typeface="Cambria" panose="02040503050406030204" pitchFamily="18" charset="0"/>
              </a:rPr>
              <a:t>Large-scale relation extraction </a:t>
            </a:r>
            <a:r>
              <a:rPr lang="en-US" altLang="zh-CN" sz="2000" b="1" dirty="0" smtClean="0">
                <a:latin typeface="Cambria" panose="02040503050406030204" pitchFamily="18" charset="0"/>
              </a:rPr>
              <a:t>based on </a:t>
            </a:r>
            <a:r>
              <a:rPr lang="en-US" altLang="zh-CN" sz="2000" b="1" dirty="0" smtClean="0">
                <a:latin typeface="Cambria" panose="02040503050406030204" pitchFamily="18" charset="0"/>
              </a:rPr>
              <a:t>low-dimensional representation.</a:t>
            </a:r>
            <a:r>
              <a:rPr lang="en-US" altLang="zh-CN" sz="2000" b="1" dirty="0">
                <a:latin typeface="Cambria" panose="02040503050406030204" pitchFamily="18" charset="0"/>
              </a:rPr>
              <a:t/>
            </a:r>
            <a:br>
              <a:rPr lang="en-US" altLang="zh-CN" sz="2000" b="1" dirty="0">
                <a:latin typeface="Cambria" panose="02040503050406030204" pitchFamily="18" charset="0"/>
              </a:rPr>
            </a:b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着眼点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在于如何通过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低维表示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寻找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真正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实体关系预测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有价值的信息，同时由于低维表示降低了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模型复杂度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并且改善了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特征的稀疏性，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能够在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大数据规模的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环境下应用。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2025</Words>
  <Application>Microsoft Office PowerPoint</Application>
  <PresentationFormat>宽屏</PresentationFormat>
  <Paragraphs>184</Paragraphs>
  <Slides>17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</vt:lpstr>
      <vt:lpstr>Cambria Math</vt:lpstr>
      <vt:lpstr>Tahoma</vt:lpstr>
      <vt:lpstr>Times New Roman</vt:lpstr>
      <vt:lpstr>Office Theme</vt:lpstr>
      <vt:lpstr>基于低维表示的大规模实体关系挖掘 </vt:lpstr>
      <vt:lpstr>1. 领域综述</vt:lpstr>
      <vt:lpstr>1. 领域综述</vt:lpstr>
      <vt:lpstr>1. 领域综述</vt:lpstr>
      <vt:lpstr>1. 领域综述</vt:lpstr>
      <vt:lpstr>1. 领域综述</vt:lpstr>
      <vt:lpstr>1. 领域综述</vt:lpstr>
      <vt:lpstr>2. 研究动机</vt:lpstr>
      <vt:lpstr>3. 科学问题</vt:lpstr>
      <vt:lpstr>4. 研究计划</vt:lpstr>
      <vt:lpstr>4. 研究计划</vt:lpstr>
      <vt:lpstr>4. 研究计划</vt:lpstr>
      <vt:lpstr>5. 发表（在审）论文</vt:lpstr>
      <vt:lpstr>6. 参考文献 (部分)</vt:lpstr>
      <vt:lpstr>6. 参考文献 (部分)</vt:lpstr>
      <vt:lpstr>6. 参考文献 (部分)</vt:lpstr>
      <vt:lpstr>PowerPoint 演示文稿</vt:lpstr>
    </vt:vector>
  </TitlesOfParts>
  <Company>MSRA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Frontier of Knowledge Embedding </dc:title>
  <dc:creator>Miao Fan (MSR Student-Person Consulting)</dc:creator>
  <cp:lastModifiedBy>Miao Fan</cp:lastModifiedBy>
  <cp:revision>133</cp:revision>
  <dcterms:created xsi:type="dcterms:W3CDTF">2014-06-10T02:55:17Z</dcterms:created>
  <dcterms:modified xsi:type="dcterms:W3CDTF">2014-06-28T00:44:51Z</dcterms:modified>
</cp:coreProperties>
</file>