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3" r:id="rId4"/>
    <p:sldId id="258" r:id="rId5"/>
    <p:sldId id="260" r:id="rId6"/>
    <p:sldId id="261" r:id="rId7"/>
    <p:sldId id="259" r:id="rId8"/>
    <p:sldId id="262" r:id="rId9"/>
    <p:sldId id="268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1"/>
  </p:normalViewPr>
  <p:slideViewPr>
    <p:cSldViewPr snapToGrid="0" snapToObjects="1">
      <p:cViewPr varScale="1">
        <p:scale>
          <a:sx n="110" d="100"/>
          <a:sy n="110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F678DD-C008-4658-A8A5-F0FFD2366FB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45DA618-FAFE-4700-8EE2-0691FEAD5363}">
      <dgm:prSet phldrT="[文本]" custT="1"/>
      <dgm:spPr>
        <a:noFill/>
        <a:ln w="28575">
          <a:solidFill>
            <a:schemeClr val="tx1"/>
          </a:solidFill>
        </a:ln>
      </dgm:spPr>
      <dgm:t>
        <a:bodyPr/>
        <a:lstStyle/>
        <a:p>
          <a:r>
            <a:rPr lang="en-US" altLang="en-US" sz="2400" b="0" dirty="0">
              <a:solidFill>
                <a:schemeClr val="tx1"/>
              </a:solidFill>
            </a:rPr>
            <a:t>language identification</a:t>
          </a:r>
        </a:p>
        <a:p>
          <a:r>
            <a:rPr lang="en-US" altLang="en-US" sz="2400" b="0" dirty="0">
              <a:solidFill>
                <a:schemeClr val="tx1"/>
              </a:solidFill>
            </a:rPr>
            <a:t> language verification </a:t>
          </a:r>
        </a:p>
      </dgm:t>
    </dgm:pt>
    <dgm:pt modelId="{3725F404-DC57-4A80-A4C5-647A924C13EA}" type="parTrans" cxnId="{27E05E28-C032-4E20-8223-653F754C8868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6E0CFC1C-2025-462A-A66B-DBD9F29C6CDC}" type="sibTrans" cxnId="{27E05E28-C032-4E20-8223-653F754C8868}">
      <dgm:prSet/>
      <dgm:spPr/>
      <dgm:t>
        <a:bodyPr/>
        <a:lstStyle/>
        <a:p>
          <a:endParaRPr lang="zh-CN" altLang="en-US"/>
        </a:p>
      </dgm:t>
    </dgm:pt>
    <dgm:pt modelId="{DF4F246A-C246-4746-BD75-6869F1002C28}">
      <dgm:prSet phldrT="[文本]" custT="1"/>
      <dgm:spPr>
        <a:noFill/>
        <a:ln w="28575">
          <a:solidFill>
            <a:schemeClr val="tx1"/>
          </a:solidFill>
        </a:ln>
      </dgm:spPr>
      <dgm:t>
        <a:bodyPr/>
        <a:lstStyle/>
        <a:p>
          <a:r>
            <a:rPr lang="en-US" altLang="en-US" sz="2400" b="0" dirty="0">
              <a:solidFill>
                <a:schemeClr val="tx1"/>
              </a:solidFill>
            </a:rPr>
            <a:t>Open set </a:t>
          </a:r>
        </a:p>
        <a:p>
          <a:r>
            <a:rPr lang="en-US" altLang="en-US" sz="2400" b="0" dirty="0">
              <a:solidFill>
                <a:schemeClr val="tx1"/>
              </a:solidFill>
            </a:rPr>
            <a:t>Close set</a:t>
          </a:r>
          <a:endParaRPr lang="zh-CN" altLang="en-US" sz="2400" b="0" dirty="0">
            <a:solidFill>
              <a:schemeClr val="tx1"/>
            </a:solidFill>
          </a:endParaRPr>
        </a:p>
      </dgm:t>
    </dgm:pt>
    <dgm:pt modelId="{EFF33E7E-3C3E-4734-ADF0-7C8B26BEA67B}" type="parTrans" cxnId="{F5B09E48-47C3-424B-A9C5-16F5F56BEB91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31BE4FEF-AC90-447A-A806-4351EB289C59}" type="sibTrans" cxnId="{F5B09E48-47C3-424B-A9C5-16F5F56BEB91}">
      <dgm:prSet/>
      <dgm:spPr/>
      <dgm:t>
        <a:bodyPr/>
        <a:lstStyle/>
        <a:p>
          <a:endParaRPr lang="zh-CN" altLang="en-US"/>
        </a:p>
      </dgm:t>
    </dgm:pt>
    <dgm:pt modelId="{C91B4E77-1C64-4522-B238-0B6E181BD28E}">
      <dgm:prSet phldrT="[文本]" custT="1"/>
      <dgm:spPr>
        <a:noFill/>
        <a:ln w="28575">
          <a:solidFill>
            <a:schemeClr val="tx1"/>
          </a:solidFill>
        </a:ln>
      </dgm:spPr>
      <dgm:t>
        <a:bodyPr/>
        <a:lstStyle/>
        <a:p>
          <a:r>
            <a:rPr lang="en-US" altLang="en-US" sz="2800" b="0" dirty="0">
              <a:solidFill>
                <a:schemeClr val="tx1"/>
              </a:solidFill>
            </a:rPr>
            <a:t>Language recognition</a:t>
          </a:r>
          <a:endParaRPr lang="zh-CN" altLang="en-US" sz="2800" b="0" dirty="0">
            <a:solidFill>
              <a:schemeClr val="tx1"/>
            </a:solidFill>
          </a:endParaRPr>
        </a:p>
      </dgm:t>
    </dgm:pt>
    <dgm:pt modelId="{392A4A26-10DB-41B1-BB28-3652C8DCEE81}" type="sibTrans" cxnId="{A1F8A6E3-75DE-47D7-9863-D376537C86AB}">
      <dgm:prSet/>
      <dgm:spPr/>
      <dgm:t>
        <a:bodyPr/>
        <a:lstStyle/>
        <a:p>
          <a:endParaRPr lang="zh-CN" altLang="en-US"/>
        </a:p>
      </dgm:t>
    </dgm:pt>
    <dgm:pt modelId="{0909E3A2-D1A8-4A22-AA17-BEC336965D98}" type="parTrans" cxnId="{A1F8A6E3-75DE-47D7-9863-D376537C86AB}">
      <dgm:prSet/>
      <dgm:spPr/>
      <dgm:t>
        <a:bodyPr/>
        <a:lstStyle/>
        <a:p>
          <a:endParaRPr lang="zh-CN" altLang="en-US"/>
        </a:p>
      </dgm:t>
    </dgm:pt>
    <dgm:pt modelId="{1177795D-35A6-4385-80EE-0A088A817708}" type="pres">
      <dgm:prSet presAssocID="{EEF678DD-C008-4658-A8A5-F0FFD2366FB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566F572-16D6-4586-B8F6-232102FAF3DC}" type="pres">
      <dgm:prSet presAssocID="{C91B4E77-1C64-4522-B238-0B6E181BD28E}" presName="root1" presStyleCnt="0"/>
      <dgm:spPr/>
    </dgm:pt>
    <dgm:pt modelId="{682B384F-D2E3-48A2-A27F-BC98D5C17CC1}" type="pres">
      <dgm:prSet presAssocID="{C91B4E77-1C64-4522-B238-0B6E181BD28E}" presName="LevelOneTextNode" presStyleLbl="node0" presStyleIdx="0" presStyleCnt="1" custScaleX="148606" custScaleY="79313" custLinFactNeighborX="684" custLinFactNeighborY="-416">
        <dgm:presLayoutVars>
          <dgm:chPref val="3"/>
        </dgm:presLayoutVars>
      </dgm:prSet>
      <dgm:spPr/>
    </dgm:pt>
    <dgm:pt modelId="{EA4A5188-A752-462C-81B2-56B8A35C4EE5}" type="pres">
      <dgm:prSet presAssocID="{C91B4E77-1C64-4522-B238-0B6E181BD28E}" presName="level2hierChild" presStyleCnt="0"/>
      <dgm:spPr/>
    </dgm:pt>
    <dgm:pt modelId="{9D794225-5814-431C-AD9C-E799BDD4A4C7}" type="pres">
      <dgm:prSet presAssocID="{3725F404-DC57-4A80-A4C5-647A924C13EA}" presName="conn2-1" presStyleLbl="parChTrans1D2" presStyleIdx="0" presStyleCnt="2"/>
      <dgm:spPr/>
    </dgm:pt>
    <dgm:pt modelId="{8304EA59-36E8-4AF0-9B7F-4D61533994BF}" type="pres">
      <dgm:prSet presAssocID="{3725F404-DC57-4A80-A4C5-647A924C13EA}" presName="connTx" presStyleLbl="parChTrans1D2" presStyleIdx="0" presStyleCnt="2"/>
      <dgm:spPr/>
    </dgm:pt>
    <dgm:pt modelId="{9154173E-2C6D-45A6-A6A1-723D4B57F18F}" type="pres">
      <dgm:prSet presAssocID="{E45DA618-FAFE-4700-8EE2-0691FEAD5363}" presName="root2" presStyleCnt="0"/>
      <dgm:spPr/>
    </dgm:pt>
    <dgm:pt modelId="{14BD3B57-FE71-4FBE-8685-8BBCAF74AA0C}" type="pres">
      <dgm:prSet presAssocID="{E45DA618-FAFE-4700-8EE2-0691FEAD5363}" presName="LevelTwoTextNode" presStyleLbl="node2" presStyleIdx="0" presStyleCnt="2" custScaleX="178230" custScaleY="125438">
        <dgm:presLayoutVars>
          <dgm:chPref val="3"/>
        </dgm:presLayoutVars>
      </dgm:prSet>
      <dgm:spPr/>
    </dgm:pt>
    <dgm:pt modelId="{3CA7868B-49E6-4DF2-85B2-C9766EF48BD7}" type="pres">
      <dgm:prSet presAssocID="{E45DA618-FAFE-4700-8EE2-0691FEAD5363}" presName="level3hierChild" presStyleCnt="0"/>
      <dgm:spPr/>
    </dgm:pt>
    <dgm:pt modelId="{CF387852-46AE-4457-98A0-49E3B4CEFBE0}" type="pres">
      <dgm:prSet presAssocID="{EFF33E7E-3C3E-4734-ADF0-7C8B26BEA67B}" presName="conn2-1" presStyleLbl="parChTrans1D2" presStyleIdx="1" presStyleCnt="2"/>
      <dgm:spPr/>
    </dgm:pt>
    <dgm:pt modelId="{5805F482-04E6-43A1-8E51-AA9DA10FCABD}" type="pres">
      <dgm:prSet presAssocID="{EFF33E7E-3C3E-4734-ADF0-7C8B26BEA67B}" presName="connTx" presStyleLbl="parChTrans1D2" presStyleIdx="1" presStyleCnt="2"/>
      <dgm:spPr/>
    </dgm:pt>
    <dgm:pt modelId="{05172495-1F5B-4FD9-A6FF-C234A21888B6}" type="pres">
      <dgm:prSet presAssocID="{DF4F246A-C246-4746-BD75-6869F1002C28}" presName="root2" presStyleCnt="0"/>
      <dgm:spPr/>
    </dgm:pt>
    <dgm:pt modelId="{DD2E3372-95AF-4B93-A4EF-48FC176509DE}" type="pres">
      <dgm:prSet presAssocID="{DF4F246A-C246-4746-BD75-6869F1002C28}" presName="LevelTwoTextNode" presStyleLbl="node2" presStyleIdx="1" presStyleCnt="2" custScaleX="177666">
        <dgm:presLayoutVars>
          <dgm:chPref val="3"/>
        </dgm:presLayoutVars>
      </dgm:prSet>
      <dgm:spPr/>
    </dgm:pt>
    <dgm:pt modelId="{BE089BF9-0D17-4021-88B6-E793C78A0A0B}" type="pres">
      <dgm:prSet presAssocID="{DF4F246A-C246-4746-BD75-6869F1002C28}" presName="level3hierChild" presStyleCnt="0"/>
      <dgm:spPr/>
    </dgm:pt>
  </dgm:ptLst>
  <dgm:cxnLst>
    <dgm:cxn modelId="{6E34390F-7E98-46C0-A7A9-FF2D503C7C37}" type="presOf" srcId="{DF4F246A-C246-4746-BD75-6869F1002C28}" destId="{DD2E3372-95AF-4B93-A4EF-48FC176509DE}" srcOrd="0" destOrd="0" presId="urn:microsoft.com/office/officeart/2005/8/layout/hierarchy2"/>
    <dgm:cxn modelId="{878B831B-CC5F-480E-82CB-D32107E2994A}" type="presOf" srcId="{3725F404-DC57-4A80-A4C5-647A924C13EA}" destId="{8304EA59-36E8-4AF0-9B7F-4D61533994BF}" srcOrd="1" destOrd="0" presId="urn:microsoft.com/office/officeart/2005/8/layout/hierarchy2"/>
    <dgm:cxn modelId="{27E05E28-C032-4E20-8223-653F754C8868}" srcId="{C91B4E77-1C64-4522-B238-0B6E181BD28E}" destId="{E45DA618-FAFE-4700-8EE2-0691FEAD5363}" srcOrd="0" destOrd="0" parTransId="{3725F404-DC57-4A80-A4C5-647A924C13EA}" sibTransId="{6E0CFC1C-2025-462A-A66B-DBD9F29C6CDC}"/>
    <dgm:cxn modelId="{01C65745-1E95-410C-86FE-4C1ADA9499D2}" type="presOf" srcId="{3725F404-DC57-4A80-A4C5-647A924C13EA}" destId="{9D794225-5814-431C-AD9C-E799BDD4A4C7}" srcOrd="0" destOrd="0" presId="urn:microsoft.com/office/officeart/2005/8/layout/hierarchy2"/>
    <dgm:cxn modelId="{F5B09E48-47C3-424B-A9C5-16F5F56BEB91}" srcId="{C91B4E77-1C64-4522-B238-0B6E181BD28E}" destId="{DF4F246A-C246-4746-BD75-6869F1002C28}" srcOrd="1" destOrd="0" parTransId="{EFF33E7E-3C3E-4734-ADF0-7C8B26BEA67B}" sibTransId="{31BE4FEF-AC90-447A-A806-4351EB289C59}"/>
    <dgm:cxn modelId="{4F329650-CA48-4E54-808A-E67EEFD3D921}" type="presOf" srcId="{EFF33E7E-3C3E-4734-ADF0-7C8B26BEA67B}" destId="{5805F482-04E6-43A1-8E51-AA9DA10FCABD}" srcOrd="1" destOrd="0" presId="urn:microsoft.com/office/officeart/2005/8/layout/hierarchy2"/>
    <dgm:cxn modelId="{17FB905C-9B33-4D78-8EC8-D1BFFF017516}" type="presOf" srcId="{EEF678DD-C008-4658-A8A5-F0FFD2366FB0}" destId="{1177795D-35A6-4385-80EE-0A088A817708}" srcOrd="0" destOrd="0" presId="urn:microsoft.com/office/officeart/2005/8/layout/hierarchy2"/>
    <dgm:cxn modelId="{34F71B6A-5281-47E8-B674-4F3E76019BC0}" type="presOf" srcId="{EFF33E7E-3C3E-4734-ADF0-7C8B26BEA67B}" destId="{CF387852-46AE-4457-98A0-49E3B4CEFBE0}" srcOrd="0" destOrd="0" presId="urn:microsoft.com/office/officeart/2005/8/layout/hierarchy2"/>
    <dgm:cxn modelId="{BA93A66E-ACFB-4A9A-8533-2D08940622FC}" type="presOf" srcId="{E45DA618-FAFE-4700-8EE2-0691FEAD5363}" destId="{14BD3B57-FE71-4FBE-8685-8BBCAF74AA0C}" srcOrd="0" destOrd="0" presId="urn:microsoft.com/office/officeart/2005/8/layout/hierarchy2"/>
    <dgm:cxn modelId="{A1F8A6E3-75DE-47D7-9863-D376537C86AB}" srcId="{EEF678DD-C008-4658-A8A5-F0FFD2366FB0}" destId="{C91B4E77-1C64-4522-B238-0B6E181BD28E}" srcOrd="0" destOrd="0" parTransId="{0909E3A2-D1A8-4A22-AA17-BEC336965D98}" sibTransId="{392A4A26-10DB-41B1-BB28-3652C8DCEE81}"/>
    <dgm:cxn modelId="{04265FFB-A9D2-476E-98FB-CB65BED128F1}" type="presOf" srcId="{C91B4E77-1C64-4522-B238-0B6E181BD28E}" destId="{682B384F-D2E3-48A2-A27F-BC98D5C17CC1}" srcOrd="0" destOrd="0" presId="urn:microsoft.com/office/officeart/2005/8/layout/hierarchy2"/>
    <dgm:cxn modelId="{5775AC3C-48B3-49B6-A70E-ABD028B043B5}" type="presParOf" srcId="{1177795D-35A6-4385-80EE-0A088A817708}" destId="{A566F572-16D6-4586-B8F6-232102FAF3DC}" srcOrd="0" destOrd="0" presId="urn:microsoft.com/office/officeart/2005/8/layout/hierarchy2"/>
    <dgm:cxn modelId="{3EF76462-A426-4017-835F-4B1F22ECCF73}" type="presParOf" srcId="{A566F572-16D6-4586-B8F6-232102FAF3DC}" destId="{682B384F-D2E3-48A2-A27F-BC98D5C17CC1}" srcOrd="0" destOrd="0" presId="urn:microsoft.com/office/officeart/2005/8/layout/hierarchy2"/>
    <dgm:cxn modelId="{FD0E68CB-6AD3-4BA9-8576-6B01A9445A96}" type="presParOf" srcId="{A566F572-16D6-4586-B8F6-232102FAF3DC}" destId="{EA4A5188-A752-462C-81B2-56B8A35C4EE5}" srcOrd="1" destOrd="0" presId="urn:microsoft.com/office/officeart/2005/8/layout/hierarchy2"/>
    <dgm:cxn modelId="{9D958DEA-90C3-47FA-9739-4E21EC342060}" type="presParOf" srcId="{EA4A5188-A752-462C-81B2-56B8A35C4EE5}" destId="{9D794225-5814-431C-AD9C-E799BDD4A4C7}" srcOrd="0" destOrd="0" presId="urn:microsoft.com/office/officeart/2005/8/layout/hierarchy2"/>
    <dgm:cxn modelId="{07AE325F-53C2-4496-BC13-BAD2A62E060A}" type="presParOf" srcId="{9D794225-5814-431C-AD9C-E799BDD4A4C7}" destId="{8304EA59-36E8-4AF0-9B7F-4D61533994BF}" srcOrd="0" destOrd="0" presId="urn:microsoft.com/office/officeart/2005/8/layout/hierarchy2"/>
    <dgm:cxn modelId="{E35C5974-8D6B-4F7D-89C4-977447BD2D74}" type="presParOf" srcId="{EA4A5188-A752-462C-81B2-56B8A35C4EE5}" destId="{9154173E-2C6D-45A6-A6A1-723D4B57F18F}" srcOrd="1" destOrd="0" presId="urn:microsoft.com/office/officeart/2005/8/layout/hierarchy2"/>
    <dgm:cxn modelId="{7D78BFAF-41D6-405C-BB26-0A668F9036CE}" type="presParOf" srcId="{9154173E-2C6D-45A6-A6A1-723D4B57F18F}" destId="{14BD3B57-FE71-4FBE-8685-8BBCAF74AA0C}" srcOrd="0" destOrd="0" presId="urn:microsoft.com/office/officeart/2005/8/layout/hierarchy2"/>
    <dgm:cxn modelId="{821944D4-46EF-4175-9616-3C16F1D8A24E}" type="presParOf" srcId="{9154173E-2C6D-45A6-A6A1-723D4B57F18F}" destId="{3CA7868B-49E6-4DF2-85B2-C9766EF48BD7}" srcOrd="1" destOrd="0" presId="urn:microsoft.com/office/officeart/2005/8/layout/hierarchy2"/>
    <dgm:cxn modelId="{1C4A062A-5C00-49FA-9E38-99B110244F87}" type="presParOf" srcId="{EA4A5188-A752-462C-81B2-56B8A35C4EE5}" destId="{CF387852-46AE-4457-98A0-49E3B4CEFBE0}" srcOrd="2" destOrd="0" presId="urn:microsoft.com/office/officeart/2005/8/layout/hierarchy2"/>
    <dgm:cxn modelId="{7120C8E6-2C51-4852-89CE-A80EE6436DFA}" type="presParOf" srcId="{CF387852-46AE-4457-98A0-49E3B4CEFBE0}" destId="{5805F482-04E6-43A1-8E51-AA9DA10FCABD}" srcOrd="0" destOrd="0" presId="urn:microsoft.com/office/officeart/2005/8/layout/hierarchy2"/>
    <dgm:cxn modelId="{E71AD1F9-501F-4DA3-8671-C7BC8139793F}" type="presParOf" srcId="{EA4A5188-A752-462C-81B2-56B8A35C4EE5}" destId="{05172495-1F5B-4FD9-A6FF-C234A21888B6}" srcOrd="3" destOrd="0" presId="urn:microsoft.com/office/officeart/2005/8/layout/hierarchy2"/>
    <dgm:cxn modelId="{3C8FE592-AFC1-4BCF-802F-C70AA7BC594D}" type="presParOf" srcId="{05172495-1F5B-4FD9-A6FF-C234A21888B6}" destId="{DD2E3372-95AF-4B93-A4EF-48FC176509DE}" srcOrd="0" destOrd="0" presId="urn:microsoft.com/office/officeart/2005/8/layout/hierarchy2"/>
    <dgm:cxn modelId="{6EC73D8A-69AE-4D4A-A27F-D5F596AE5432}" type="presParOf" srcId="{05172495-1F5B-4FD9-A6FF-C234A21888B6}" destId="{BE089BF9-0D17-4021-88B6-E793C78A0A0B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B384F-D2E3-48A2-A27F-BC98D5C17CC1}">
      <dsp:nvSpPr>
        <dsp:cNvPr id="0" name=""/>
        <dsp:cNvSpPr/>
      </dsp:nvSpPr>
      <dsp:spPr>
        <a:xfrm>
          <a:off x="22982" y="1082127"/>
          <a:ext cx="3443807" cy="919002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b="0" kern="1200" dirty="0">
              <a:solidFill>
                <a:schemeClr val="tx1"/>
              </a:solidFill>
            </a:rPr>
            <a:t>Language recognition</a:t>
          </a:r>
          <a:endParaRPr lang="zh-CN" altLang="en-US" sz="2800" b="0" kern="1200" dirty="0">
            <a:solidFill>
              <a:schemeClr val="tx1"/>
            </a:solidFill>
          </a:endParaRPr>
        </a:p>
      </dsp:txBody>
      <dsp:txXfrm>
        <a:off x="49899" y="1109044"/>
        <a:ext cx="3389973" cy="865168"/>
      </dsp:txXfrm>
    </dsp:sp>
    <dsp:sp modelId="{9D794225-5814-431C-AD9C-E799BDD4A4C7}">
      <dsp:nvSpPr>
        <dsp:cNvPr id="0" name=""/>
        <dsp:cNvSpPr/>
      </dsp:nvSpPr>
      <dsp:spPr>
        <a:xfrm rot="19441302">
          <a:off x="3359403" y="1177194"/>
          <a:ext cx="1125886" cy="67434"/>
        </a:xfrm>
        <a:custGeom>
          <a:avLst/>
          <a:gdLst/>
          <a:ahLst/>
          <a:cxnLst/>
          <a:rect l="0" t="0" r="0" b="0"/>
          <a:pathLst>
            <a:path>
              <a:moveTo>
                <a:pt x="0" y="33717"/>
              </a:moveTo>
              <a:lnTo>
                <a:pt x="1125886" y="33717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894199" y="1182764"/>
        <a:ext cx="56294" cy="56294"/>
      </dsp:txXfrm>
    </dsp:sp>
    <dsp:sp modelId="{14BD3B57-FE71-4FBE-8685-8BBCAF74AA0C}">
      <dsp:nvSpPr>
        <dsp:cNvPr id="0" name=""/>
        <dsp:cNvSpPr/>
      </dsp:nvSpPr>
      <dsp:spPr>
        <a:xfrm>
          <a:off x="4377902" y="153466"/>
          <a:ext cx="4130316" cy="1453455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0" kern="1200" dirty="0">
              <a:solidFill>
                <a:schemeClr val="tx1"/>
              </a:solidFill>
            </a:rPr>
            <a:t>language identification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0" kern="1200" dirty="0">
              <a:solidFill>
                <a:schemeClr val="tx1"/>
              </a:solidFill>
            </a:rPr>
            <a:t> language verification </a:t>
          </a:r>
        </a:p>
      </dsp:txBody>
      <dsp:txXfrm>
        <a:off x="4420472" y="196036"/>
        <a:ext cx="4045176" cy="1368315"/>
      </dsp:txXfrm>
    </dsp:sp>
    <dsp:sp modelId="{CF387852-46AE-4457-98A0-49E3B4CEFBE0}">
      <dsp:nvSpPr>
        <dsp:cNvPr id="0" name=""/>
        <dsp:cNvSpPr/>
      </dsp:nvSpPr>
      <dsp:spPr>
        <a:xfrm rot="2515998">
          <a:off x="3309976" y="1917137"/>
          <a:ext cx="1224739" cy="67434"/>
        </a:xfrm>
        <a:custGeom>
          <a:avLst/>
          <a:gdLst/>
          <a:ahLst/>
          <a:cxnLst/>
          <a:rect l="0" t="0" r="0" b="0"/>
          <a:pathLst>
            <a:path>
              <a:moveTo>
                <a:pt x="0" y="33717"/>
              </a:moveTo>
              <a:lnTo>
                <a:pt x="1224739" y="33717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891728" y="1920235"/>
        <a:ext cx="61236" cy="61236"/>
      </dsp:txXfrm>
    </dsp:sp>
    <dsp:sp modelId="{DD2E3372-95AF-4B93-A4EF-48FC176509DE}">
      <dsp:nvSpPr>
        <dsp:cNvPr id="0" name=""/>
        <dsp:cNvSpPr/>
      </dsp:nvSpPr>
      <dsp:spPr>
        <a:xfrm>
          <a:off x="4377902" y="1780727"/>
          <a:ext cx="4117246" cy="1158704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0" kern="1200" dirty="0">
              <a:solidFill>
                <a:schemeClr val="tx1"/>
              </a:solidFill>
            </a:rPr>
            <a:t>Open set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0" kern="1200" dirty="0">
              <a:solidFill>
                <a:schemeClr val="tx1"/>
              </a:solidFill>
            </a:rPr>
            <a:t>Close set</a:t>
          </a:r>
          <a:endParaRPr lang="zh-CN" altLang="en-US" sz="2400" b="0" kern="1200" dirty="0">
            <a:solidFill>
              <a:schemeClr val="tx1"/>
            </a:solidFill>
          </a:endParaRPr>
        </a:p>
      </dsp:txBody>
      <dsp:txXfrm>
        <a:off x="4411839" y="1814664"/>
        <a:ext cx="4049372" cy="1090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9F072-7D6F-8047-A97A-11B17B219686}" type="datetimeFigureOut">
              <a:rPr kumimoji="1" lang="zh-CN" altLang="en-US" smtClean="0"/>
              <a:t>2019/5/29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1007-B622-1447-BA62-624DBB324C6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8342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语音里包含很多信息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1007-B622-1447-BA62-624DBB324C64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71446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语音里包含很多信息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1007-B622-1447-BA62-624DBB324C64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29017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更符合实际需求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1007-B622-1447-BA62-624DBB324C64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040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0D2EB4-A340-CB45-8019-BCFF194C2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1B45CC9-A888-5149-998B-972BE19C6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856428-8E41-8543-B981-6F832864D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B3DE-2468-5A42-B811-39EE83FCC4F9}" type="datetimeFigureOut">
              <a:rPr kumimoji="1" lang="zh-CN" altLang="en-US" smtClean="0"/>
              <a:t>2019/5/29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753E77-E5CA-AA45-8A29-E0DD3AFA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76DFAE-9D4D-A44A-9C6F-A259B6B32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FC92-C066-8E46-9BA5-0C5EB0A588E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36666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0CDC4A-3BB1-1649-A3CF-380F2D7D9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CD95F61-6A46-634B-AA7A-014B63376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4D1F03-BB65-0546-BDC5-802100E44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B3DE-2468-5A42-B811-39EE83FCC4F9}" type="datetimeFigureOut">
              <a:rPr kumimoji="1" lang="zh-CN" altLang="en-US" smtClean="0"/>
              <a:t>2019/5/29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0CAEC8-4CF3-2C41-945D-8428E5F90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803070-3FC5-F841-B2F6-264D2ED2F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FC92-C066-8E46-9BA5-0C5EB0A588E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34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A75E489-40B9-C74C-9BC3-D15D4A37ED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3CBC2E-DD2F-A14A-9910-EA31C0AF9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8B1E31-1C12-A74F-8540-C9C6DDE61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B3DE-2468-5A42-B811-39EE83FCC4F9}" type="datetimeFigureOut">
              <a:rPr kumimoji="1" lang="zh-CN" altLang="en-US" smtClean="0"/>
              <a:t>2019/5/29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C151D6-BEE9-6147-B78F-7FE3FBA8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AA8632-782D-4645-8E18-7D59F440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FC92-C066-8E46-9BA5-0C5EB0A588E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069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6A6362-4156-2E4F-B9B6-59FE7DFF8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287AA5-990B-E84A-A5F8-643C3F355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30126F-6B94-8B4A-82A4-2948DFEA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B3DE-2468-5A42-B811-39EE83FCC4F9}" type="datetimeFigureOut">
              <a:rPr kumimoji="1" lang="zh-CN" altLang="en-US" smtClean="0"/>
              <a:t>2019/5/29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AF8A16-3586-2649-905C-34BBA6FC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706654-D09A-2A4D-B21C-3719C35C6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FC92-C066-8E46-9BA5-0C5EB0A588E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5161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ED308A-D2BD-8D4F-9FC3-BC60F31B9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690616-D665-D946-871A-B45CF932E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10DDF0-4ACF-1D47-BBB4-361E9EA3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B3DE-2468-5A42-B811-39EE83FCC4F9}" type="datetimeFigureOut">
              <a:rPr kumimoji="1" lang="zh-CN" altLang="en-US" smtClean="0"/>
              <a:t>2019/5/29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2B941A-4F01-4043-86E3-1DA90890C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135794-1DCD-2D40-B9B5-A5D5CF8BC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FC92-C066-8E46-9BA5-0C5EB0A588E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21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18F539-473D-1B49-9377-500F2D2B7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ECB659-B364-4544-B97F-250713590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1AEBE23-7B48-284F-973D-0D88DE193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76EE5DC-4F17-374D-A33D-970A6E57A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B3DE-2468-5A42-B811-39EE83FCC4F9}" type="datetimeFigureOut">
              <a:rPr kumimoji="1" lang="zh-CN" altLang="en-US" smtClean="0"/>
              <a:t>2019/5/29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E8D917-B40C-E74F-9F32-FB10B03E8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59EA70-6E39-B04D-B4AE-BC430619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FC92-C066-8E46-9BA5-0C5EB0A588E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2738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963342-2612-7E4A-AC82-E2D5B0838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CEAF7E-BE0A-E64E-A751-D9F4342A7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3A7C08-8BF0-684D-B77D-413DA9369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548339B-FCB9-974F-9DC5-4ABFB1C754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E9D13C2-9435-9841-822B-02F3FA42BB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9AB496F-BEB1-9846-A93C-132349511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B3DE-2468-5A42-B811-39EE83FCC4F9}" type="datetimeFigureOut">
              <a:rPr kumimoji="1" lang="zh-CN" altLang="en-US" smtClean="0"/>
              <a:t>2019/5/29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99F316D-E929-0945-8015-26FC60E26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BD6B84A-D80D-444E-A8DC-54888AC25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FC92-C066-8E46-9BA5-0C5EB0A588E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8803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92FBEA-37E1-D944-A72F-5FC62AACD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CF4EA4-530F-4344-941D-45785EDC6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B3DE-2468-5A42-B811-39EE83FCC4F9}" type="datetimeFigureOut">
              <a:rPr kumimoji="1" lang="zh-CN" altLang="en-US" smtClean="0"/>
              <a:t>2019/5/29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89BCDC6-3562-1846-9C33-408ED3FB2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1A3C203-1673-2F4E-A13C-1027E1DDD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FC92-C066-8E46-9BA5-0C5EB0A588E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9472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460F55-6F64-6B43-8AD1-AA34DD00D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B3DE-2468-5A42-B811-39EE83FCC4F9}" type="datetimeFigureOut">
              <a:rPr kumimoji="1" lang="zh-CN" altLang="en-US" smtClean="0"/>
              <a:t>2019/5/29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2292560-70A4-7A4F-8F84-ECEF181AD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E161F06-E086-7140-950A-F9FB1487C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FC92-C066-8E46-9BA5-0C5EB0A588E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1669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583C3C-998E-8B4C-A397-5831ABA9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4FAAF9-B73C-5A45-B2CC-46EF7771F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9777E6B-1278-724A-B310-0A0AB13D7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65B39A-B439-6641-BE32-6EE9271A3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B3DE-2468-5A42-B811-39EE83FCC4F9}" type="datetimeFigureOut">
              <a:rPr kumimoji="1" lang="zh-CN" altLang="en-US" smtClean="0"/>
              <a:t>2019/5/29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2A7B4FE-AD2A-484D-BC08-BF8C0CE2A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8E825C-C434-0942-9FE7-C2702716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FC92-C066-8E46-9BA5-0C5EB0A588E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673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189A1-F558-BA4E-8F31-C8FA0E415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A51806C-CF19-234F-81C6-B92BABCDB4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CD1CAE4-E9AD-1A4C-8B59-33F1F0F41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D47CA4A-817E-1F4B-8624-2EDAE3893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B3DE-2468-5A42-B811-39EE83FCC4F9}" type="datetimeFigureOut">
              <a:rPr kumimoji="1" lang="zh-CN" altLang="en-US" smtClean="0"/>
              <a:t>2019/5/29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15F819D-5C2B-364D-B84C-669C0B5D6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FC0E0D4-27CE-AC42-BEF1-258F4D351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FC92-C066-8E46-9BA5-0C5EB0A588E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0055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9F994A-54C3-ED46-BC7B-D385AFE5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E9B870-D955-8E44-8D86-66191A21A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8AEADB-7352-F142-984B-8CCE9C6FF7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3B3DE-2468-5A42-B811-39EE83FCC4F9}" type="datetimeFigureOut">
              <a:rPr kumimoji="1" lang="zh-CN" altLang="en-US" smtClean="0"/>
              <a:t>2019/5/29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BE8BA2-B693-BB43-AC33-C0F21CF75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CCD78E-89D3-4748-B208-6C1635A3C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8FC92-C066-8E46-9BA5-0C5EB0A588E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379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97632F-7361-7F46-8885-3B5109E368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Zero-resource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Language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verification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and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identification</a:t>
            </a:r>
            <a:endParaRPr kumimoji="1" lang="zh-CN" altLang="en-US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14AECDC-2957-BA4E-9475-F67D544F5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64687"/>
            <a:ext cx="9144000" cy="1655762"/>
          </a:xfrm>
        </p:spPr>
        <p:txBody>
          <a:bodyPr/>
          <a:lstStyle/>
          <a:p>
            <a:r>
              <a:rPr kumimoji="1" lang="en-US" altLang="zh-CN" dirty="0"/>
              <a:t>2019/5/29</a:t>
            </a:r>
          </a:p>
          <a:p>
            <a:r>
              <a:rPr kumimoji="1" lang="zh-CN" altLang="en-US" dirty="0"/>
              <a:t>于嘉威</a:t>
            </a:r>
          </a:p>
        </p:txBody>
      </p:sp>
    </p:spTree>
    <p:extLst>
      <p:ext uri="{BB962C8B-B14F-4D97-AF65-F5344CB8AC3E}">
        <p14:creationId xmlns:p14="http://schemas.microsoft.com/office/powerpoint/2010/main" val="1913377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28CFA0-74BC-2145-B6B0-340C5DED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Experimental</a:t>
            </a:r>
            <a:r>
              <a:rPr lang="zh-CN" altLang="en-US" dirty="0"/>
              <a:t> </a:t>
            </a:r>
            <a:r>
              <a:rPr lang="en" altLang="zh-CN" dirty="0"/>
              <a:t>set-up </a:t>
            </a:r>
            <a:endParaRPr kumimoji="1" lang="zh-CN" altLang="en-US" dirty="0"/>
          </a:p>
        </p:txBody>
      </p:sp>
      <p:sp>
        <p:nvSpPr>
          <p:cNvPr id="63" name="内容占位符 2">
            <a:extLst>
              <a:ext uri="{FF2B5EF4-FFF2-40B4-BE49-F238E27FC236}">
                <a16:creationId xmlns:a16="http://schemas.microsoft.com/office/drawing/2014/main" id="{3EB94C06-4A6B-DA40-8447-A45F6AD05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set: AP18-OLR</a:t>
            </a:r>
          </a:p>
          <a:p>
            <a:pPr lvl="1"/>
            <a:r>
              <a:rPr lang="en" altLang="zh-CN" dirty="0"/>
              <a:t>training set: 94285 utterances,10 languages </a:t>
            </a:r>
          </a:p>
          <a:p>
            <a:pPr lvl="1"/>
            <a:r>
              <a:rPr lang="en" altLang="zh-CN" dirty="0"/>
              <a:t>enroll and test set: 8 languages different from the training set, total 1264 utterances(enroll 80 and 160)</a:t>
            </a:r>
          </a:p>
          <a:p>
            <a:pPr lvl="1"/>
            <a:r>
              <a:rPr kumimoji="1" lang="en" altLang="zh-CN" dirty="0"/>
              <a:t>Baseline test set: 10 </a:t>
            </a:r>
            <a:r>
              <a:rPr lang="en" altLang="zh-CN" dirty="0"/>
              <a:t>languages, 1000 utterances and 2000 utterances</a:t>
            </a:r>
            <a:endParaRPr kumimoji="1" lang="en-US" altLang="zh-CN" dirty="0"/>
          </a:p>
          <a:p>
            <a:r>
              <a:rPr kumimoji="1" lang="en-US" altLang="zh-CN" dirty="0"/>
              <a:t>Model</a:t>
            </a:r>
          </a:p>
          <a:p>
            <a:pPr lvl="1"/>
            <a:r>
              <a:rPr kumimoji="1" lang="en-US" altLang="zh-CN" dirty="0"/>
              <a:t>I-vector</a:t>
            </a:r>
          </a:p>
          <a:p>
            <a:pPr lvl="1"/>
            <a:r>
              <a:rPr kumimoji="1" lang="en-US" altLang="zh-CN" dirty="0"/>
              <a:t>D-vector</a:t>
            </a:r>
          </a:p>
          <a:p>
            <a:endParaRPr kumimoji="1" lang="en-US" altLang="zh-CN" dirty="0"/>
          </a:p>
          <a:p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46011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28CFA0-74BC-2145-B6B0-340C5DED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</a:t>
            </a:r>
            <a:endParaRPr kumimoji="1"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EC6CEFE-2919-F940-934B-888937D03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altLang="zh-CN" dirty="0"/>
              <a:t>Baseline EER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12890B3-51E2-724E-8228-9EEA53ED9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2155797"/>
            <a:ext cx="10334625" cy="470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51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28CFA0-74BC-2145-B6B0-340C5DED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</a:t>
            </a:r>
            <a:endParaRPr kumimoji="1"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EC6CEFE-2919-F940-934B-888937D03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altLang="zh-CN" dirty="0"/>
              <a:t>Zero-resource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759D37B-F6A8-9F4F-8838-83C9E1151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3" y="2182678"/>
            <a:ext cx="9386888" cy="467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87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28CFA0-74BC-2145-B6B0-340C5DED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语音中包含很多信息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32B2ECE-06C9-114D-AC4B-035DCE0BF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468" y="1448555"/>
            <a:ext cx="8452645" cy="504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67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28CFA0-74BC-2145-B6B0-340C5DED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什么是自动语种识别？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6F36D4-1671-0E4F-AD56-7A2D88AA5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通过计算机识别给定语音是什么语言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13D128E-7149-9F40-8841-58C48E657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820" y="2358981"/>
            <a:ext cx="7770187" cy="381798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FDA983D-444E-334A-AFC6-589CEE9D1CB6}"/>
              </a:ext>
            </a:extLst>
          </p:cNvPr>
          <p:cNvSpPr txBox="1"/>
          <p:nvPr/>
        </p:nvSpPr>
        <p:spPr>
          <a:xfrm>
            <a:off x="9159432" y="3262630"/>
            <a:ext cx="24538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多语言环境下的自动语音识别</a:t>
            </a:r>
            <a:endParaRPr lang="en-US" altLang="zh-CN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自动转接</a:t>
            </a:r>
            <a:endParaRPr lang="en-US" altLang="zh-CN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国家安全</a:t>
            </a:r>
            <a:endParaRPr lang="en-US" altLang="zh-CN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1912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28CFA0-74BC-2145-B6B0-340C5DED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分类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6F36D4-1671-0E4F-AD56-7A2D88AA5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/>
              <a:t>基于文本的语种识别</a:t>
            </a:r>
          </a:p>
          <a:p>
            <a:r>
              <a:rPr kumimoji="1" lang="zh-CN" altLang="en-US" dirty="0"/>
              <a:t>基于语音的语种识别</a:t>
            </a:r>
          </a:p>
          <a:p>
            <a:pPr marL="0" indent="0">
              <a:buNone/>
            </a:pP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65E58193-F16C-4D48-AAEE-59DC747CE4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855813"/>
              </p:ext>
            </p:extLst>
          </p:nvPr>
        </p:nvGraphicFramePr>
        <p:xfrm>
          <a:off x="1285874" y="3102125"/>
          <a:ext cx="8515351" cy="3092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82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28CFA0-74BC-2145-B6B0-340C5DED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Language identification</a:t>
            </a:r>
            <a:br>
              <a:rPr lang="en-US" altLang="en-US" dirty="0"/>
            </a:br>
            <a:endParaRPr kumimoji="1" lang="zh-CN" altLang="en-US" dirty="0"/>
          </a:p>
        </p:txBody>
      </p:sp>
      <p:grpSp>
        <p:nvGrpSpPr>
          <p:cNvPr id="7" name="Group 1031">
            <a:extLst>
              <a:ext uri="{FF2B5EF4-FFF2-40B4-BE49-F238E27FC236}">
                <a16:creationId xmlns:a16="http://schemas.microsoft.com/office/drawing/2014/main" id="{24BDFF4D-191B-0C46-BDAA-4DE43020E7CF}"/>
              </a:ext>
            </a:extLst>
          </p:cNvPr>
          <p:cNvGrpSpPr>
            <a:grpSpLocks/>
          </p:cNvGrpSpPr>
          <p:nvPr/>
        </p:nvGrpSpPr>
        <p:grpSpPr bwMode="auto">
          <a:xfrm>
            <a:off x="2687164" y="3828480"/>
            <a:ext cx="1541798" cy="413320"/>
            <a:chOff x="508" y="794"/>
            <a:chExt cx="839" cy="262"/>
          </a:xfrm>
        </p:grpSpPr>
        <p:sp>
          <p:nvSpPr>
            <p:cNvPr id="9" name="Freeform 1032">
              <a:extLst>
                <a:ext uri="{FF2B5EF4-FFF2-40B4-BE49-F238E27FC236}">
                  <a16:creationId xmlns:a16="http://schemas.microsoft.com/office/drawing/2014/main" id="{16FCF7F6-C532-6F4E-9D04-933DE4429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794"/>
              <a:ext cx="496" cy="262"/>
            </a:xfrm>
            <a:custGeom>
              <a:avLst/>
              <a:gdLst>
                <a:gd name="T0" fmla="*/ 4 w 496"/>
                <a:gd name="T1" fmla="*/ 134 h 262"/>
                <a:gd name="T2" fmla="*/ 12 w 496"/>
                <a:gd name="T3" fmla="*/ 136 h 262"/>
                <a:gd name="T4" fmla="*/ 21 w 496"/>
                <a:gd name="T5" fmla="*/ 136 h 262"/>
                <a:gd name="T6" fmla="*/ 31 w 496"/>
                <a:gd name="T7" fmla="*/ 136 h 262"/>
                <a:gd name="T8" fmla="*/ 39 w 496"/>
                <a:gd name="T9" fmla="*/ 134 h 262"/>
                <a:gd name="T10" fmla="*/ 46 w 496"/>
                <a:gd name="T11" fmla="*/ 132 h 262"/>
                <a:gd name="T12" fmla="*/ 54 w 496"/>
                <a:gd name="T13" fmla="*/ 130 h 262"/>
                <a:gd name="T14" fmla="*/ 65 w 496"/>
                <a:gd name="T15" fmla="*/ 136 h 262"/>
                <a:gd name="T16" fmla="*/ 73 w 496"/>
                <a:gd name="T17" fmla="*/ 132 h 262"/>
                <a:gd name="T18" fmla="*/ 81 w 496"/>
                <a:gd name="T19" fmla="*/ 136 h 262"/>
                <a:gd name="T20" fmla="*/ 88 w 496"/>
                <a:gd name="T21" fmla="*/ 138 h 262"/>
                <a:gd name="T22" fmla="*/ 96 w 496"/>
                <a:gd name="T23" fmla="*/ 138 h 262"/>
                <a:gd name="T24" fmla="*/ 106 w 496"/>
                <a:gd name="T25" fmla="*/ 134 h 262"/>
                <a:gd name="T26" fmla="*/ 115 w 496"/>
                <a:gd name="T27" fmla="*/ 132 h 262"/>
                <a:gd name="T28" fmla="*/ 123 w 496"/>
                <a:gd name="T29" fmla="*/ 129 h 262"/>
                <a:gd name="T30" fmla="*/ 131 w 496"/>
                <a:gd name="T31" fmla="*/ 134 h 262"/>
                <a:gd name="T32" fmla="*/ 140 w 496"/>
                <a:gd name="T33" fmla="*/ 136 h 262"/>
                <a:gd name="T34" fmla="*/ 148 w 496"/>
                <a:gd name="T35" fmla="*/ 129 h 262"/>
                <a:gd name="T36" fmla="*/ 156 w 496"/>
                <a:gd name="T37" fmla="*/ 130 h 262"/>
                <a:gd name="T38" fmla="*/ 169 w 496"/>
                <a:gd name="T39" fmla="*/ 169 h 262"/>
                <a:gd name="T40" fmla="*/ 177 w 496"/>
                <a:gd name="T41" fmla="*/ 65 h 262"/>
                <a:gd name="T42" fmla="*/ 186 w 496"/>
                <a:gd name="T43" fmla="*/ 115 h 262"/>
                <a:gd name="T44" fmla="*/ 196 w 496"/>
                <a:gd name="T45" fmla="*/ 167 h 262"/>
                <a:gd name="T46" fmla="*/ 204 w 496"/>
                <a:gd name="T47" fmla="*/ 56 h 262"/>
                <a:gd name="T48" fmla="*/ 211 w 496"/>
                <a:gd name="T49" fmla="*/ 152 h 262"/>
                <a:gd name="T50" fmla="*/ 219 w 496"/>
                <a:gd name="T51" fmla="*/ 129 h 262"/>
                <a:gd name="T52" fmla="*/ 232 w 496"/>
                <a:gd name="T53" fmla="*/ 196 h 262"/>
                <a:gd name="T54" fmla="*/ 242 w 496"/>
                <a:gd name="T55" fmla="*/ 21 h 262"/>
                <a:gd name="T56" fmla="*/ 250 w 496"/>
                <a:gd name="T57" fmla="*/ 119 h 262"/>
                <a:gd name="T58" fmla="*/ 257 w 496"/>
                <a:gd name="T59" fmla="*/ 117 h 262"/>
                <a:gd name="T60" fmla="*/ 267 w 496"/>
                <a:gd name="T61" fmla="*/ 169 h 262"/>
                <a:gd name="T62" fmla="*/ 276 w 496"/>
                <a:gd name="T63" fmla="*/ 0 h 262"/>
                <a:gd name="T64" fmla="*/ 284 w 496"/>
                <a:gd name="T65" fmla="*/ 82 h 262"/>
                <a:gd name="T66" fmla="*/ 292 w 496"/>
                <a:gd name="T67" fmla="*/ 123 h 262"/>
                <a:gd name="T68" fmla="*/ 299 w 496"/>
                <a:gd name="T69" fmla="*/ 146 h 262"/>
                <a:gd name="T70" fmla="*/ 309 w 496"/>
                <a:gd name="T71" fmla="*/ 230 h 262"/>
                <a:gd name="T72" fmla="*/ 319 w 496"/>
                <a:gd name="T73" fmla="*/ 117 h 262"/>
                <a:gd name="T74" fmla="*/ 326 w 496"/>
                <a:gd name="T75" fmla="*/ 100 h 262"/>
                <a:gd name="T76" fmla="*/ 338 w 496"/>
                <a:gd name="T77" fmla="*/ 171 h 262"/>
                <a:gd name="T78" fmla="*/ 347 w 496"/>
                <a:gd name="T79" fmla="*/ 192 h 262"/>
                <a:gd name="T80" fmla="*/ 355 w 496"/>
                <a:gd name="T81" fmla="*/ 104 h 262"/>
                <a:gd name="T82" fmla="*/ 365 w 496"/>
                <a:gd name="T83" fmla="*/ 148 h 262"/>
                <a:gd name="T84" fmla="*/ 372 w 496"/>
                <a:gd name="T85" fmla="*/ 154 h 262"/>
                <a:gd name="T86" fmla="*/ 380 w 496"/>
                <a:gd name="T87" fmla="*/ 194 h 262"/>
                <a:gd name="T88" fmla="*/ 390 w 496"/>
                <a:gd name="T89" fmla="*/ 6 h 262"/>
                <a:gd name="T90" fmla="*/ 399 w 496"/>
                <a:gd name="T91" fmla="*/ 100 h 262"/>
                <a:gd name="T92" fmla="*/ 407 w 496"/>
                <a:gd name="T93" fmla="*/ 123 h 262"/>
                <a:gd name="T94" fmla="*/ 414 w 496"/>
                <a:gd name="T95" fmla="*/ 146 h 262"/>
                <a:gd name="T96" fmla="*/ 422 w 496"/>
                <a:gd name="T97" fmla="*/ 161 h 262"/>
                <a:gd name="T98" fmla="*/ 432 w 496"/>
                <a:gd name="T99" fmla="*/ 65 h 262"/>
                <a:gd name="T100" fmla="*/ 439 w 496"/>
                <a:gd name="T101" fmla="*/ 61 h 262"/>
                <a:gd name="T102" fmla="*/ 449 w 496"/>
                <a:gd name="T103" fmla="*/ 142 h 262"/>
                <a:gd name="T104" fmla="*/ 457 w 496"/>
                <a:gd name="T105" fmla="*/ 169 h 262"/>
                <a:gd name="T106" fmla="*/ 466 w 496"/>
                <a:gd name="T107" fmla="*/ 132 h 262"/>
                <a:gd name="T108" fmla="*/ 474 w 496"/>
                <a:gd name="T109" fmla="*/ 36 h 262"/>
                <a:gd name="T110" fmla="*/ 482 w 496"/>
                <a:gd name="T111" fmla="*/ 84 h 262"/>
                <a:gd name="T112" fmla="*/ 489 w 496"/>
                <a:gd name="T113" fmla="*/ 142 h 2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96" h="262">
                  <a:moveTo>
                    <a:pt x="0" y="130"/>
                  </a:moveTo>
                  <a:lnTo>
                    <a:pt x="4" y="134"/>
                  </a:lnTo>
                  <a:lnTo>
                    <a:pt x="8" y="134"/>
                  </a:lnTo>
                  <a:lnTo>
                    <a:pt x="12" y="136"/>
                  </a:lnTo>
                  <a:lnTo>
                    <a:pt x="17" y="132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31" y="136"/>
                  </a:lnTo>
                  <a:lnTo>
                    <a:pt x="35" y="136"/>
                  </a:lnTo>
                  <a:lnTo>
                    <a:pt x="39" y="134"/>
                  </a:lnTo>
                  <a:lnTo>
                    <a:pt x="42" y="132"/>
                  </a:lnTo>
                  <a:lnTo>
                    <a:pt x="46" y="132"/>
                  </a:lnTo>
                  <a:lnTo>
                    <a:pt x="52" y="130"/>
                  </a:lnTo>
                  <a:lnTo>
                    <a:pt x="54" y="130"/>
                  </a:lnTo>
                  <a:lnTo>
                    <a:pt x="60" y="130"/>
                  </a:lnTo>
                  <a:lnTo>
                    <a:pt x="65" y="136"/>
                  </a:lnTo>
                  <a:lnTo>
                    <a:pt x="67" y="130"/>
                  </a:lnTo>
                  <a:lnTo>
                    <a:pt x="73" y="132"/>
                  </a:lnTo>
                  <a:lnTo>
                    <a:pt x="75" y="134"/>
                  </a:lnTo>
                  <a:lnTo>
                    <a:pt x="81" y="136"/>
                  </a:lnTo>
                  <a:lnTo>
                    <a:pt x="87" y="136"/>
                  </a:lnTo>
                  <a:lnTo>
                    <a:pt x="88" y="138"/>
                  </a:lnTo>
                  <a:lnTo>
                    <a:pt x="94" y="136"/>
                  </a:lnTo>
                  <a:lnTo>
                    <a:pt x="96" y="138"/>
                  </a:lnTo>
                  <a:lnTo>
                    <a:pt x="102" y="136"/>
                  </a:lnTo>
                  <a:lnTo>
                    <a:pt x="106" y="134"/>
                  </a:lnTo>
                  <a:lnTo>
                    <a:pt x="110" y="132"/>
                  </a:lnTo>
                  <a:lnTo>
                    <a:pt x="115" y="132"/>
                  </a:lnTo>
                  <a:lnTo>
                    <a:pt x="119" y="130"/>
                  </a:lnTo>
                  <a:lnTo>
                    <a:pt x="123" y="129"/>
                  </a:lnTo>
                  <a:lnTo>
                    <a:pt x="127" y="127"/>
                  </a:lnTo>
                  <a:lnTo>
                    <a:pt x="131" y="134"/>
                  </a:lnTo>
                  <a:lnTo>
                    <a:pt x="134" y="136"/>
                  </a:lnTo>
                  <a:lnTo>
                    <a:pt x="140" y="136"/>
                  </a:lnTo>
                  <a:lnTo>
                    <a:pt x="144" y="130"/>
                  </a:lnTo>
                  <a:lnTo>
                    <a:pt x="148" y="129"/>
                  </a:lnTo>
                  <a:lnTo>
                    <a:pt x="154" y="127"/>
                  </a:lnTo>
                  <a:lnTo>
                    <a:pt x="156" y="130"/>
                  </a:lnTo>
                  <a:lnTo>
                    <a:pt x="161" y="142"/>
                  </a:lnTo>
                  <a:lnTo>
                    <a:pt x="169" y="169"/>
                  </a:lnTo>
                  <a:lnTo>
                    <a:pt x="175" y="157"/>
                  </a:lnTo>
                  <a:lnTo>
                    <a:pt x="177" y="65"/>
                  </a:lnTo>
                  <a:lnTo>
                    <a:pt x="182" y="102"/>
                  </a:lnTo>
                  <a:lnTo>
                    <a:pt x="186" y="115"/>
                  </a:lnTo>
                  <a:lnTo>
                    <a:pt x="190" y="157"/>
                  </a:lnTo>
                  <a:lnTo>
                    <a:pt x="196" y="167"/>
                  </a:lnTo>
                  <a:lnTo>
                    <a:pt x="198" y="207"/>
                  </a:lnTo>
                  <a:lnTo>
                    <a:pt x="204" y="56"/>
                  </a:lnTo>
                  <a:lnTo>
                    <a:pt x="207" y="71"/>
                  </a:lnTo>
                  <a:lnTo>
                    <a:pt x="211" y="152"/>
                  </a:lnTo>
                  <a:lnTo>
                    <a:pt x="215" y="125"/>
                  </a:lnTo>
                  <a:lnTo>
                    <a:pt x="219" y="129"/>
                  </a:lnTo>
                  <a:lnTo>
                    <a:pt x="228" y="157"/>
                  </a:lnTo>
                  <a:lnTo>
                    <a:pt x="232" y="196"/>
                  </a:lnTo>
                  <a:lnTo>
                    <a:pt x="238" y="190"/>
                  </a:lnTo>
                  <a:lnTo>
                    <a:pt x="242" y="21"/>
                  </a:lnTo>
                  <a:lnTo>
                    <a:pt x="246" y="123"/>
                  </a:lnTo>
                  <a:lnTo>
                    <a:pt x="250" y="119"/>
                  </a:lnTo>
                  <a:lnTo>
                    <a:pt x="253" y="136"/>
                  </a:lnTo>
                  <a:lnTo>
                    <a:pt x="257" y="117"/>
                  </a:lnTo>
                  <a:lnTo>
                    <a:pt x="263" y="157"/>
                  </a:lnTo>
                  <a:lnTo>
                    <a:pt x="267" y="169"/>
                  </a:lnTo>
                  <a:lnTo>
                    <a:pt x="271" y="261"/>
                  </a:lnTo>
                  <a:lnTo>
                    <a:pt x="276" y="0"/>
                  </a:lnTo>
                  <a:lnTo>
                    <a:pt x="278" y="136"/>
                  </a:lnTo>
                  <a:lnTo>
                    <a:pt x="284" y="82"/>
                  </a:lnTo>
                  <a:lnTo>
                    <a:pt x="288" y="155"/>
                  </a:lnTo>
                  <a:lnTo>
                    <a:pt x="292" y="123"/>
                  </a:lnTo>
                  <a:lnTo>
                    <a:pt x="298" y="165"/>
                  </a:lnTo>
                  <a:lnTo>
                    <a:pt x="299" y="146"/>
                  </a:lnTo>
                  <a:lnTo>
                    <a:pt x="305" y="238"/>
                  </a:lnTo>
                  <a:lnTo>
                    <a:pt x="309" y="230"/>
                  </a:lnTo>
                  <a:lnTo>
                    <a:pt x="313" y="11"/>
                  </a:lnTo>
                  <a:lnTo>
                    <a:pt x="319" y="117"/>
                  </a:lnTo>
                  <a:lnTo>
                    <a:pt x="321" y="107"/>
                  </a:lnTo>
                  <a:lnTo>
                    <a:pt x="326" y="100"/>
                  </a:lnTo>
                  <a:lnTo>
                    <a:pt x="330" y="127"/>
                  </a:lnTo>
                  <a:lnTo>
                    <a:pt x="338" y="171"/>
                  </a:lnTo>
                  <a:lnTo>
                    <a:pt x="344" y="203"/>
                  </a:lnTo>
                  <a:lnTo>
                    <a:pt x="347" y="192"/>
                  </a:lnTo>
                  <a:lnTo>
                    <a:pt x="351" y="23"/>
                  </a:lnTo>
                  <a:lnTo>
                    <a:pt x="355" y="104"/>
                  </a:lnTo>
                  <a:lnTo>
                    <a:pt x="359" y="94"/>
                  </a:lnTo>
                  <a:lnTo>
                    <a:pt x="365" y="148"/>
                  </a:lnTo>
                  <a:lnTo>
                    <a:pt x="367" y="136"/>
                  </a:lnTo>
                  <a:lnTo>
                    <a:pt x="372" y="154"/>
                  </a:lnTo>
                  <a:lnTo>
                    <a:pt x="378" y="178"/>
                  </a:lnTo>
                  <a:lnTo>
                    <a:pt x="380" y="194"/>
                  </a:lnTo>
                  <a:lnTo>
                    <a:pt x="386" y="163"/>
                  </a:lnTo>
                  <a:lnTo>
                    <a:pt x="390" y="6"/>
                  </a:lnTo>
                  <a:lnTo>
                    <a:pt x="393" y="136"/>
                  </a:lnTo>
                  <a:lnTo>
                    <a:pt x="399" y="100"/>
                  </a:lnTo>
                  <a:lnTo>
                    <a:pt x="401" y="134"/>
                  </a:lnTo>
                  <a:lnTo>
                    <a:pt x="407" y="123"/>
                  </a:lnTo>
                  <a:lnTo>
                    <a:pt x="411" y="167"/>
                  </a:lnTo>
                  <a:lnTo>
                    <a:pt x="414" y="146"/>
                  </a:lnTo>
                  <a:lnTo>
                    <a:pt x="420" y="182"/>
                  </a:lnTo>
                  <a:lnTo>
                    <a:pt x="422" y="161"/>
                  </a:lnTo>
                  <a:lnTo>
                    <a:pt x="428" y="154"/>
                  </a:lnTo>
                  <a:lnTo>
                    <a:pt x="432" y="65"/>
                  </a:lnTo>
                  <a:lnTo>
                    <a:pt x="436" y="107"/>
                  </a:lnTo>
                  <a:lnTo>
                    <a:pt x="439" y="61"/>
                  </a:lnTo>
                  <a:lnTo>
                    <a:pt x="445" y="157"/>
                  </a:lnTo>
                  <a:lnTo>
                    <a:pt x="449" y="142"/>
                  </a:lnTo>
                  <a:lnTo>
                    <a:pt x="453" y="169"/>
                  </a:lnTo>
                  <a:lnTo>
                    <a:pt x="457" y="169"/>
                  </a:lnTo>
                  <a:lnTo>
                    <a:pt x="461" y="165"/>
                  </a:lnTo>
                  <a:lnTo>
                    <a:pt x="466" y="132"/>
                  </a:lnTo>
                  <a:lnTo>
                    <a:pt x="470" y="136"/>
                  </a:lnTo>
                  <a:lnTo>
                    <a:pt x="474" y="36"/>
                  </a:lnTo>
                  <a:lnTo>
                    <a:pt x="478" y="100"/>
                  </a:lnTo>
                  <a:lnTo>
                    <a:pt x="482" y="84"/>
                  </a:lnTo>
                  <a:lnTo>
                    <a:pt x="487" y="134"/>
                  </a:lnTo>
                  <a:lnTo>
                    <a:pt x="489" y="142"/>
                  </a:lnTo>
                  <a:lnTo>
                    <a:pt x="495" y="163"/>
                  </a:lnTo>
                </a:path>
              </a:pathLst>
            </a:custGeom>
            <a:noFill/>
            <a:ln w="12700" cap="rnd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033">
              <a:extLst>
                <a:ext uri="{FF2B5EF4-FFF2-40B4-BE49-F238E27FC236}">
                  <a16:creationId xmlns:a16="http://schemas.microsoft.com/office/drawing/2014/main" id="{631ADD2B-75A2-7F43-A7E8-76FBF3CAD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" y="882"/>
              <a:ext cx="344" cy="80"/>
            </a:xfrm>
            <a:custGeom>
              <a:avLst/>
              <a:gdLst>
                <a:gd name="T0" fmla="*/ 0 w 344"/>
                <a:gd name="T1" fmla="*/ 75 h 80"/>
                <a:gd name="T2" fmla="*/ 8 w 344"/>
                <a:gd name="T3" fmla="*/ 79 h 80"/>
                <a:gd name="T4" fmla="*/ 17 w 344"/>
                <a:gd name="T5" fmla="*/ 60 h 80"/>
                <a:gd name="T6" fmla="*/ 25 w 344"/>
                <a:gd name="T7" fmla="*/ 46 h 80"/>
                <a:gd name="T8" fmla="*/ 35 w 344"/>
                <a:gd name="T9" fmla="*/ 33 h 80"/>
                <a:gd name="T10" fmla="*/ 42 w 344"/>
                <a:gd name="T11" fmla="*/ 64 h 80"/>
                <a:gd name="T12" fmla="*/ 50 w 344"/>
                <a:gd name="T13" fmla="*/ 58 h 80"/>
                <a:gd name="T14" fmla="*/ 59 w 344"/>
                <a:gd name="T15" fmla="*/ 58 h 80"/>
                <a:gd name="T16" fmla="*/ 67 w 344"/>
                <a:gd name="T17" fmla="*/ 35 h 80"/>
                <a:gd name="T18" fmla="*/ 75 w 344"/>
                <a:gd name="T19" fmla="*/ 27 h 80"/>
                <a:gd name="T20" fmla="*/ 84 w 344"/>
                <a:gd name="T21" fmla="*/ 48 h 80"/>
                <a:gd name="T22" fmla="*/ 94 w 344"/>
                <a:gd name="T23" fmla="*/ 54 h 80"/>
                <a:gd name="T24" fmla="*/ 106 w 344"/>
                <a:gd name="T25" fmla="*/ 44 h 80"/>
                <a:gd name="T26" fmla="*/ 115 w 344"/>
                <a:gd name="T27" fmla="*/ 44 h 80"/>
                <a:gd name="T28" fmla="*/ 123 w 344"/>
                <a:gd name="T29" fmla="*/ 44 h 80"/>
                <a:gd name="T30" fmla="*/ 130 w 344"/>
                <a:gd name="T31" fmla="*/ 46 h 80"/>
                <a:gd name="T32" fmla="*/ 140 w 344"/>
                <a:gd name="T33" fmla="*/ 46 h 80"/>
                <a:gd name="T34" fmla="*/ 148 w 344"/>
                <a:gd name="T35" fmla="*/ 50 h 80"/>
                <a:gd name="T36" fmla="*/ 161 w 344"/>
                <a:gd name="T37" fmla="*/ 48 h 80"/>
                <a:gd name="T38" fmla="*/ 169 w 344"/>
                <a:gd name="T39" fmla="*/ 48 h 80"/>
                <a:gd name="T40" fmla="*/ 178 w 344"/>
                <a:gd name="T41" fmla="*/ 44 h 80"/>
                <a:gd name="T42" fmla="*/ 186 w 344"/>
                <a:gd name="T43" fmla="*/ 39 h 80"/>
                <a:gd name="T44" fmla="*/ 196 w 344"/>
                <a:gd name="T45" fmla="*/ 41 h 80"/>
                <a:gd name="T46" fmla="*/ 203 w 344"/>
                <a:gd name="T47" fmla="*/ 44 h 80"/>
                <a:gd name="T48" fmla="*/ 211 w 344"/>
                <a:gd name="T49" fmla="*/ 44 h 80"/>
                <a:gd name="T50" fmla="*/ 221 w 344"/>
                <a:gd name="T51" fmla="*/ 48 h 80"/>
                <a:gd name="T52" fmla="*/ 228 w 344"/>
                <a:gd name="T53" fmla="*/ 48 h 80"/>
                <a:gd name="T54" fmla="*/ 238 w 344"/>
                <a:gd name="T55" fmla="*/ 46 h 80"/>
                <a:gd name="T56" fmla="*/ 246 w 344"/>
                <a:gd name="T57" fmla="*/ 50 h 80"/>
                <a:gd name="T58" fmla="*/ 259 w 344"/>
                <a:gd name="T59" fmla="*/ 46 h 80"/>
                <a:gd name="T60" fmla="*/ 267 w 344"/>
                <a:gd name="T61" fmla="*/ 41 h 80"/>
                <a:gd name="T62" fmla="*/ 276 w 344"/>
                <a:gd name="T63" fmla="*/ 44 h 80"/>
                <a:gd name="T64" fmla="*/ 284 w 344"/>
                <a:gd name="T65" fmla="*/ 46 h 80"/>
                <a:gd name="T66" fmla="*/ 292 w 344"/>
                <a:gd name="T67" fmla="*/ 50 h 80"/>
                <a:gd name="T68" fmla="*/ 299 w 344"/>
                <a:gd name="T69" fmla="*/ 50 h 80"/>
                <a:gd name="T70" fmla="*/ 309 w 344"/>
                <a:gd name="T71" fmla="*/ 44 h 80"/>
                <a:gd name="T72" fmla="*/ 318 w 344"/>
                <a:gd name="T73" fmla="*/ 46 h 80"/>
                <a:gd name="T74" fmla="*/ 326 w 344"/>
                <a:gd name="T75" fmla="*/ 44 h 80"/>
                <a:gd name="T76" fmla="*/ 334 w 344"/>
                <a:gd name="T77" fmla="*/ 41 h 80"/>
                <a:gd name="T78" fmla="*/ 343 w 344"/>
                <a:gd name="T79" fmla="*/ 35 h 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44" h="80">
                  <a:moveTo>
                    <a:pt x="0" y="75"/>
                  </a:moveTo>
                  <a:lnTo>
                    <a:pt x="0" y="75"/>
                  </a:lnTo>
                  <a:lnTo>
                    <a:pt x="6" y="73"/>
                  </a:lnTo>
                  <a:lnTo>
                    <a:pt x="8" y="79"/>
                  </a:lnTo>
                  <a:lnTo>
                    <a:pt x="13" y="50"/>
                  </a:lnTo>
                  <a:lnTo>
                    <a:pt x="17" y="60"/>
                  </a:lnTo>
                  <a:lnTo>
                    <a:pt x="21" y="48"/>
                  </a:lnTo>
                  <a:lnTo>
                    <a:pt x="25" y="46"/>
                  </a:lnTo>
                  <a:lnTo>
                    <a:pt x="29" y="0"/>
                  </a:lnTo>
                  <a:lnTo>
                    <a:pt x="35" y="33"/>
                  </a:lnTo>
                  <a:lnTo>
                    <a:pt x="38" y="44"/>
                  </a:lnTo>
                  <a:lnTo>
                    <a:pt x="42" y="64"/>
                  </a:lnTo>
                  <a:lnTo>
                    <a:pt x="46" y="58"/>
                  </a:lnTo>
                  <a:lnTo>
                    <a:pt x="50" y="58"/>
                  </a:lnTo>
                  <a:lnTo>
                    <a:pt x="56" y="44"/>
                  </a:lnTo>
                  <a:lnTo>
                    <a:pt x="59" y="58"/>
                  </a:lnTo>
                  <a:lnTo>
                    <a:pt x="63" y="35"/>
                  </a:lnTo>
                  <a:lnTo>
                    <a:pt x="67" y="35"/>
                  </a:lnTo>
                  <a:lnTo>
                    <a:pt x="73" y="35"/>
                  </a:lnTo>
                  <a:lnTo>
                    <a:pt x="75" y="27"/>
                  </a:lnTo>
                  <a:lnTo>
                    <a:pt x="81" y="44"/>
                  </a:lnTo>
                  <a:lnTo>
                    <a:pt x="84" y="48"/>
                  </a:lnTo>
                  <a:lnTo>
                    <a:pt x="88" y="54"/>
                  </a:lnTo>
                  <a:lnTo>
                    <a:pt x="94" y="54"/>
                  </a:lnTo>
                  <a:lnTo>
                    <a:pt x="102" y="50"/>
                  </a:lnTo>
                  <a:lnTo>
                    <a:pt x="106" y="44"/>
                  </a:lnTo>
                  <a:lnTo>
                    <a:pt x="109" y="44"/>
                  </a:lnTo>
                  <a:lnTo>
                    <a:pt x="115" y="44"/>
                  </a:lnTo>
                  <a:lnTo>
                    <a:pt x="119" y="41"/>
                  </a:lnTo>
                  <a:lnTo>
                    <a:pt x="123" y="44"/>
                  </a:lnTo>
                  <a:lnTo>
                    <a:pt x="129" y="44"/>
                  </a:lnTo>
                  <a:lnTo>
                    <a:pt x="130" y="46"/>
                  </a:lnTo>
                  <a:lnTo>
                    <a:pt x="136" y="42"/>
                  </a:lnTo>
                  <a:lnTo>
                    <a:pt x="140" y="46"/>
                  </a:lnTo>
                  <a:lnTo>
                    <a:pt x="144" y="46"/>
                  </a:lnTo>
                  <a:lnTo>
                    <a:pt x="148" y="50"/>
                  </a:lnTo>
                  <a:lnTo>
                    <a:pt x="157" y="54"/>
                  </a:lnTo>
                  <a:lnTo>
                    <a:pt x="161" y="48"/>
                  </a:lnTo>
                  <a:lnTo>
                    <a:pt x="165" y="48"/>
                  </a:lnTo>
                  <a:lnTo>
                    <a:pt x="169" y="48"/>
                  </a:lnTo>
                  <a:lnTo>
                    <a:pt x="175" y="48"/>
                  </a:lnTo>
                  <a:lnTo>
                    <a:pt x="178" y="44"/>
                  </a:lnTo>
                  <a:lnTo>
                    <a:pt x="182" y="44"/>
                  </a:lnTo>
                  <a:lnTo>
                    <a:pt x="186" y="39"/>
                  </a:lnTo>
                  <a:lnTo>
                    <a:pt x="190" y="42"/>
                  </a:lnTo>
                  <a:lnTo>
                    <a:pt x="196" y="41"/>
                  </a:lnTo>
                  <a:lnTo>
                    <a:pt x="198" y="42"/>
                  </a:lnTo>
                  <a:lnTo>
                    <a:pt x="203" y="44"/>
                  </a:lnTo>
                  <a:lnTo>
                    <a:pt x="207" y="48"/>
                  </a:lnTo>
                  <a:lnTo>
                    <a:pt x="211" y="44"/>
                  </a:lnTo>
                  <a:lnTo>
                    <a:pt x="217" y="44"/>
                  </a:lnTo>
                  <a:lnTo>
                    <a:pt x="221" y="48"/>
                  </a:lnTo>
                  <a:lnTo>
                    <a:pt x="224" y="46"/>
                  </a:lnTo>
                  <a:lnTo>
                    <a:pt x="228" y="48"/>
                  </a:lnTo>
                  <a:lnTo>
                    <a:pt x="232" y="46"/>
                  </a:lnTo>
                  <a:lnTo>
                    <a:pt x="238" y="46"/>
                  </a:lnTo>
                  <a:lnTo>
                    <a:pt x="242" y="50"/>
                  </a:lnTo>
                  <a:lnTo>
                    <a:pt x="246" y="50"/>
                  </a:lnTo>
                  <a:lnTo>
                    <a:pt x="253" y="44"/>
                  </a:lnTo>
                  <a:lnTo>
                    <a:pt x="259" y="46"/>
                  </a:lnTo>
                  <a:lnTo>
                    <a:pt x="263" y="41"/>
                  </a:lnTo>
                  <a:lnTo>
                    <a:pt x="267" y="41"/>
                  </a:lnTo>
                  <a:lnTo>
                    <a:pt x="270" y="41"/>
                  </a:lnTo>
                  <a:lnTo>
                    <a:pt x="276" y="44"/>
                  </a:lnTo>
                  <a:lnTo>
                    <a:pt x="280" y="44"/>
                  </a:lnTo>
                  <a:lnTo>
                    <a:pt x="284" y="46"/>
                  </a:lnTo>
                  <a:lnTo>
                    <a:pt x="288" y="48"/>
                  </a:lnTo>
                  <a:lnTo>
                    <a:pt x="292" y="50"/>
                  </a:lnTo>
                  <a:lnTo>
                    <a:pt x="297" y="50"/>
                  </a:lnTo>
                  <a:lnTo>
                    <a:pt x="299" y="50"/>
                  </a:lnTo>
                  <a:lnTo>
                    <a:pt x="305" y="44"/>
                  </a:lnTo>
                  <a:lnTo>
                    <a:pt x="309" y="44"/>
                  </a:lnTo>
                  <a:lnTo>
                    <a:pt x="313" y="46"/>
                  </a:lnTo>
                  <a:lnTo>
                    <a:pt x="318" y="46"/>
                  </a:lnTo>
                  <a:lnTo>
                    <a:pt x="320" y="44"/>
                  </a:lnTo>
                  <a:lnTo>
                    <a:pt x="326" y="44"/>
                  </a:lnTo>
                  <a:lnTo>
                    <a:pt x="332" y="41"/>
                  </a:lnTo>
                  <a:lnTo>
                    <a:pt x="334" y="41"/>
                  </a:lnTo>
                  <a:lnTo>
                    <a:pt x="340" y="41"/>
                  </a:lnTo>
                  <a:lnTo>
                    <a:pt x="343" y="35"/>
                  </a:lnTo>
                </a:path>
              </a:pathLst>
            </a:custGeom>
            <a:noFill/>
            <a:ln w="12700" cap="rnd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11" name="AutoShape 1034">
            <a:extLst>
              <a:ext uri="{FF2B5EF4-FFF2-40B4-BE49-F238E27FC236}">
                <a16:creationId xmlns:a16="http://schemas.microsoft.com/office/drawing/2014/main" id="{3D69419F-258C-C447-A312-49CD1308D6D8}"/>
              </a:ext>
            </a:extLst>
          </p:cNvPr>
          <p:cNvCxnSpPr>
            <a:cxnSpLocks noChangeShapeType="1"/>
            <a:stCxn id="10" idx="39"/>
          </p:cNvCxnSpPr>
          <p:nvPr/>
        </p:nvCxnSpPr>
        <p:spPr bwMode="auto">
          <a:xfrm flipV="1">
            <a:off x="4227124" y="2530831"/>
            <a:ext cx="1868876" cy="149168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1035">
            <a:extLst>
              <a:ext uri="{FF2B5EF4-FFF2-40B4-BE49-F238E27FC236}">
                <a16:creationId xmlns:a16="http://schemas.microsoft.com/office/drawing/2014/main" id="{6A460A3D-5C43-6745-B209-B4C560E8AEF9}"/>
              </a:ext>
            </a:extLst>
          </p:cNvPr>
          <p:cNvCxnSpPr>
            <a:cxnSpLocks noChangeShapeType="1"/>
            <a:stCxn id="10" idx="39"/>
          </p:cNvCxnSpPr>
          <p:nvPr/>
        </p:nvCxnSpPr>
        <p:spPr bwMode="auto">
          <a:xfrm flipV="1">
            <a:off x="4227124" y="3559649"/>
            <a:ext cx="2614916" cy="46287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AutoShape 1036">
            <a:extLst>
              <a:ext uri="{FF2B5EF4-FFF2-40B4-BE49-F238E27FC236}">
                <a16:creationId xmlns:a16="http://schemas.microsoft.com/office/drawing/2014/main" id="{59ACE5A8-C46C-3947-BE60-F4F01F5CBAFB}"/>
              </a:ext>
            </a:extLst>
          </p:cNvPr>
          <p:cNvCxnSpPr>
            <a:cxnSpLocks noChangeShapeType="1"/>
            <a:stCxn id="10" idx="38"/>
          </p:cNvCxnSpPr>
          <p:nvPr/>
        </p:nvCxnSpPr>
        <p:spPr bwMode="auto">
          <a:xfrm>
            <a:off x="4210585" y="4031985"/>
            <a:ext cx="2736831" cy="7899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1037">
            <a:extLst>
              <a:ext uri="{FF2B5EF4-FFF2-40B4-BE49-F238E27FC236}">
                <a16:creationId xmlns:a16="http://schemas.microsoft.com/office/drawing/2014/main" id="{83B7797F-0087-E94B-B163-606673F5C1F5}"/>
              </a:ext>
            </a:extLst>
          </p:cNvPr>
          <p:cNvCxnSpPr>
            <a:cxnSpLocks noChangeShapeType="1"/>
            <a:stCxn id="10" idx="39"/>
          </p:cNvCxnSpPr>
          <p:nvPr/>
        </p:nvCxnSpPr>
        <p:spPr bwMode="auto">
          <a:xfrm>
            <a:off x="4227124" y="4022520"/>
            <a:ext cx="2288070" cy="178455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 Box 1038">
            <a:extLst>
              <a:ext uri="{FF2B5EF4-FFF2-40B4-BE49-F238E27FC236}">
                <a16:creationId xmlns:a16="http://schemas.microsoft.com/office/drawing/2014/main" id="{7E231A9D-C9C6-AF46-AED1-25EE43ED1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164" y="2913961"/>
            <a:ext cx="3932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16" name="Text Box 1039">
            <a:extLst>
              <a:ext uri="{FF2B5EF4-FFF2-40B4-BE49-F238E27FC236}">
                <a16:creationId xmlns:a16="http://schemas.microsoft.com/office/drawing/2014/main" id="{FD54CAA1-47DB-A045-B2BD-7A609BE23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1764" y="3447361"/>
            <a:ext cx="3932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17" name="Text Box 1040">
            <a:extLst>
              <a:ext uri="{FF2B5EF4-FFF2-40B4-BE49-F238E27FC236}">
                <a16:creationId xmlns:a16="http://schemas.microsoft.com/office/drawing/2014/main" id="{269FFAB7-77F0-6F4E-9E06-FEAD0CC40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0364" y="3980761"/>
            <a:ext cx="3932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18" name="Text Box 1041">
            <a:extLst>
              <a:ext uri="{FF2B5EF4-FFF2-40B4-BE49-F238E27FC236}">
                <a16:creationId xmlns:a16="http://schemas.microsoft.com/office/drawing/2014/main" id="{224FFD1D-6929-3D45-9A1A-DC635189C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164" y="4666561"/>
            <a:ext cx="3932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19" name="Text Box 1042" descr="25%">
            <a:extLst>
              <a:ext uri="{FF2B5EF4-FFF2-40B4-BE49-F238E27FC236}">
                <a16:creationId xmlns:a16="http://schemas.microsoft.com/office/drawing/2014/main" id="{D8848A46-FBB6-F84C-9270-E4D5D271E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764" y="3218463"/>
            <a:ext cx="2558024" cy="34706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Which language is this?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C0CD7128-6A68-D548-8B3A-DB63203A6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90877"/>
            <a:ext cx="1168121" cy="779831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3CEB7C4E-80D9-C549-BA07-3EB0D31EB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1677" y="5497967"/>
            <a:ext cx="1174374" cy="61821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C277D7A4-D823-184A-BDF9-DFAE601DE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579" y="3093213"/>
            <a:ext cx="1219882" cy="81325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193993DC-E6A9-CD49-8EDB-2E3FA60FF5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3955" y="4455970"/>
            <a:ext cx="1219882" cy="73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38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28CFA0-74BC-2145-B6B0-340C5DED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en-US" dirty="0"/>
              <a:t> Language verification </a:t>
            </a:r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id="{4F3C86C5-660A-8144-8396-DB8089D6B9DF}"/>
              </a:ext>
            </a:extLst>
          </p:cNvPr>
          <p:cNvGrpSpPr>
            <a:grpSpLocks/>
          </p:cNvGrpSpPr>
          <p:nvPr/>
        </p:nvGrpSpPr>
        <p:grpSpPr bwMode="auto">
          <a:xfrm>
            <a:off x="2521673" y="3365923"/>
            <a:ext cx="1681703" cy="866383"/>
            <a:chOff x="508" y="794"/>
            <a:chExt cx="839" cy="262"/>
          </a:xfrm>
        </p:grpSpPr>
        <p:sp>
          <p:nvSpPr>
            <p:cNvPr id="5" name="Freeform 24">
              <a:extLst>
                <a:ext uri="{FF2B5EF4-FFF2-40B4-BE49-F238E27FC236}">
                  <a16:creationId xmlns:a16="http://schemas.microsoft.com/office/drawing/2014/main" id="{9AA1FDCE-1FE7-7D46-81BE-07CD3FF13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794"/>
              <a:ext cx="496" cy="262"/>
            </a:xfrm>
            <a:custGeom>
              <a:avLst/>
              <a:gdLst>
                <a:gd name="T0" fmla="*/ 4 w 496"/>
                <a:gd name="T1" fmla="*/ 134 h 262"/>
                <a:gd name="T2" fmla="*/ 12 w 496"/>
                <a:gd name="T3" fmla="*/ 136 h 262"/>
                <a:gd name="T4" fmla="*/ 21 w 496"/>
                <a:gd name="T5" fmla="*/ 136 h 262"/>
                <a:gd name="T6" fmla="*/ 31 w 496"/>
                <a:gd name="T7" fmla="*/ 136 h 262"/>
                <a:gd name="T8" fmla="*/ 39 w 496"/>
                <a:gd name="T9" fmla="*/ 134 h 262"/>
                <a:gd name="T10" fmla="*/ 46 w 496"/>
                <a:gd name="T11" fmla="*/ 132 h 262"/>
                <a:gd name="T12" fmla="*/ 54 w 496"/>
                <a:gd name="T13" fmla="*/ 130 h 262"/>
                <a:gd name="T14" fmla="*/ 65 w 496"/>
                <a:gd name="T15" fmla="*/ 136 h 262"/>
                <a:gd name="T16" fmla="*/ 73 w 496"/>
                <a:gd name="T17" fmla="*/ 132 h 262"/>
                <a:gd name="T18" fmla="*/ 81 w 496"/>
                <a:gd name="T19" fmla="*/ 136 h 262"/>
                <a:gd name="T20" fmla="*/ 88 w 496"/>
                <a:gd name="T21" fmla="*/ 138 h 262"/>
                <a:gd name="T22" fmla="*/ 96 w 496"/>
                <a:gd name="T23" fmla="*/ 138 h 262"/>
                <a:gd name="T24" fmla="*/ 106 w 496"/>
                <a:gd name="T25" fmla="*/ 134 h 262"/>
                <a:gd name="T26" fmla="*/ 115 w 496"/>
                <a:gd name="T27" fmla="*/ 132 h 262"/>
                <a:gd name="T28" fmla="*/ 123 w 496"/>
                <a:gd name="T29" fmla="*/ 129 h 262"/>
                <a:gd name="T30" fmla="*/ 131 w 496"/>
                <a:gd name="T31" fmla="*/ 134 h 262"/>
                <a:gd name="T32" fmla="*/ 140 w 496"/>
                <a:gd name="T33" fmla="*/ 136 h 262"/>
                <a:gd name="T34" fmla="*/ 148 w 496"/>
                <a:gd name="T35" fmla="*/ 129 h 262"/>
                <a:gd name="T36" fmla="*/ 156 w 496"/>
                <a:gd name="T37" fmla="*/ 130 h 262"/>
                <a:gd name="T38" fmla="*/ 169 w 496"/>
                <a:gd name="T39" fmla="*/ 169 h 262"/>
                <a:gd name="T40" fmla="*/ 177 w 496"/>
                <a:gd name="T41" fmla="*/ 65 h 262"/>
                <a:gd name="T42" fmla="*/ 186 w 496"/>
                <a:gd name="T43" fmla="*/ 115 h 262"/>
                <a:gd name="T44" fmla="*/ 196 w 496"/>
                <a:gd name="T45" fmla="*/ 167 h 262"/>
                <a:gd name="T46" fmla="*/ 204 w 496"/>
                <a:gd name="T47" fmla="*/ 56 h 262"/>
                <a:gd name="T48" fmla="*/ 211 w 496"/>
                <a:gd name="T49" fmla="*/ 152 h 262"/>
                <a:gd name="T50" fmla="*/ 219 w 496"/>
                <a:gd name="T51" fmla="*/ 129 h 262"/>
                <a:gd name="T52" fmla="*/ 232 w 496"/>
                <a:gd name="T53" fmla="*/ 196 h 262"/>
                <a:gd name="T54" fmla="*/ 242 w 496"/>
                <a:gd name="T55" fmla="*/ 21 h 262"/>
                <a:gd name="T56" fmla="*/ 250 w 496"/>
                <a:gd name="T57" fmla="*/ 119 h 262"/>
                <a:gd name="T58" fmla="*/ 257 w 496"/>
                <a:gd name="T59" fmla="*/ 117 h 262"/>
                <a:gd name="T60" fmla="*/ 267 w 496"/>
                <a:gd name="T61" fmla="*/ 169 h 262"/>
                <a:gd name="T62" fmla="*/ 276 w 496"/>
                <a:gd name="T63" fmla="*/ 0 h 262"/>
                <a:gd name="T64" fmla="*/ 284 w 496"/>
                <a:gd name="T65" fmla="*/ 82 h 262"/>
                <a:gd name="T66" fmla="*/ 292 w 496"/>
                <a:gd name="T67" fmla="*/ 123 h 262"/>
                <a:gd name="T68" fmla="*/ 299 w 496"/>
                <a:gd name="T69" fmla="*/ 146 h 262"/>
                <a:gd name="T70" fmla="*/ 309 w 496"/>
                <a:gd name="T71" fmla="*/ 230 h 262"/>
                <a:gd name="T72" fmla="*/ 319 w 496"/>
                <a:gd name="T73" fmla="*/ 117 h 262"/>
                <a:gd name="T74" fmla="*/ 326 w 496"/>
                <a:gd name="T75" fmla="*/ 100 h 262"/>
                <a:gd name="T76" fmla="*/ 338 w 496"/>
                <a:gd name="T77" fmla="*/ 171 h 262"/>
                <a:gd name="T78" fmla="*/ 347 w 496"/>
                <a:gd name="T79" fmla="*/ 192 h 262"/>
                <a:gd name="T80" fmla="*/ 355 w 496"/>
                <a:gd name="T81" fmla="*/ 104 h 262"/>
                <a:gd name="T82" fmla="*/ 365 w 496"/>
                <a:gd name="T83" fmla="*/ 148 h 262"/>
                <a:gd name="T84" fmla="*/ 372 w 496"/>
                <a:gd name="T85" fmla="*/ 154 h 262"/>
                <a:gd name="T86" fmla="*/ 380 w 496"/>
                <a:gd name="T87" fmla="*/ 194 h 262"/>
                <a:gd name="T88" fmla="*/ 390 w 496"/>
                <a:gd name="T89" fmla="*/ 6 h 262"/>
                <a:gd name="T90" fmla="*/ 399 w 496"/>
                <a:gd name="T91" fmla="*/ 100 h 262"/>
                <a:gd name="T92" fmla="*/ 407 w 496"/>
                <a:gd name="T93" fmla="*/ 123 h 262"/>
                <a:gd name="T94" fmla="*/ 414 w 496"/>
                <a:gd name="T95" fmla="*/ 146 h 262"/>
                <a:gd name="T96" fmla="*/ 422 w 496"/>
                <a:gd name="T97" fmla="*/ 161 h 262"/>
                <a:gd name="T98" fmla="*/ 432 w 496"/>
                <a:gd name="T99" fmla="*/ 65 h 262"/>
                <a:gd name="T100" fmla="*/ 439 w 496"/>
                <a:gd name="T101" fmla="*/ 61 h 262"/>
                <a:gd name="T102" fmla="*/ 449 w 496"/>
                <a:gd name="T103" fmla="*/ 142 h 262"/>
                <a:gd name="T104" fmla="*/ 457 w 496"/>
                <a:gd name="T105" fmla="*/ 169 h 262"/>
                <a:gd name="T106" fmla="*/ 466 w 496"/>
                <a:gd name="T107" fmla="*/ 132 h 262"/>
                <a:gd name="T108" fmla="*/ 474 w 496"/>
                <a:gd name="T109" fmla="*/ 36 h 262"/>
                <a:gd name="T110" fmla="*/ 482 w 496"/>
                <a:gd name="T111" fmla="*/ 84 h 262"/>
                <a:gd name="T112" fmla="*/ 489 w 496"/>
                <a:gd name="T113" fmla="*/ 142 h 2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96" h="262">
                  <a:moveTo>
                    <a:pt x="0" y="130"/>
                  </a:moveTo>
                  <a:lnTo>
                    <a:pt x="4" y="134"/>
                  </a:lnTo>
                  <a:lnTo>
                    <a:pt x="8" y="134"/>
                  </a:lnTo>
                  <a:lnTo>
                    <a:pt x="12" y="136"/>
                  </a:lnTo>
                  <a:lnTo>
                    <a:pt x="17" y="132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31" y="136"/>
                  </a:lnTo>
                  <a:lnTo>
                    <a:pt x="35" y="136"/>
                  </a:lnTo>
                  <a:lnTo>
                    <a:pt x="39" y="134"/>
                  </a:lnTo>
                  <a:lnTo>
                    <a:pt x="42" y="132"/>
                  </a:lnTo>
                  <a:lnTo>
                    <a:pt x="46" y="132"/>
                  </a:lnTo>
                  <a:lnTo>
                    <a:pt x="52" y="130"/>
                  </a:lnTo>
                  <a:lnTo>
                    <a:pt x="54" y="130"/>
                  </a:lnTo>
                  <a:lnTo>
                    <a:pt x="60" y="130"/>
                  </a:lnTo>
                  <a:lnTo>
                    <a:pt x="65" y="136"/>
                  </a:lnTo>
                  <a:lnTo>
                    <a:pt x="67" y="130"/>
                  </a:lnTo>
                  <a:lnTo>
                    <a:pt x="73" y="132"/>
                  </a:lnTo>
                  <a:lnTo>
                    <a:pt x="75" y="134"/>
                  </a:lnTo>
                  <a:lnTo>
                    <a:pt x="81" y="136"/>
                  </a:lnTo>
                  <a:lnTo>
                    <a:pt x="87" y="136"/>
                  </a:lnTo>
                  <a:lnTo>
                    <a:pt x="88" y="138"/>
                  </a:lnTo>
                  <a:lnTo>
                    <a:pt x="94" y="136"/>
                  </a:lnTo>
                  <a:lnTo>
                    <a:pt x="96" y="138"/>
                  </a:lnTo>
                  <a:lnTo>
                    <a:pt x="102" y="136"/>
                  </a:lnTo>
                  <a:lnTo>
                    <a:pt x="106" y="134"/>
                  </a:lnTo>
                  <a:lnTo>
                    <a:pt x="110" y="132"/>
                  </a:lnTo>
                  <a:lnTo>
                    <a:pt x="115" y="132"/>
                  </a:lnTo>
                  <a:lnTo>
                    <a:pt x="119" y="130"/>
                  </a:lnTo>
                  <a:lnTo>
                    <a:pt x="123" y="129"/>
                  </a:lnTo>
                  <a:lnTo>
                    <a:pt x="127" y="127"/>
                  </a:lnTo>
                  <a:lnTo>
                    <a:pt x="131" y="134"/>
                  </a:lnTo>
                  <a:lnTo>
                    <a:pt x="134" y="136"/>
                  </a:lnTo>
                  <a:lnTo>
                    <a:pt x="140" y="136"/>
                  </a:lnTo>
                  <a:lnTo>
                    <a:pt x="144" y="130"/>
                  </a:lnTo>
                  <a:lnTo>
                    <a:pt x="148" y="129"/>
                  </a:lnTo>
                  <a:lnTo>
                    <a:pt x="154" y="127"/>
                  </a:lnTo>
                  <a:lnTo>
                    <a:pt x="156" y="130"/>
                  </a:lnTo>
                  <a:lnTo>
                    <a:pt x="161" y="142"/>
                  </a:lnTo>
                  <a:lnTo>
                    <a:pt x="169" y="169"/>
                  </a:lnTo>
                  <a:lnTo>
                    <a:pt x="175" y="157"/>
                  </a:lnTo>
                  <a:lnTo>
                    <a:pt x="177" y="65"/>
                  </a:lnTo>
                  <a:lnTo>
                    <a:pt x="182" y="102"/>
                  </a:lnTo>
                  <a:lnTo>
                    <a:pt x="186" y="115"/>
                  </a:lnTo>
                  <a:lnTo>
                    <a:pt x="190" y="157"/>
                  </a:lnTo>
                  <a:lnTo>
                    <a:pt x="196" y="167"/>
                  </a:lnTo>
                  <a:lnTo>
                    <a:pt x="198" y="207"/>
                  </a:lnTo>
                  <a:lnTo>
                    <a:pt x="204" y="56"/>
                  </a:lnTo>
                  <a:lnTo>
                    <a:pt x="207" y="71"/>
                  </a:lnTo>
                  <a:lnTo>
                    <a:pt x="211" y="152"/>
                  </a:lnTo>
                  <a:lnTo>
                    <a:pt x="215" y="125"/>
                  </a:lnTo>
                  <a:lnTo>
                    <a:pt x="219" y="129"/>
                  </a:lnTo>
                  <a:lnTo>
                    <a:pt x="228" y="157"/>
                  </a:lnTo>
                  <a:lnTo>
                    <a:pt x="232" y="196"/>
                  </a:lnTo>
                  <a:lnTo>
                    <a:pt x="238" y="190"/>
                  </a:lnTo>
                  <a:lnTo>
                    <a:pt x="242" y="21"/>
                  </a:lnTo>
                  <a:lnTo>
                    <a:pt x="246" y="123"/>
                  </a:lnTo>
                  <a:lnTo>
                    <a:pt x="250" y="119"/>
                  </a:lnTo>
                  <a:lnTo>
                    <a:pt x="253" y="136"/>
                  </a:lnTo>
                  <a:lnTo>
                    <a:pt x="257" y="117"/>
                  </a:lnTo>
                  <a:lnTo>
                    <a:pt x="263" y="157"/>
                  </a:lnTo>
                  <a:lnTo>
                    <a:pt x="267" y="169"/>
                  </a:lnTo>
                  <a:lnTo>
                    <a:pt x="271" y="261"/>
                  </a:lnTo>
                  <a:lnTo>
                    <a:pt x="276" y="0"/>
                  </a:lnTo>
                  <a:lnTo>
                    <a:pt x="278" y="136"/>
                  </a:lnTo>
                  <a:lnTo>
                    <a:pt x="284" y="82"/>
                  </a:lnTo>
                  <a:lnTo>
                    <a:pt x="288" y="155"/>
                  </a:lnTo>
                  <a:lnTo>
                    <a:pt x="292" y="123"/>
                  </a:lnTo>
                  <a:lnTo>
                    <a:pt x="298" y="165"/>
                  </a:lnTo>
                  <a:lnTo>
                    <a:pt x="299" y="146"/>
                  </a:lnTo>
                  <a:lnTo>
                    <a:pt x="305" y="238"/>
                  </a:lnTo>
                  <a:lnTo>
                    <a:pt x="309" y="230"/>
                  </a:lnTo>
                  <a:lnTo>
                    <a:pt x="313" y="11"/>
                  </a:lnTo>
                  <a:lnTo>
                    <a:pt x="319" y="117"/>
                  </a:lnTo>
                  <a:lnTo>
                    <a:pt x="321" y="107"/>
                  </a:lnTo>
                  <a:lnTo>
                    <a:pt x="326" y="100"/>
                  </a:lnTo>
                  <a:lnTo>
                    <a:pt x="330" y="127"/>
                  </a:lnTo>
                  <a:lnTo>
                    <a:pt x="338" y="171"/>
                  </a:lnTo>
                  <a:lnTo>
                    <a:pt x="344" y="203"/>
                  </a:lnTo>
                  <a:lnTo>
                    <a:pt x="347" y="192"/>
                  </a:lnTo>
                  <a:lnTo>
                    <a:pt x="351" y="23"/>
                  </a:lnTo>
                  <a:lnTo>
                    <a:pt x="355" y="104"/>
                  </a:lnTo>
                  <a:lnTo>
                    <a:pt x="359" y="94"/>
                  </a:lnTo>
                  <a:lnTo>
                    <a:pt x="365" y="148"/>
                  </a:lnTo>
                  <a:lnTo>
                    <a:pt x="367" y="136"/>
                  </a:lnTo>
                  <a:lnTo>
                    <a:pt x="372" y="154"/>
                  </a:lnTo>
                  <a:lnTo>
                    <a:pt x="378" y="178"/>
                  </a:lnTo>
                  <a:lnTo>
                    <a:pt x="380" y="194"/>
                  </a:lnTo>
                  <a:lnTo>
                    <a:pt x="386" y="163"/>
                  </a:lnTo>
                  <a:lnTo>
                    <a:pt x="390" y="6"/>
                  </a:lnTo>
                  <a:lnTo>
                    <a:pt x="393" y="136"/>
                  </a:lnTo>
                  <a:lnTo>
                    <a:pt x="399" y="100"/>
                  </a:lnTo>
                  <a:lnTo>
                    <a:pt x="401" y="134"/>
                  </a:lnTo>
                  <a:lnTo>
                    <a:pt x="407" y="123"/>
                  </a:lnTo>
                  <a:lnTo>
                    <a:pt x="411" y="167"/>
                  </a:lnTo>
                  <a:lnTo>
                    <a:pt x="414" y="146"/>
                  </a:lnTo>
                  <a:lnTo>
                    <a:pt x="420" y="182"/>
                  </a:lnTo>
                  <a:lnTo>
                    <a:pt x="422" y="161"/>
                  </a:lnTo>
                  <a:lnTo>
                    <a:pt x="428" y="154"/>
                  </a:lnTo>
                  <a:lnTo>
                    <a:pt x="432" y="65"/>
                  </a:lnTo>
                  <a:lnTo>
                    <a:pt x="436" y="107"/>
                  </a:lnTo>
                  <a:lnTo>
                    <a:pt x="439" y="61"/>
                  </a:lnTo>
                  <a:lnTo>
                    <a:pt x="445" y="157"/>
                  </a:lnTo>
                  <a:lnTo>
                    <a:pt x="449" y="142"/>
                  </a:lnTo>
                  <a:lnTo>
                    <a:pt x="453" y="169"/>
                  </a:lnTo>
                  <a:lnTo>
                    <a:pt x="457" y="169"/>
                  </a:lnTo>
                  <a:lnTo>
                    <a:pt x="461" y="165"/>
                  </a:lnTo>
                  <a:lnTo>
                    <a:pt x="466" y="132"/>
                  </a:lnTo>
                  <a:lnTo>
                    <a:pt x="470" y="136"/>
                  </a:lnTo>
                  <a:lnTo>
                    <a:pt x="474" y="36"/>
                  </a:lnTo>
                  <a:lnTo>
                    <a:pt x="478" y="100"/>
                  </a:lnTo>
                  <a:lnTo>
                    <a:pt x="482" y="84"/>
                  </a:lnTo>
                  <a:lnTo>
                    <a:pt x="487" y="134"/>
                  </a:lnTo>
                  <a:lnTo>
                    <a:pt x="489" y="142"/>
                  </a:lnTo>
                  <a:lnTo>
                    <a:pt x="495" y="163"/>
                  </a:lnTo>
                </a:path>
              </a:pathLst>
            </a:custGeom>
            <a:noFill/>
            <a:ln w="12700" cap="rnd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25">
              <a:extLst>
                <a:ext uri="{FF2B5EF4-FFF2-40B4-BE49-F238E27FC236}">
                  <a16:creationId xmlns:a16="http://schemas.microsoft.com/office/drawing/2014/main" id="{E2D5F287-66A6-5349-9B91-5A9CD8E86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" y="882"/>
              <a:ext cx="344" cy="80"/>
            </a:xfrm>
            <a:custGeom>
              <a:avLst/>
              <a:gdLst>
                <a:gd name="T0" fmla="*/ 0 w 344"/>
                <a:gd name="T1" fmla="*/ 75 h 80"/>
                <a:gd name="T2" fmla="*/ 8 w 344"/>
                <a:gd name="T3" fmla="*/ 79 h 80"/>
                <a:gd name="T4" fmla="*/ 17 w 344"/>
                <a:gd name="T5" fmla="*/ 60 h 80"/>
                <a:gd name="T6" fmla="*/ 25 w 344"/>
                <a:gd name="T7" fmla="*/ 46 h 80"/>
                <a:gd name="T8" fmla="*/ 35 w 344"/>
                <a:gd name="T9" fmla="*/ 33 h 80"/>
                <a:gd name="T10" fmla="*/ 42 w 344"/>
                <a:gd name="T11" fmla="*/ 64 h 80"/>
                <a:gd name="T12" fmla="*/ 50 w 344"/>
                <a:gd name="T13" fmla="*/ 58 h 80"/>
                <a:gd name="T14" fmla="*/ 59 w 344"/>
                <a:gd name="T15" fmla="*/ 58 h 80"/>
                <a:gd name="T16" fmla="*/ 67 w 344"/>
                <a:gd name="T17" fmla="*/ 35 h 80"/>
                <a:gd name="T18" fmla="*/ 75 w 344"/>
                <a:gd name="T19" fmla="*/ 27 h 80"/>
                <a:gd name="T20" fmla="*/ 84 w 344"/>
                <a:gd name="T21" fmla="*/ 48 h 80"/>
                <a:gd name="T22" fmla="*/ 94 w 344"/>
                <a:gd name="T23" fmla="*/ 54 h 80"/>
                <a:gd name="T24" fmla="*/ 106 w 344"/>
                <a:gd name="T25" fmla="*/ 44 h 80"/>
                <a:gd name="T26" fmla="*/ 115 w 344"/>
                <a:gd name="T27" fmla="*/ 44 h 80"/>
                <a:gd name="T28" fmla="*/ 123 w 344"/>
                <a:gd name="T29" fmla="*/ 44 h 80"/>
                <a:gd name="T30" fmla="*/ 130 w 344"/>
                <a:gd name="T31" fmla="*/ 46 h 80"/>
                <a:gd name="T32" fmla="*/ 140 w 344"/>
                <a:gd name="T33" fmla="*/ 46 h 80"/>
                <a:gd name="T34" fmla="*/ 148 w 344"/>
                <a:gd name="T35" fmla="*/ 50 h 80"/>
                <a:gd name="T36" fmla="*/ 161 w 344"/>
                <a:gd name="T37" fmla="*/ 48 h 80"/>
                <a:gd name="T38" fmla="*/ 169 w 344"/>
                <a:gd name="T39" fmla="*/ 48 h 80"/>
                <a:gd name="T40" fmla="*/ 178 w 344"/>
                <a:gd name="T41" fmla="*/ 44 h 80"/>
                <a:gd name="T42" fmla="*/ 186 w 344"/>
                <a:gd name="T43" fmla="*/ 39 h 80"/>
                <a:gd name="T44" fmla="*/ 196 w 344"/>
                <a:gd name="T45" fmla="*/ 41 h 80"/>
                <a:gd name="T46" fmla="*/ 203 w 344"/>
                <a:gd name="T47" fmla="*/ 44 h 80"/>
                <a:gd name="T48" fmla="*/ 211 w 344"/>
                <a:gd name="T49" fmla="*/ 44 h 80"/>
                <a:gd name="T50" fmla="*/ 221 w 344"/>
                <a:gd name="T51" fmla="*/ 48 h 80"/>
                <a:gd name="T52" fmla="*/ 228 w 344"/>
                <a:gd name="T53" fmla="*/ 48 h 80"/>
                <a:gd name="T54" fmla="*/ 238 w 344"/>
                <a:gd name="T55" fmla="*/ 46 h 80"/>
                <a:gd name="T56" fmla="*/ 246 w 344"/>
                <a:gd name="T57" fmla="*/ 50 h 80"/>
                <a:gd name="T58" fmla="*/ 259 w 344"/>
                <a:gd name="T59" fmla="*/ 46 h 80"/>
                <a:gd name="T60" fmla="*/ 267 w 344"/>
                <a:gd name="T61" fmla="*/ 41 h 80"/>
                <a:gd name="T62" fmla="*/ 276 w 344"/>
                <a:gd name="T63" fmla="*/ 44 h 80"/>
                <a:gd name="T64" fmla="*/ 284 w 344"/>
                <a:gd name="T65" fmla="*/ 46 h 80"/>
                <a:gd name="T66" fmla="*/ 292 w 344"/>
                <a:gd name="T67" fmla="*/ 50 h 80"/>
                <a:gd name="T68" fmla="*/ 299 w 344"/>
                <a:gd name="T69" fmla="*/ 50 h 80"/>
                <a:gd name="T70" fmla="*/ 309 w 344"/>
                <a:gd name="T71" fmla="*/ 44 h 80"/>
                <a:gd name="T72" fmla="*/ 318 w 344"/>
                <a:gd name="T73" fmla="*/ 46 h 80"/>
                <a:gd name="T74" fmla="*/ 326 w 344"/>
                <a:gd name="T75" fmla="*/ 44 h 80"/>
                <a:gd name="T76" fmla="*/ 334 w 344"/>
                <a:gd name="T77" fmla="*/ 41 h 80"/>
                <a:gd name="T78" fmla="*/ 343 w 344"/>
                <a:gd name="T79" fmla="*/ 35 h 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44" h="80">
                  <a:moveTo>
                    <a:pt x="0" y="75"/>
                  </a:moveTo>
                  <a:lnTo>
                    <a:pt x="0" y="75"/>
                  </a:lnTo>
                  <a:lnTo>
                    <a:pt x="6" y="73"/>
                  </a:lnTo>
                  <a:lnTo>
                    <a:pt x="8" y="79"/>
                  </a:lnTo>
                  <a:lnTo>
                    <a:pt x="13" y="50"/>
                  </a:lnTo>
                  <a:lnTo>
                    <a:pt x="17" y="60"/>
                  </a:lnTo>
                  <a:lnTo>
                    <a:pt x="21" y="48"/>
                  </a:lnTo>
                  <a:lnTo>
                    <a:pt x="25" y="46"/>
                  </a:lnTo>
                  <a:lnTo>
                    <a:pt x="29" y="0"/>
                  </a:lnTo>
                  <a:lnTo>
                    <a:pt x="35" y="33"/>
                  </a:lnTo>
                  <a:lnTo>
                    <a:pt x="38" y="44"/>
                  </a:lnTo>
                  <a:lnTo>
                    <a:pt x="42" y="64"/>
                  </a:lnTo>
                  <a:lnTo>
                    <a:pt x="46" y="58"/>
                  </a:lnTo>
                  <a:lnTo>
                    <a:pt x="50" y="58"/>
                  </a:lnTo>
                  <a:lnTo>
                    <a:pt x="56" y="44"/>
                  </a:lnTo>
                  <a:lnTo>
                    <a:pt x="59" y="58"/>
                  </a:lnTo>
                  <a:lnTo>
                    <a:pt x="63" y="35"/>
                  </a:lnTo>
                  <a:lnTo>
                    <a:pt x="67" y="35"/>
                  </a:lnTo>
                  <a:lnTo>
                    <a:pt x="73" y="35"/>
                  </a:lnTo>
                  <a:lnTo>
                    <a:pt x="75" y="27"/>
                  </a:lnTo>
                  <a:lnTo>
                    <a:pt x="81" y="44"/>
                  </a:lnTo>
                  <a:lnTo>
                    <a:pt x="84" y="48"/>
                  </a:lnTo>
                  <a:lnTo>
                    <a:pt x="88" y="54"/>
                  </a:lnTo>
                  <a:lnTo>
                    <a:pt x="94" y="54"/>
                  </a:lnTo>
                  <a:lnTo>
                    <a:pt x="102" y="50"/>
                  </a:lnTo>
                  <a:lnTo>
                    <a:pt x="106" y="44"/>
                  </a:lnTo>
                  <a:lnTo>
                    <a:pt x="109" y="44"/>
                  </a:lnTo>
                  <a:lnTo>
                    <a:pt x="115" y="44"/>
                  </a:lnTo>
                  <a:lnTo>
                    <a:pt x="119" y="41"/>
                  </a:lnTo>
                  <a:lnTo>
                    <a:pt x="123" y="44"/>
                  </a:lnTo>
                  <a:lnTo>
                    <a:pt x="129" y="44"/>
                  </a:lnTo>
                  <a:lnTo>
                    <a:pt x="130" y="46"/>
                  </a:lnTo>
                  <a:lnTo>
                    <a:pt x="136" y="42"/>
                  </a:lnTo>
                  <a:lnTo>
                    <a:pt x="140" y="46"/>
                  </a:lnTo>
                  <a:lnTo>
                    <a:pt x="144" y="46"/>
                  </a:lnTo>
                  <a:lnTo>
                    <a:pt x="148" y="50"/>
                  </a:lnTo>
                  <a:lnTo>
                    <a:pt x="157" y="54"/>
                  </a:lnTo>
                  <a:lnTo>
                    <a:pt x="161" y="48"/>
                  </a:lnTo>
                  <a:lnTo>
                    <a:pt x="165" y="48"/>
                  </a:lnTo>
                  <a:lnTo>
                    <a:pt x="169" y="48"/>
                  </a:lnTo>
                  <a:lnTo>
                    <a:pt x="175" y="48"/>
                  </a:lnTo>
                  <a:lnTo>
                    <a:pt x="178" y="44"/>
                  </a:lnTo>
                  <a:lnTo>
                    <a:pt x="182" y="44"/>
                  </a:lnTo>
                  <a:lnTo>
                    <a:pt x="186" y="39"/>
                  </a:lnTo>
                  <a:lnTo>
                    <a:pt x="190" y="42"/>
                  </a:lnTo>
                  <a:lnTo>
                    <a:pt x="196" y="41"/>
                  </a:lnTo>
                  <a:lnTo>
                    <a:pt x="198" y="42"/>
                  </a:lnTo>
                  <a:lnTo>
                    <a:pt x="203" y="44"/>
                  </a:lnTo>
                  <a:lnTo>
                    <a:pt x="207" y="48"/>
                  </a:lnTo>
                  <a:lnTo>
                    <a:pt x="211" y="44"/>
                  </a:lnTo>
                  <a:lnTo>
                    <a:pt x="217" y="44"/>
                  </a:lnTo>
                  <a:lnTo>
                    <a:pt x="221" y="48"/>
                  </a:lnTo>
                  <a:lnTo>
                    <a:pt x="224" y="46"/>
                  </a:lnTo>
                  <a:lnTo>
                    <a:pt x="228" y="48"/>
                  </a:lnTo>
                  <a:lnTo>
                    <a:pt x="232" y="46"/>
                  </a:lnTo>
                  <a:lnTo>
                    <a:pt x="238" y="46"/>
                  </a:lnTo>
                  <a:lnTo>
                    <a:pt x="242" y="50"/>
                  </a:lnTo>
                  <a:lnTo>
                    <a:pt x="246" y="50"/>
                  </a:lnTo>
                  <a:lnTo>
                    <a:pt x="253" y="44"/>
                  </a:lnTo>
                  <a:lnTo>
                    <a:pt x="259" y="46"/>
                  </a:lnTo>
                  <a:lnTo>
                    <a:pt x="263" y="41"/>
                  </a:lnTo>
                  <a:lnTo>
                    <a:pt x="267" y="41"/>
                  </a:lnTo>
                  <a:lnTo>
                    <a:pt x="270" y="41"/>
                  </a:lnTo>
                  <a:lnTo>
                    <a:pt x="276" y="44"/>
                  </a:lnTo>
                  <a:lnTo>
                    <a:pt x="280" y="44"/>
                  </a:lnTo>
                  <a:lnTo>
                    <a:pt x="284" y="46"/>
                  </a:lnTo>
                  <a:lnTo>
                    <a:pt x="288" y="48"/>
                  </a:lnTo>
                  <a:lnTo>
                    <a:pt x="292" y="50"/>
                  </a:lnTo>
                  <a:lnTo>
                    <a:pt x="297" y="50"/>
                  </a:lnTo>
                  <a:lnTo>
                    <a:pt x="299" y="50"/>
                  </a:lnTo>
                  <a:lnTo>
                    <a:pt x="305" y="44"/>
                  </a:lnTo>
                  <a:lnTo>
                    <a:pt x="309" y="44"/>
                  </a:lnTo>
                  <a:lnTo>
                    <a:pt x="313" y="46"/>
                  </a:lnTo>
                  <a:lnTo>
                    <a:pt x="318" y="46"/>
                  </a:lnTo>
                  <a:lnTo>
                    <a:pt x="320" y="44"/>
                  </a:lnTo>
                  <a:lnTo>
                    <a:pt x="326" y="44"/>
                  </a:lnTo>
                  <a:lnTo>
                    <a:pt x="332" y="41"/>
                  </a:lnTo>
                  <a:lnTo>
                    <a:pt x="334" y="41"/>
                  </a:lnTo>
                  <a:lnTo>
                    <a:pt x="340" y="41"/>
                  </a:lnTo>
                  <a:lnTo>
                    <a:pt x="343" y="35"/>
                  </a:lnTo>
                </a:path>
              </a:pathLst>
            </a:custGeom>
            <a:noFill/>
            <a:ln w="12700" cap="rnd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8" name="AutoShape 28">
            <a:extLst>
              <a:ext uri="{FF2B5EF4-FFF2-40B4-BE49-F238E27FC236}">
                <a16:creationId xmlns:a16="http://schemas.microsoft.com/office/drawing/2014/main" id="{9194C16B-DC39-2647-B185-EB06C567A6D7}"/>
              </a:ext>
            </a:extLst>
          </p:cNvPr>
          <p:cNvCxnSpPr>
            <a:cxnSpLocks noChangeShapeType="1"/>
            <a:stCxn id="6" idx="39"/>
          </p:cNvCxnSpPr>
          <p:nvPr/>
        </p:nvCxnSpPr>
        <p:spPr bwMode="auto">
          <a:xfrm>
            <a:off x="4201372" y="3772660"/>
            <a:ext cx="2901030" cy="1653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 Box 29">
            <a:extLst>
              <a:ext uri="{FF2B5EF4-FFF2-40B4-BE49-F238E27FC236}">
                <a16:creationId xmlns:a16="http://schemas.microsoft.com/office/drawing/2014/main" id="{AF5DCDB3-6433-0846-B383-7870619F5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9473" y="3126671"/>
            <a:ext cx="4289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10" name="Text Box 33" descr="25%">
            <a:extLst>
              <a:ext uri="{FF2B5EF4-FFF2-40B4-BE49-F238E27FC236}">
                <a16:creationId xmlns:a16="http://schemas.microsoft.com/office/drawing/2014/main" id="{549545EF-2640-FA48-BA63-DF395D3C8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545" y="2705153"/>
            <a:ext cx="1898892" cy="338554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Is this Chinese?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80BB6A0-AFBD-984B-A417-3C7B861B1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168" y="3228109"/>
            <a:ext cx="1680915" cy="112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2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28CFA0-74BC-2145-B6B0-340C5DED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Open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</a:t>
            </a:r>
            <a:r>
              <a:rPr kumimoji="1" lang="zh-CN" altLang="en-US" dirty="0"/>
              <a:t> 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v.s</a:t>
            </a:r>
            <a:r>
              <a:rPr kumimoji="1" lang="en-US" altLang="zh-CN" dirty="0"/>
              <a:t>. zero-resource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6F36D4-1671-0E4F-AD56-7A2D88AA5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Open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</a:t>
            </a:r>
            <a:r>
              <a:rPr kumimoji="1" lang="zh-CN" altLang="en-US" dirty="0"/>
              <a:t>将训练集之外的数据都标识为</a:t>
            </a:r>
            <a:r>
              <a:rPr kumimoji="1" lang="en-US" altLang="zh-CN" dirty="0"/>
              <a:t>unknown</a:t>
            </a:r>
            <a:r>
              <a:rPr kumimoji="1" lang="zh-CN" altLang="en-US" dirty="0"/>
              <a:t>，识别目标还是以训练集中的语种为主。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Zero-resource</a:t>
            </a:r>
            <a:r>
              <a:rPr kumimoji="1" lang="zh-CN" altLang="en-US" dirty="0"/>
              <a:t> 则是类似于说话人识别的过程，训练集之外的数据都有自己所属的国别标签，训练目标是识别这些集外的语种。</a:t>
            </a:r>
          </a:p>
          <a:p>
            <a:pPr marL="0" indent="0">
              <a:buNone/>
            </a:pP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94700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28CFA0-74BC-2145-B6B0-340C5DED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zero-resource language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verification</a:t>
            </a:r>
            <a:endParaRPr kumimoji="1" lang="zh-CN" alt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53B83D-B2CB-E646-A940-B9A2281CA2EA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2644774"/>
            <a:ext cx="1331913" cy="415925"/>
            <a:chOff x="508" y="794"/>
            <a:chExt cx="839" cy="262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63229B8-A4F2-224C-ABE5-35BDE4C92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794"/>
              <a:ext cx="496" cy="262"/>
            </a:xfrm>
            <a:custGeom>
              <a:avLst/>
              <a:gdLst>
                <a:gd name="T0" fmla="*/ 4 w 496"/>
                <a:gd name="T1" fmla="*/ 134 h 262"/>
                <a:gd name="T2" fmla="*/ 12 w 496"/>
                <a:gd name="T3" fmla="*/ 136 h 262"/>
                <a:gd name="T4" fmla="*/ 21 w 496"/>
                <a:gd name="T5" fmla="*/ 136 h 262"/>
                <a:gd name="T6" fmla="*/ 31 w 496"/>
                <a:gd name="T7" fmla="*/ 136 h 262"/>
                <a:gd name="T8" fmla="*/ 39 w 496"/>
                <a:gd name="T9" fmla="*/ 134 h 262"/>
                <a:gd name="T10" fmla="*/ 46 w 496"/>
                <a:gd name="T11" fmla="*/ 132 h 262"/>
                <a:gd name="T12" fmla="*/ 54 w 496"/>
                <a:gd name="T13" fmla="*/ 130 h 262"/>
                <a:gd name="T14" fmla="*/ 65 w 496"/>
                <a:gd name="T15" fmla="*/ 136 h 262"/>
                <a:gd name="T16" fmla="*/ 73 w 496"/>
                <a:gd name="T17" fmla="*/ 132 h 262"/>
                <a:gd name="T18" fmla="*/ 81 w 496"/>
                <a:gd name="T19" fmla="*/ 136 h 262"/>
                <a:gd name="T20" fmla="*/ 88 w 496"/>
                <a:gd name="T21" fmla="*/ 138 h 262"/>
                <a:gd name="T22" fmla="*/ 96 w 496"/>
                <a:gd name="T23" fmla="*/ 138 h 262"/>
                <a:gd name="T24" fmla="*/ 106 w 496"/>
                <a:gd name="T25" fmla="*/ 134 h 262"/>
                <a:gd name="T26" fmla="*/ 115 w 496"/>
                <a:gd name="T27" fmla="*/ 132 h 262"/>
                <a:gd name="T28" fmla="*/ 123 w 496"/>
                <a:gd name="T29" fmla="*/ 129 h 262"/>
                <a:gd name="T30" fmla="*/ 131 w 496"/>
                <a:gd name="T31" fmla="*/ 134 h 262"/>
                <a:gd name="T32" fmla="*/ 140 w 496"/>
                <a:gd name="T33" fmla="*/ 136 h 262"/>
                <a:gd name="T34" fmla="*/ 148 w 496"/>
                <a:gd name="T35" fmla="*/ 129 h 262"/>
                <a:gd name="T36" fmla="*/ 156 w 496"/>
                <a:gd name="T37" fmla="*/ 130 h 262"/>
                <a:gd name="T38" fmla="*/ 169 w 496"/>
                <a:gd name="T39" fmla="*/ 169 h 262"/>
                <a:gd name="T40" fmla="*/ 177 w 496"/>
                <a:gd name="T41" fmla="*/ 65 h 262"/>
                <a:gd name="T42" fmla="*/ 186 w 496"/>
                <a:gd name="T43" fmla="*/ 115 h 262"/>
                <a:gd name="T44" fmla="*/ 196 w 496"/>
                <a:gd name="T45" fmla="*/ 167 h 262"/>
                <a:gd name="T46" fmla="*/ 204 w 496"/>
                <a:gd name="T47" fmla="*/ 56 h 262"/>
                <a:gd name="T48" fmla="*/ 211 w 496"/>
                <a:gd name="T49" fmla="*/ 152 h 262"/>
                <a:gd name="T50" fmla="*/ 219 w 496"/>
                <a:gd name="T51" fmla="*/ 129 h 262"/>
                <a:gd name="T52" fmla="*/ 232 w 496"/>
                <a:gd name="T53" fmla="*/ 196 h 262"/>
                <a:gd name="T54" fmla="*/ 242 w 496"/>
                <a:gd name="T55" fmla="*/ 21 h 262"/>
                <a:gd name="T56" fmla="*/ 250 w 496"/>
                <a:gd name="T57" fmla="*/ 119 h 262"/>
                <a:gd name="T58" fmla="*/ 257 w 496"/>
                <a:gd name="T59" fmla="*/ 117 h 262"/>
                <a:gd name="T60" fmla="*/ 267 w 496"/>
                <a:gd name="T61" fmla="*/ 169 h 262"/>
                <a:gd name="T62" fmla="*/ 276 w 496"/>
                <a:gd name="T63" fmla="*/ 0 h 262"/>
                <a:gd name="T64" fmla="*/ 284 w 496"/>
                <a:gd name="T65" fmla="*/ 82 h 262"/>
                <a:gd name="T66" fmla="*/ 292 w 496"/>
                <a:gd name="T67" fmla="*/ 123 h 262"/>
                <a:gd name="T68" fmla="*/ 299 w 496"/>
                <a:gd name="T69" fmla="*/ 146 h 262"/>
                <a:gd name="T70" fmla="*/ 309 w 496"/>
                <a:gd name="T71" fmla="*/ 230 h 262"/>
                <a:gd name="T72" fmla="*/ 319 w 496"/>
                <a:gd name="T73" fmla="*/ 117 h 262"/>
                <a:gd name="T74" fmla="*/ 326 w 496"/>
                <a:gd name="T75" fmla="*/ 100 h 262"/>
                <a:gd name="T76" fmla="*/ 338 w 496"/>
                <a:gd name="T77" fmla="*/ 171 h 262"/>
                <a:gd name="T78" fmla="*/ 347 w 496"/>
                <a:gd name="T79" fmla="*/ 192 h 262"/>
                <a:gd name="T80" fmla="*/ 355 w 496"/>
                <a:gd name="T81" fmla="*/ 104 h 262"/>
                <a:gd name="T82" fmla="*/ 365 w 496"/>
                <a:gd name="T83" fmla="*/ 148 h 262"/>
                <a:gd name="T84" fmla="*/ 372 w 496"/>
                <a:gd name="T85" fmla="*/ 154 h 262"/>
                <a:gd name="T86" fmla="*/ 380 w 496"/>
                <a:gd name="T87" fmla="*/ 194 h 262"/>
                <a:gd name="T88" fmla="*/ 390 w 496"/>
                <a:gd name="T89" fmla="*/ 6 h 262"/>
                <a:gd name="T90" fmla="*/ 399 w 496"/>
                <a:gd name="T91" fmla="*/ 100 h 262"/>
                <a:gd name="T92" fmla="*/ 407 w 496"/>
                <a:gd name="T93" fmla="*/ 123 h 262"/>
                <a:gd name="T94" fmla="*/ 414 w 496"/>
                <a:gd name="T95" fmla="*/ 146 h 262"/>
                <a:gd name="T96" fmla="*/ 422 w 496"/>
                <a:gd name="T97" fmla="*/ 161 h 262"/>
                <a:gd name="T98" fmla="*/ 432 w 496"/>
                <a:gd name="T99" fmla="*/ 65 h 262"/>
                <a:gd name="T100" fmla="*/ 439 w 496"/>
                <a:gd name="T101" fmla="*/ 61 h 262"/>
                <a:gd name="T102" fmla="*/ 449 w 496"/>
                <a:gd name="T103" fmla="*/ 142 h 262"/>
                <a:gd name="T104" fmla="*/ 457 w 496"/>
                <a:gd name="T105" fmla="*/ 169 h 262"/>
                <a:gd name="T106" fmla="*/ 466 w 496"/>
                <a:gd name="T107" fmla="*/ 132 h 262"/>
                <a:gd name="T108" fmla="*/ 474 w 496"/>
                <a:gd name="T109" fmla="*/ 36 h 262"/>
                <a:gd name="T110" fmla="*/ 482 w 496"/>
                <a:gd name="T111" fmla="*/ 84 h 262"/>
                <a:gd name="T112" fmla="*/ 489 w 496"/>
                <a:gd name="T113" fmla="*/ 142 h 2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96" h="262">
                  <a:moveTo>
                    <a:pt x="0" y="130"/>
                  </a:moveTo>
                  <a:lnTo>
                    <a:pt x="4" y="134"/>
                  </a:lnTo>
                  <a:lnTo>
                    <a:pt x="8" y="134"/>
                  </a:lnTo>
                  <a:lnTo>
                    <a:pt x="12" y="136"/>
                  </a:lnTo>
                  <a:lnTo>
                    <a:pt x="17" y="132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31" y="136"/>
                  </a:lnTo>
                  <a:lnTo>
                    <a:pt x="35" y="136"/>
                  </a:lnTo>
                  <a:lnTo>
                    <a:pt x="39" y="134"/>
                  </a:lnTo>
                  <a:lnTo>
                    <a:pt x="42" y="132"/>
                  </a:lnTo>
                  <a:lnTo>
                    <a:pt x="46" y="132"/>
                  </a:lnTo>
                  <a:lnTo>
                    <a:pt x="52" y="130"/>
                  </a:lnTo>
                  <a:lnTo>
                    <a:pt x="54" y="130"/>
                  </a:lnTo>
                  <a:lnTo>
                    <a:pt x="60" y="130"/>
                  </a:lnTo>
                  <a:lnTo>
                    <a:pt x="65" y="136"/>
                  </a:lnTo>
                  <a:lnTo>
                    <a:pt x="67" y="130"/>
                  </a:lnTo>
                  <a:lnTo>
                    <a:pt x="73" y="132"/>
                  </a:lnTo>
                  <a:lnTo>
                    <a:pt x="75" y="134"/>
                  </a:lnTo>
                  <a:lnTo>
                    <a:pt x="81" y="136"/>
                  </a:lnTo>
                  <a:lnTo>
                    <a:pt x="87" y="136"/>
                  </a:lnTo>
                  <a:lnTo>
                    <a:pt x="88" y="138"/>
                  </a:lnTo>
                  <a:lnTo>
                    <a:pt x="94" y="136"/>
                  </a:lnTo>
                  <a:lnTo>
                    <a:pt x="96" y="138"/>
                  </a:lnTo>
                  <a:lnTo>
                    <a:pt x="102" y="136"/>
                  </a:lnTo>
                  <a:lnTo>
                    <a:pt x="106" y="134"/>
                  </a:lnTo>
                  <a:lnTo>
                    <a:pt x="110" y="132"/>
                  </a:lnTo>
                  <a:lnTo>
                    <a:pt x="115" y="132"/>
                  </a:lnTo>
                  <a:lnTo>
                    <a:pt x="119" y="130"/>
                  </a:lnTo>
                  <a:lnTo>
                    <a:pt x="123" y="129"/>
                  </a:lnTo>
                  <a:lnTo>
                    <a:pt x="127" y="127"/>
                  </a:lnTo>
                  <a:lnTo>
                    <a:pt x="131" y="134"/>
                  </a:lnTo>
                  <a:lnTo>
                    <a:pt x="134" y="136"/>
                  </a:lnTo>
                  <a:lnTo>
                    <a:pt x="140" y="136"/>
                  </a:lnTo>
                  <a:lnTo>
                    <a:pt x="144" y="130"/>
                  </a:lnTo>
                  <a:lnTo>
                    <a:pt x="148" y="129"/>
                  </a:lnTo>
                  <a:lnTo>
                    <a:pt x="154" y="127"/>
                  </a:lnTo>
                  <a:lnTo>
                    <a:pt x="156" y="130"/>
                  </a:lnTo>
                  <a:lnTo>
                    <a:pt x="161" y="142"/>
                  </a:lnTo>
                  <a:lnTo>
                    <a:pt x="169" y="169"/>
                  </a:lnTo>
                  <a:lnTo>
                    <a:pt x="175" y="157"/>
                  </a:lnTo>
                  <a:lnTo>
                    <a:pt x="177" y="65"/>
                  </a:lnTo>
                  <a:lnTo>
                    <a:pt x="182" y="102"/>
                  </a:lnTo>
                  <a:lnTo>
                    <a:pt x="186" y="115"/>
                  </a:lnTo>
                  <a:lnTo>
                    <a:pt x="190" y="157"/>
                  </a:lnTo>
                  <a:lnTo>
                    <a:pt x="196" y="167"/>
                  </a:lnTo>
                  <a:lnTo>
                    <a:pt x="198" y="207"/>
                  </a:lnTo>
                  <a:lnTo>
                    <a:pt x="204" y="56"/>
                  </a:lnTo>
                  <a:lnTo>
                    <a:pt x="207" y="71"/>
                  </a:lnTo>
                  <a:lnTo>
                    <a:pt x="211" y="152"/>
                  </a:lnTo>
                  <a:lnTo>
                    <a:pt x="215" y="125"/>
                  </a:lnTo>
                  <a:lnTo>
                    <a:pt x="219" y="129"/>
                  </a:lnTo>
                  <a:lnTo>
                    <a:pt x="228" y="157"/>
                  </a:lnTo>
                  <a:lnTo>
                    <a:pt x="232" y="196"/>
                  </a:lnTo>
                  <a:lnTo>
                    <a:pt x="238" y="190"/>
                  </a:lnTo>
                  <a:lnTo>
                    <a:pt x="242" y="21"/>
                  </a:lnTo>
                  <a:lnTo>
                    <a:pt x="246" y="123"/>
                  </a:lnTo>
                  <a:lnTo>
                    <a:pt x="250" y="119"/>
                  </a:lnTo>
                  <a:lnTo>
                    <a:pt x="253" y="136"/>
                  </a:lnTo>
                  <a:lnTo>
                    <a:pt x="257" y="117"/>
                  </a:lnTo>
                  <a:lnTo>
                    <a:pt x="263" y="157"/>
                  </a:lnTo>
                  <a:lnTo>
                    <a:pt x="267" y="169"/>
                  </a:lnTo>
                  <a:lnTo>
                    <a:pt x="271" y="261"/>
                  </a:lnTo>
                  <a:lnTo>
                    <a:pt x="276" y="0"/>
                  </a:lnTo>
                  <a:lnTo>
                    <a:pt x="278" y="136"/>
                  </a:lnTo>
                  <a:lnTo>
                    <a:pt x="284" y="82"/>
                  </a:lnTo>
                  <a:lnTo>
                    <a:pt x="288" y="155"/>
                  </a:lnTo>
                  <a:lnTo>
                    <a:pt x="292" y="123"/>
                  </a:lnTo>
                  <a:lnTo>
                    <a:pt x="298" y="165"/>
                  </a:lnTo>
                  <a:lnTo>
                    <a:pt x="299" y="146"/>
                  </a:lnTo>
                  <a:lnTo>
                    <a:pt x="305" y="238"/>
                  </a:lnTo>
                  <a:lnTo>
                    <a:pt x="309" y="230"/>
                  </a:lnTo>
                  <a:lnTo>
                    <a:pt x="313" y="11"/>
                  </a:lnTo>
                  <a:lnTo>
                    <a:pt x="319" y="117"/>
                  </a:lnTo>
                  <a:lnTo>
                    <a:pt x="321" y="107"/>
                  </a:lnTo>
                  <a:lnTo>
                    <a:pt x="326" y="100"/>
                  </a:lnTo>
                  <a:lnTo>
                    <a:pt x="330" y="127"/>
                  </a:lnTo>
                  <a:lnTo>
                    <a:pt x="338" y="171"/>
                  </a:lnTo>
                  <a:lnTo>
                    <a:pt x="344" y="203"/>
                  </a:lnTo>
                  <a:lnTo>
                    <a:pt x="347" y="192"/>
                  </a:lnTo>
                  <a:lnTo>
                    <a:pt x="351" y="23"/>
                  </a:lnTo>
                  <a:lnTo>
                    <a:pt x="355" y="104"/>
                  </a:lnTo>
                  <a:lnTo>
                    <a:pt x="359" y="94"/>
                  </a:lnTo>
                  <a:lnTo>
                    <a:pt x="365" y="148"/>
                  </a:lnTo>
                  <a:lnTo>
                    <a:pt x="367" y="136"/>
                  </a:lnTo>
                  <a:lnTo>
                    <a:pt x="372" y="154"/>
                  </a:lnTo>
                  <a:lnTo>
                    <a:pt x="378" y="178"/>
                  </a:lnTo>
                  <a:lnTo>
                    <a:pt x="380" y="194"/>
                  </a:lnTo>
                  <a:lnTo>
                    <a:pt x="386" y="163"/>
                  </a:lnTo>
                  <a:lnTo>
                    <a:pt x="390" y="6"/>
                  </a:lnTo>
                  <a:lnTo>
                    <a:pt x="393" y="136"/>
                  </a:lnTo>
                  <a:lnTo>
                    <a:pt x="399" y="100"/>
                  </a:lnTo>
                  <a:lnTo>
                    <a:pt x="401" y="134"/>
                  </a:lnTo>
                  <a:lnTo>
                    <a:pt x="407" y="123"/>
                  </a:lnTo>
                  <a:lnTo>
                    <a:pt x="411" y="167"/>
                  </a:lnTo>
                  <a:lnTo>
                    <a:pt x="414" y="146"/>
                  </a:lnTo>
                  <a:lnTo>
                    <a:pt x="420" y="182"/>
                  </a:lnTo>
                  <a:lnTo>
                    <a:pt x="422" y="161"/>
                  </a:lnTo>
                  <a:lnTo>
                    <a:pt x="428" y="154"/>
                  </a:lnTo>
                  <a:lnTo>
                    <a:pt x="432" y="65"/>
                  </a:lnTo>
                  <a:lnTo>
                    <a:pt x="436" y="107"/>
                  </a:lnTo>
                  <a:lnTo>
                    <a:pt x="439" y="61"/>
                  </a:lnTo>
                  <a:lnTo>
                    <a:pt x="445" y="157"/>
                  </a:lnTo>
                  <a:lnTo>
                    <a:pt x="449" y="142"/>
                  </a:lnTo>
                  <a:lnTo>
                    <a:pt x="453" y="169"/>
                  </a:lnTo>
                  <a:lnTo>
                    <a:pt x="457" y="169"/>
                  </a:lnTo>
                  <a:lnTo>
                    <a:pt x="461" y="165"/>
                  </a:lnTo>
                  <a:lnTo>
                    <a:pt x="466" y="132"/>
                  </a:lnTo>
                  <a:lnTo>
                    <a:pt x="470" y="136"/>
                  </a:lnTo>
                  <a:lnTo>
                    <a:pt x="474" y="36"/>
                  </a:lnTo>
                  <a:lnTo>
                    <a:pt x="478" y="100"/>
                  </a:lnTo>
                  <a:lnTo>
                    <a:pt x="482" y="84"/>
                  </a:lnTo>
                  <a:lnTo>
                    <a:pt x="487" y="134"/>
                  </a:lnTo>
                  <a:lnTo>
                    <a:pt x="489" y="142"/>
                  </a:lnTo>
                  <a:lnTo>
                    <a:pt x="495" y="163"/>
                  </a:lnTo>
                </a:path>
              </a:pathLst>
            </a:custGeom>
            <a:noFill/>
            <a:ln w="12700" cap="rnd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A63C401-2DAF-B74F-9B45-DB39EAC19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" y="882"/>
              <a:ext cx="344" cy="80"/>
            </a:xfrm>
            <a:custGeom>
              <a:avLst/>
              <a:gdLst>
                <a:gd name="T0" fmla="*/ 0 w 344"/>
                <a:gd name="T1" fmla="*/ 75 h 80"/>
                <a:gd name="T2" fmla="*/ 8 w 344"/>
                <a:gd name="T3" fmla="*/ 79 h 80"/>
                <a:gd name="T4" fmla="*/ 17 w 344"/>
                <a:gd name="T5" fmla="*/ 60 h 80"/>
                <a:gd name="T6" fmla="*/ 25 w 344"/>
                <a:gd name="T7" fmla="*/ 46 h 80"/>
                <a:gd name="T8" fmla="*/ 35 w 344"/>
                <a:gd name="T9" fmla="*/ 33 h 80"/>
                <a:gd name="T10" fmla="*/ 42 w 344"/>
                <a:gd name="T11" fmla="*/ 64 h 80"/>
                <a:gd name="T12" fmla="*/ 50 w 344"/>
                <a:gd name="T13" fmla="*/ 58 h 80"/>
                <a:gd name="T14" fmla="*/ 59 w 344"/>
                <a:gd name="T15" fmla="*/ 58 h 80"/>
                <a:gd name="T16" fmla="*/ 67 w 344"/>
                <a:gd name="T17" fmla="*/ 35 h 80"/>
                <a:gd name="T18" fmla="*/ 75 w 344"/>
                <a:gd name="T19" fmla="*/ 27 h 80"/>
                <a:gd name="T20" fmla="*/ 84 w 344"/>
                <a:gd name="T21" fmla="*/ 48 h 80"/>
                <a:gd name="T22" fmla="*/ 94 w 344"/>
                <a:gd name="T23" fmla="*/ 54 h 80"/>
                <a:gd name="T24" fmla="*/ 106 w 344"/>
                <a:gd name="T25" fmla="*/ 44 h 80"/>
                <a:gd name="T26" fmla="*/ 115 w 344"/>
                <a:gd name="T27" fmla="*/ 44 h 80"/>
                <a:gd name="T28" fmla="*/ 123 w 344"/>
                <a:gd name="T29" fmla="*/ 44 h 80"/>
                <a:gd name="T30" fmla="*/ 130 w 344"/>
                <a:gd name="T31" fmla="*/ 46 h 80"/>
                <a:gd name="T32" fmla="*/ 140 w 344"/>
                <a:gd name="T33" fmla="*/ 46 h 80"/>
                <a:gd name="T34" fmla="*/ 148 w 344"/>
                <a:gd name="T35" fmla="*/ 50 h 80"/>
                <a:gd name="T36" fmla="*/ 161 w 344"/>
                <a:gd name="T37" fmla="*/ 48 h 80"/>
                <a:gd name="T38" fmla="*/ 169 w 344"/>
                <a:gd name="T39" fmla="*/ 48 h 80"/>
                <a:gd name="T40" fmla="*/ 178 w 344"/>
                <a:gd name="T41" fmla="*/ 44 h 80"/>
                <a:gd name="T42" fmla="*/ 186 w 344"/>
                <a:gd name="T43" fmla="*/ 39 h 80"/>
                <a:gd name="T44" fmla="*/ 196 w 344"/>
                <a:gd name="T45" fmla="*/ 41 h 80"/>
                <a:gd name="T46" fmla="*/ 203 w 344"/>
                <a:gd name="T47" fmla="*/ 44 h 80"/>
                <a:gd name="T48" fmla="*/ 211 w 344"/>
                <a:gd name="T49" fmla="*/ 44 h 80"/>
                <a:gd name="T50" fmla="*/ 221 w 344"/>
                <a:gd name="T51" fmla="*/ 48 h 80"/>
                <a:gd name="T52" fmla="*/ 228 w 344"/>
                <a:gd name="T53" fmla="*/ 48 h 80"/>
                <a:gd name="T54" fmla="*/ 238 w 344"/>
                <a:gd name="T55" fmla="*/ 46 h 80"/>
                <a:gd name="T56" fmla="*/ 246 w 344"/>
                <a:gd name="T57" fmla="*/ 50 h 80"/>
                <a:gd name="T58" fmla="*/ 259 w 344"/>
                <a:gd name="T59" fmla="*/ 46 h 80"/>
                <a:gd name="T60" fmla="*/ 267 w 344"/>
                <a:gd name="T61" fmla="*/ 41 h 80"/>
                <a:gd name="T62" fmla="*/ 276 w 344"/>
                <a:gd name="T63" fmla="*/ 44 h 80"/>
                <a:gd name="T64" fmla="*/ 284 w 344"/>
                <a:gd name="T65" fmla="*/ 46 h 80"/>
                <a:gd name="T66" fmla="*/ 292 w 344"/>
                <a:gd name="T67" fmla="*/ 50 h 80"/>
                <a:gd name="T68" fmla="*/ 299 w 344"/>
                <a:gd name="T69" fmla="*/ 50 h 80"/>
                <a:gd name="T70" fmla="*/ 309 w 344"/>
                <a:gd name="T71" fmla="*/ 44 h 80"/>
                <a:gd name="T72" fmla="*/ 318 w 344"/>
                <a:gd name="T73" fmla="*/ 46 h 80"/>
                <a:gd name="T74" fmla="*/ 326 w 344"/>
                <a:gd name="T75" fmla="*/ 44 h 80"/>
                <a:gd name="T76" fmla="*/ 334 w 344"/>
                <a:gd name="T77" fmla="*/ 41 h 80"/>
                <a:gd name="T78" fmla="*/ 343 w 344"/>
                <a:gd name="T79" fmla="*/ 35 h 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44" h="80">
                  <a:moveTo>
                    <a:pt x="0" y="75"/>
                  </a:moveTo>
                  <a:lnTo>
                    <a:pt x="0" y="75"/>
                  </a:lnTo>
                  <a:lnTo>
                    <a:pt x="6" y="73"/>
                  </a:lnTo>
                  <a:lnTo>
                    <a:pt x="8" y="79"/>
                  </a:lnTo>
                  <a:lnTo>
                    <a:pt x="13" y="50"/>
                  </a:lnTo>
                  <a:lnTo>
                    <a:pt x="17" y="60"/>
                  </a:lnTo>
                  <a:lnTo>
                    <a:pt x="21" y="48"/>
                  </a:lnTo>
                  <a:lnTo>
                    <a:pt x="25" y="46"/>
                  </a:lnTo>
                  <a:lnTo>
                    <a:pt x="29" y="0"/>
                  </a:lnTo>
                  <a:lnTo>
                    <a:pt x="35" y="33"/>
                  </a:lnTo>
                  <a:lnTo>
                    <a:pt x="38" y="44"/>
                  </a:lnTo>
                  <a:lnTo>
                    <a:pt x="42" y="64"/>
                  </a:lnTo>
                  <a:lnTo>
                    <a:pt x="46" y="58"/>
                  </a:lnTo>
                  <a:lnTo>
                    <a:pt x="50" y="58"/>
                  </a:lnTo>
                  <a:lnTo>
                    <a:pt x="56" y="44"/>
                  </a:lnTo>
                  <a:lnTo>
                    <a:pt x="59" y="58"/>
                  </a:lnTo>
                  <a:lnTo>
                    <a:pt x="63" y="35"/>
                  </a:lnTo>
                  <a:lnTo>
                    <a:pt x="67" y="35"/>
                  </a:lnTo>
                  <a:lnTo>
                    <a:pt x="73" y="35"/>
                  </a:lnTo>
                  <a:lnTo>
                    <a:pt x="75" y="27"/>
                  </a:lnTo>
                  <a:lnTo>
                    <a:pt x="81" y="44"/>
                  </a:lnTo>
                  <a:lnTo>
                    <a:pt x="84" y="48"/>
                  </a:lnTo>
                  <a:lnTo>
                    <a:pt x="88" y="54"/>
                  </a:lnTo>
                  <a:lnTo>
                    <a:pt x="94" y="54"/>
                  </a:lnTo>
                  <a:lnTo>
                    <a:pt x="102" y="50"/>
                  </a:lnTo>
                  <a:lnTo>
                    <a:pt x="106" y="44"/>
                  </a:lnTo>
                  <a:lnTo>
                    <a:pt x="109" y="44"/>
                  </a:lnTo>
                  <a:lnTo>
                    <a:pt x="115" y="44"/>
                  </a:lnTo>
                  <a:lnTo>
                    <a:pt x="119" y="41"/>
                  </a:lnTo>
                  <a:lnTo>
                    <a:pt x="123" y="44"/>
                  </a:lnTo>
                  <a:lnTo>
                    <a:pt x="129" y="44"/>
                  </a:lnTo>
                  <a:lnTo>
                    <a:pt x="130" y="46"/>
                  </a:lnTo>
                  <a:lnTo>
                    <a:pt x="136" y="42"/>
                  </a:lnTo>
                  <a:lnTo>
                    <a:pt x="140" y="46"/>
                  </a:lnTo>
                  <a:lnTo>
                    <a:pt x="144" y="46"/>
                  </a:lnTo>
                  <a:lnTo>
                    <a:pt x="148" y="50"/>
                  </a:lnTo>
                  <a:lnTo>
                    <a:pt x="157" y="54"/>
                  </a:lnTo>
                  <a:lnTo>
                    <a:pt x="161" y="48"/>
                  </a:lnTo>
                  <a:lnTo>
                    <a:pt x="165" y="48"/>
                  </a:lnTo>
                  <a:lnTo>
                    <a:pt x="169" y="48"/>
                  </a:lnTo>
                  <a:lnTo>
                    <a:pt x="175" y="48"/>
                  </a:lnTo>
                  <a:lnTo>
                    <a:pt x="178" y="44"/>
                  </a:lnTo>
                  <a:lnTo>
                    <a:pt x="182" y="44"/>
                  </a:lnTo>
                  <a:lnTo>
                    <a:pt x="186" y="39"/>
                  </a:lnTo>
                  <a:lnTo>
                    <a:pt x="190" y="42"/>
                  </a:lnTo>
                  <a:lnTo>
                    <a:pt x="196" y="41"/>
                  </a:lnTo>
                  <a:lnTo>
                    <a:pt x="198" y="42"/>
                  </a:lnTo>
                  <a:lnTo>
                    <a:pt x="203" y="44"/>
                  </a:lnTo>
                  <a:lnTo>
                    <a:pt x="207" y="48"/>
                  </a:lnTo>
                  <a:lnTo>
                    <a:pt x="211" y="44"/>
                  </a:lnTo>
                  <a:lnTo>
                    <a:pt x="217" y="44"/>
                  </a:lnTo>
                  <a:lnTo>
                    <a:pt x="221" y="48"/>
                  </a:lnTo>
                  <a:lnTo>
                    <a:pt x="224" y="46"/>
                  </a:lnTo>
                  <a:lnTo>
                    <a:pt x="228" y="48"/>
                  </a:lnTo>
                  <a:lnTo>
                    <a:pt x="232" y="46"/>
                  </a:lnTo>
                  <a:lnTo>
                    <a:pt x="238" y="46"/>
                  </a:lnTo>
                  <a:lnTo>
                    <a:pt x="242" y="50"/>
                  </a:lnTo>
                  <a:lnTo>
                    <a:pt x="246" y="50"/>
                  </a:lnTo>
                  <a:lnTo>
                    <a:pt x="253" y="44"/>
                  </a:lnTo>
                  <a:lnTo>
                    <a:pt x="259" y="46"/>
                  </a:lnTo>
                  <a:lnTo>
                    <a:pt x="263" y="41"/>
                  </a:lnTo>
                  <a:lnTo>
                    <a:pt x="267" y="41"/>
                  </a:lnTo>
                  <a:lnTo>
                    <a:pt x="270" y="41"/>
                  </a:lnTo>
                  <a:lnTo>
                    <a:pt x="276" y="44"/>
                  </a:lnTo>
                  <a:lnTo>
                    <a:pt x="280" y="44"/>
                  </a:lnTo>
                  <a:lnTo>
                    <a:pt x="284" y="46"/>
                  </a:lnTo>
                  <a:lnTo>
                    <a:pt x="288" y="48"/>
                  </a:lnTo>
                  <a:lnTo>
                    <a:pt x="292" y="50"/>
                  </a:lnTo>
                  <a:lnTo>
                    <a:pt x="297" y="50"/>
                  </a:lnTo>
                  <a:lnTo>
                    <a:pt x="299" y="50"/>
                  </a:lnTo>
                  <a:lnTo>
                    <a:pt x="305" y="44"/>
                  </a:lnTo>
                  <a:lnTo>
                    <a:pt x="309" y="44"/>
                  </a:lnTo>
                  <a:lnTo>
                    <a:pt x="313" y="46"/>
                  </a:lnTo>
                  <a:lnTo>
                    <a:pt x="318" y="46"/>
                  </a:lnTo>
                  <a:lnTo>
                    <a:pt x="320" y="44"/>
                  </a:lnTo>
                  <a:lnTo>
                    <a:pt x="326" y="44"/>
                  </a:lnTo>
                  <a:lnTo>
                    <a:pt x="332" y="41"/>
                  </a:lnTo>
                  <a:lnTo>
                    <a:pt x="334" y="41"/>
                  </a:lnTo>
                  <a:lnTo>
                    <a:pt x="340" y="41"/>
                  </a:lnTo>
                  <a:lnTo>
                    <a:pt x="343" y="35"/>
                  </a:lnTo>
                </a:path>
              </a:pathLst>
            </a:custGeom>
            <a:noFill/>
            <a:ln w="12700" cap="rnd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Group 23">
            <a:extLst>
              <a:ext uri="{FF2B5EF4-FFF2-40B4-BE49-F238E27FC236}">
                <a16:creationId xmlns:a16="http://schemas.microsoft.com/office/drawing/2014/main" id="{1121EA2F-E55F-B043-B60C-4CD848DD9C47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3559174"/>
            <a:ext cx="1331913" cy="415925"/>
            <a:chOff x="508" y="794"/>
            <a:chExt cx="839" cy="262"/>
          </a:xfrm>
        </p:grpSpPr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4B30CB1B-09AA-D64F-85EA-E9450E7C5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794"/>
              <a:ext cx="496" cy="262"/>
            </a:xfrm>
            <a:custGeom>
              <a:avLst/>
              <a:gdLst>
                <a:gd name="T0" fmla="*/ 4 w 496"/>
                <a:gd name="T1" fmla="*/ 134 h 262"/>
                <a:gd name="T2" fmla="*/ 12 w 496"/>
                <a:gd name="T3" fmla="*/ 136 h 262"/>
                <a:gd name="T4" fmla="*/ 21 w 496"/>
                <a:gd name="T5" fmla="*/ 136 h 262"/>
                <a:gd name="T6" fmla="*/ 31 w 496"/>
                <a:gd name="T7" fmla="*/ 136 h 262"/>
                <a:gd name="T8" fmla="*/ 39 w 496"/>
                <a:gd name="T9" fmla="*/ 134 h 262"/>
                <a:gd name="T10" fmla="*/ 46 w 496"/>
                <a:gd name="T11" fmla="*/ 132 h 262"/>
                <a:gd name="T12" fmla="*/ 54 w 496"/>
                <a:gd name="T13" fmla="*/ 130 h 262"/>
                <a:gd name="T14" fmla="*/ 65 w 496"/>
                <a:gd name="T15" fmla="*/ 136 h 262"/>
                <a:gd name="T16" fmla="*/ 73 w 496"/>
                <a:gd name="T17" fmla="*/ 132 h 262"/>
                <a:gd name="T18" fmla="*/ 81 w 496"/>
                <a:gd name="T19" fmla="*/ 136 h 262"/>
                <a:gd name="T20" fmla="*/ 88 w 496"/>
                <a:gd name="T21" fmla="*/ 138 h 262"/>
                <a:gd name="T22" fmla="*/ 96 w 496"/>
                <a:gd name="T23" fmla="*/ 138 h 262"/>
                <a:gd name="T24" fmla="*/ 106 w 496"/>
                <a:gd name="T25" fmla="*/ 134 h 262"/>
                <a:gd name="T26" fmla="*/ 115 w 496"/>
                <a:gd name="T27" fmla="*/ 132 h 262"/>
                <a:gd name="T28" fmla="*/ 123 w 496"/>
                <a:gd name="T29" fmla="*/ 129 h 262"/>
                <a:gd name="T30" fmla="*/ 131 w 496"/>
                <a:gd name="T31" fmla="*/ 134 h 262"/>
                <a:gd name="T32" fmla="*/ 140 w 496"/>
                <a:gd name="T33" fmla="*/ 136 h 262"/>
                <a:gd name="T34" fmla="*/ 148 w 496"/>
                <a:gd name="T35" fmla="*/ 129 h 262"/>
                <a:gd name="T36" fmla="*/ 156 w 496"/>
                <a:gd name="T37" fmla="*/ 130 h 262"/>
                <a:gd name="T38" fmla="*/ 169 w 496"/>
                <a:gd name="T39" fmla="*/ 169 h 262"/>
                <a:gd name="T40" fmla="*/ 177 w 496"/>
                <a:gd name="T41" fmla="*/ 65 h 262"/>
                <a:gd name="T42" fmla="*/ 186 w 496"/>
                <a:gd name="T43" fmla="*/ 115 h 262"/>
                <a:gd name="T44" fmla="*/ 196 w 496"/>
                <a:gd name="T45" fmla="*/ 167 h 262"/>
                <a:gd name="T46" fmla="*/ 204 w 496"/>
                <a:gd name="T47" fmla="*/ 56 h 262"/>
                <a:gd name="T48" fmla="*/ 211 w 496"/>
                <a:gd name="T49" fmla="*/ 152 h 262"/>
                <a:gd name="T50" fmla="*/ 219 w 496"/>
                <a:gd name="T51" fmla="*/ 129 h 262"/>
                <a:gd name="T52" fmla="*/ 232 w 496"/>
                <a:gd name="T53" fmla="*/ 196 h 262"/>
                <a:gd name="T54" fmla="*/ 242 w 496"/>
                <a:gd name="T55" fmla="*/ 21 h 262"/>
                <a:gd name="T56" fmla="*/ 250 w 496"/>
                <a:gd name="T57" fmla="*/ 119 h 262"/>
                <a:gd name="T58" fmla="*/ 257 w 496"/>
                <a:gd name="T59" fmla="*/ 117 h 262"/>
                <a:gd name="T60" fmla="*/ 267 w 496"/>
                <a:gd name="T61" fmla="*/ 169 h 262"/>
                <a:gd name="T62" fmla="*/ 276 w 496"/>
                <a:gd name="T63" fmla="*/ 0 h 262"/>
                <a:gd name="T64" fmla="*/ 284 w 496"/>
                <a:gd name="T65" fmla="*/ 82 h 262"/>
                <a:gd name="T66" fmla="*/ 292 w 496"/>
                <a:gd name="T67" fmla="*/ 123 h 262"/>
                <a:gd name="T68" fmla="*/ 299 w 496"/>
                <a:gd name="T69" fmla="*/ 146 h 262"/>
                <a:gd name="T70" fmla="*/ 309 w 496"/>
                <a:gd name="T71" fmla="*/ 230 h 262"/>
                <a:gd name="T72" fmla="*/ 319 w 496"/>
                <a:gd name="T73" fmla="*/ 117 h 262"/>
                <a:gd name="T74" fmla="*/ 326 w 496"/>
                <a:gd name="T75" fmla="*/ 100 h 262"/>
                <a:gd name="T76" fmla="*/ 338 w 496"/>
                <a:gd name="T77" fmla="*/ 171 h 262"/>
                <a:gd name="T78" fmla="*/ 347 w 496"/>
                <a:gd name="T79" fmla="*/ 192 h 262"/>
                <a:gd name="T80" fmla="*/ 355 w 496"/>
                <a:gd name="T81" fmla="*/ 104 h 262"/>
                <a:gd name="T82" fmla="*/ 365 w 496"/>
                <a:gd name="T83" fmla="*/ 148 h 262"/>
                <a:gd name="T84" fmla="*/ 372 w 496"/>
                <a:gd name="T85" fmla="*/ 154 h 262"/>
                <a:gd name="T86" fmla="*/ 380 w 496"/>
                <a:gd name="T87" fmla="*/ 194 h 262"/>
                <a:gd name="T88" fmla="*/ 390 w 496"/>
                <a:gd name="T89" fmla="*/ 6 h 262"/>
                <a:gd name="T90" fmla="*/ 399 w 496"/>
                <a:gd name="T91" fmla="*/ 100 h 262"/>
                <a:gd name="T92" fmla="*/ 407 w 496"/>
                <a:gd name="T93" fmla="*/ 123 h 262"/>
                <a:gd name="T94" fmla="*/ 414 w 496"/>
                <a:gd name="T95" fmla="*/ 146 h 262"/>
                <a:gd name="T96" fmla="*/ 422 w 496"/>
                <a:gd name="T97" fmla="*/ 161 h 262"/>
                <a:gd name="T98" fmla="*/ 432 w 496"/>
                <a:gd name="T99" fmla="*/ 65 h 262"/>
                <a:gd name="T100" fmla="*/ 439 w 496"/>
                <a:gd name="T101" fmla="*/ 61 h 262"/>
                <a:gd name="T102" fmla="*/ 449 w 496"/>
                <a:gd name="T103" fmla="*/ 142 h 262"/>
                <a:gd name="T104" fmla="*/ 457 w 496"/>
                <a:gd name="T105" fmla="*/ 169 h 262"/>
                <a:gd name="T106" fmla="*/ 466 w 496"/>
                <a:gd name="T107" fmla="*/ 132 h 262"/>
                <a:gd name="T108" fmla="*/ 474 w 496"/>
                <a:gd name="T109" fmla="*/ 36 h 262"/>
                <a:gd name="T110" fmla="*/ 482 w 496"/>
                <a:gd name="T111" fmla="*/ 84 h 262"/>
                <a:gd name="T112" fmla="*/ 489 w 496"/>
                <a:gd name="T113" fmla="*/ 142 h 2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96" h="262">
                  <a:moveTo>
                    <a:pt x="0" y="130"/>
                  </a:moveTo>
                  <a:lnTo>
                    <a:pt x="4" y="134"/>
                  </a:lnTo>
                  <a:lnTo>
                    <a:pt x="8" y="134"/>
                  </a:lnTo>
                  <a:lnTo>
                    <a:pt x="12" y="136"/>
                  </a:lnTo>
                  <a:lnTo>
                    <a:pt x="17" y="132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31" y="136"/>
                  </a:lnTo>
                  <a:lnTo>
                    <a:pt x="35" y="136"/>
                  </a:lnTo>
                  <a:lnTo>
                    <a:pt x="39" y="134"/>
                  </a:lnTo>
                  <a:lnTo>
                    <a:pt x="42" y="132"/>
                  </a:lnTo>
                  <a:lnTo>
                    <a:pt x="46" y="132"/>
                  </a:lnTo>
                  <a:lnTo>
                    <a:pt x="52" y="130"/>
                  </a:lnTo>
                  <a:lnTo>
                    <a:pt x="54" y="130"/>
                  </a:lnTo>
                  <a:lnTo>
                    <a:pt x="60" y="130"/>
                  </a:lnTo>
                  <a:lnTo>
                    <a:pt x="65" y="136"/>
                  </a:lnTo>
                  <a:lnTo>
                    <a:pt x="67" y="130"/>
                  </a:lnTo>
                  <a:lnTo>
                    <a:pt x="73" y="132"/>
                  </a:lnTo>
                  <a:lnTo>
                    <a:pt x="75" y="134"/>
                  </a:lnTo>
                  <a:lnTo>
                    <a:pt x="81" y="136"/>
                  </a:lnTo>
                  <a:lnTo>
                    <a:pt x="87" y="136"/>
                  </a:lnTo>
                  <a:lnTo>
                    <a:pt x="88" y="138"/>
                  </a:lnTo>
                  <a:lnTo>
                    <a:pt x="94" y="136"/>
                  </a:lnTo>
                  <a:lnTo>
                    <a:pt x="96" y="138"/>
                  </a:lnTo>
                  <a:lnTo>
                    <a:pt x="102" y="136"/>
                  </a:lnTo>
                  <a:lnTo>
                    <a:pt x="106" y="134"/>
                  </a:lnTo>
                  <a:lnTo>
                    <a:pt x="110" y="132"/>
                  </a:lnTo>
                  <a:lnTo>
                    <a:pt x="115" y="132"/>
                  </a:lnTo>
                  <a:lnTo>
                    <a:pt x="119" y="130"/>
                  </a:lnTo>
                  <a:lnTo>
                    <a:pt x="123" y="129"/>
                  </a:lnTo>
                  <a:lnTo>
                    <a:pt x="127" y="127"/>
                  </a:lnTo>
                  <a:lnTo>
                    <a:pt x="131" y="134"/>
                  </a:lnTo>
                  <a:lnTo>
                    <a:pt x="134" y="136"/>
                  </a:lnTo>
                  <a:lnTo>
                    <a:pt x="140" y="136"/>
                  </a:lnTo>
                  <a:lnTo>
                    <a:pt x="144" y="130"/>
                  </a:lnTo>
                  <a:lnTo>
                    <a:pt x="148" y="129"/>
                  </a:lnTo>
                  <a:lnTo>
                    <a:pt x="154" y="127"/>
                  </a:lnTo>
                  <a:lnTo>
                    <a:pt x="156" y="130"/>
                  </a:lnTo>
                  <a:lnTo>
                    <a:pt x="161" y="142"/>
                  </a:lnTo>
                  <a:lnTo>
                    <a:pt x="169" y="169"/>
                  </a:lnTo>
                  <a:lnTo>
                    <a:pt x="175" y="157"/>
                  </a:lnTo>
                  <a:lnTo>
                    <a:pt x="177" y="65"/>
                  </a:lnTo>
                  <a:lnTo>
                    <a:pt x="182" y="102"/>
                  </a:lnTo>
                  <a:lnTo>
                    <a:pt x="186" y="115"/>
                  </a:lnTo>
                  <a:lnTo>
                    <a:pt x="190" y="157"/>
                  </a:lnTo>
                  <a:lnTo>
                    <a:pt x="196" y="167"/>
                  </a:lnTo>
                  <a:lnTo>
                    <a:pt x="198" y="207"/>
                  </a:lnTo>
                  <a:lnTo>
                    <a:pt x="204" y="56"/>
                  </a:lnTo>
                  <a:lnTo>
                    <a:pt x="207" y="71"/>
                  </a:lnTo>
                  <a:lnTo>
                    <a:pt x="211" y="152"/>
                  </a:lnTo>
                  <a:lnTo>
                    <a:pt x="215" y="125"/>
                  </a:lnTo>
                  <a:lnTo>
                    <a:pt x="219" y="129"/>
                  </a:lnTo>
                  <a:lnTo>
                    <a:pt x="228" y="157"/>
                  </a:lnTo>
                  <a:lnTo>
                    <a:pt x="232" y="196"/>
                  </a:lnTo>
                  <a:lnTo>
                    <a:pt x="238" y="190"/>
                  </a:lnTo>
                  <a:lnTo>
                    <a:pt x="242" y="21"/>
                  </a:lnTo>
                  <a:lnTo>
                    <a:pt x="246" y="123"/>
                  </a:lnTo>
                  <a:lnTo>
                    <a:pt x="250" y="119"/>
                  </a:lnTo>
                  <a:lnTo>
                    <a:pt x="253" y="136"/>
                  </a:lnTo>
                  <a:lnTo>
                    <a:pt x="257" y="117"/>
                  </a:lnTo>
                  <a:lnTo>
                    <a:pt x="263" y="157"/>
                  </a:lnTo>
                  <a:lnTo>
                    <a:pt x="267" y="169"/>
                  </a:lnTo>
                  <a:lnTo>
                    <a:pt x="271" y="261"/>
                  </a:lnTo>
                  <a:lnTo>
                    <a:pt x="276" y="0"/>
                  </a:lnTo>
                  <a:lnTo>
                    <a:pt x="278" y="136"/>
                  </a:lnTo>
                  <a:lnTo>
                    <a:pt x="284" y="82"/>
                  </a:lnTo>
                  <a:lnTo>
                    <a:pt x="288" y="155"/>
                  </a:lnTo>
                  <a:lnTo>
                    <a:pt x="292" y="123"/>
                  </a:lnTo>
                  <a:lnTo>
                    <a:pt x="298" y="165"/>
                  </a:lnTo>
                  <a:lnTo>
                    <a:pt x="299" y="146"/>
                  </a:lnTo>
                  <a:lnTo>
                    <a:pt x="305" y="238"/>
                  </a:lnTo>
                  <a:lnTo>
                    <a:pt x="309" y="230"/>
                  </a:lnTo>
                  <a:lnTo>
                    <a:pt x="313" y="11"/>
                  </a:lnTo>
                  <a:lnTo>
                    <a:pt x="319" y="117"/>
                  </a:lnTo>
                  <a:lnTo>
                    <a:pt x="321" y="107"/>
                  </a:lnTo>
                  <a:lnTo>
                    <a:pt x="326" y="100"/>
                  </a:lnTo>
                  <a:lnTo>
                    <a:pt x="330" y="127"/>
                  </a:lnTo>
                  <a:lnTo>
                    <a:pt x="338" y="171"/>
                  </a:lnTo>
                  <a:lnTo>
                    <a:pt x="344" y="203"/>
                  </a:lnTo>
                  <a:lnTo>
                    <a:pt x="347" y="192"/>
                  </a:lnTo>
                  <a:lnTo>
                    <a:pt x="351" y="23"/>
                  </a:lnTo>
                  <a:lnTo>
                    <a:pt x="355" y="104"/>
                  </a:lnTo>
                  <a:lnTo>
                    <a:pt x="359" y="94"/>
                  </a:lnTo>
                  <a:lnTo>
                    <a:pt x="365" y="148"/>
                  </a:lnTo>
                  <a:lnTo>
                    <a:pt x="367" y="136"/>
                  </a:lnTo>
                  <a:lnTo>
                    <a:pt x="372" y="154"/>
                  </a:lnTo>
                  <a:lnTo>
                    <a:pt x="378" y="178"/>
                  </a:lnTo>
                  <a:lnTo>
                    <a:pt x="380" y="194"/>
                  </a:lnTo>
                  <a:lnTo>
                    <a:pt x="386" y="163"/>
                  </a:lnTo>
                  <a:lnTo>
                    <a:pt x="390" y="6"/>
                  </a:lnTo>
                  <a:lnTo>
                    <a:pt x="393" y="136"/>
                  </a:lnTo>
                  <a:lnTo>
                    <a:pt x="399" y="100"/>
                  </a:lnTo>
                  <a:lnTo>
                    <a:pt x="401" y="134"/>
                  </a:lnTo>
                  <a:lnTo>
                    <a:pt x="407" y="123"/>
                  </a:lnTo>
                  <a:lnTo>
                    <a:pt x="411" y="167"/>
                  </a:lnTo>
                  <a:lnTo>
                    <a:pt x="414" y="146"/>
                  </a:lnTo>
                  <a:lnTo>
                    <a:pt x="420" y="182"/>
                  </a:lnTo>
                  <a:lnTo>
                    <a:pt x="422" y="161"/>
                  </a:lnTo>
                  <a:lnTo>
                    <a:pt x="428" y="154"/>
                  </a:lnTo>
                  <a:lnTo>
                    <a:pt x="432" y="65"/>
                  </a:lnTo>
                  <a:lnTo>
                    <a:pt x="436" y="107"/>
                  </a:lnTo>
                  <a:lnTo>
                    <a:pt x="439" y="61"/>
                  </a:lnTo>
                  <a:lnTo>
                    <a:pt x="445" y="157"/>
                  </a:lnTo>
                  <a:lnTo>
                    <a:pt x="449" y="142"/>
                  </a:lnTo>
                  <a:lnTo>
                    <a:pt x="453" y="169"/>
                  </a:lnTo>
                  <a:lnTo>
                    <a:pt x="457" y="169"/>
                  </a:lnTo>
                  <a:lnTo>
                    <a:pt x="461" y="165"/>
                  </a:lnTo>
                  <a:lnTo>
                    <a:pt x="466" y="132"/>
                  </a:lnTo>
                  <a:lnTo>
                    <a:pt x="470" y="136"/>
                  </a:lnTo>
                  <a:lnTo>
                    <a:pt x="474" y="36"/>
                  </a:lnTo>
                  <a:lnTo>
                    <a:pt x="478" y="100"/>
                  </a:lnTo>
                  <a:lnTo>
                    <a:pt x="482" y="84"/>
                  </a:lnTo>
                  <a:lnTo>
                    <a:pt x="487" y="134"/>
                  </a:lnTo>
                  <a:lnTo>
                    <a:pt x="489" y="142"/>
                  </a:lnTo>
                  <a:lnTo>
                    <a:pt x="495" y="163"/>
                  </a:lnTo>
                </a:path>
              </a:pathLst>
            </a:custGeom>
            <a:noFill/>
            <a:ln w="12700" cap="rnd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B754AC8D-D470-874F-9624-9B4ED7AE2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" y="882"/>
              <a:ext cx="344" cy="80"/>
            </a:xfrm>
            <a:custGeom>
              <a:avLst/>
              <a:gdLst>
                <a:gd name="T0" fmla="*/ 0 w 344"/>
                <a:gd name="T1" fmla="*/ 75 h 80"/>
                <a:gd name="T2" fmla="*/ 8 w 344"/>
                <a:gd name="T3" fmla="*/ 79 h 80"/>
                <a:gd name="T4" fmla="*/ 17 w 344"/>
                <a:gd name="T5" fmla="*/ 60 h 80"/>
                <a:gd name="T6" fmla="*/ 25 w 344"/>
                <a:gd name="T7" fmla="*/ 46 h 80"/>
                <a:gd name="T8" fmla="*/ 35 w 344"/>
                <a:gd name="T9" fmla="*/ 33 h 80"/>
                <a:gd name="T10" fmla="*/ 42 w 344"/>
                <a:gd name="T11" fmla="*/ 64 h 80"/>
                <a:gd name="T12" fmla="*/ 50 w 344"/>
                <a:gd name="T13" fmla="*/ 58 h 80"/>
                <a:gd name="T14" fmla="*/ 59 w 344"/>
                <a:gd name="T15" fmla="*/ 58 h 80"/>
                <a:gd name="T16" fmla="*/ 67 w 344"/>
                <a:gd name="T17" fmla="*/ 35 h 80"/>
                <a:gd name="T18" fmla="*/ 75 w 344"/>
                <a:gd name="T19" fmla="*/ 27 h 80"/>
                <a:gd name="T20" fmla="*/ 84 w 344"/>
                <a:gd name="T21" fmla="*/ 48 h 80"/>
                <a:gd name="T22" fmla="*/ 94 w 344"/>
                <a:gd name="T23" fmla="*/ 54 h 80"/>
                <a:gd name="T24" fmla="*/ 106 w 344"/>
                <a:gd name="T25" fmla="*/ 44 h 80"/>
                <a:gd name="T26" fmla="*/ 115 w 344"/>
                <a:gd name="T27" fmla="*/ 44 h 80"/>
                <a:gd name="T28" fmla="*/ 123 w 344"/>
                <a:gd name="T29" fmla="*/ 44 h 80"/>
                <a:gd name="T30" fmla="*/ 130 w 344"/>
                <a:gd name="T31" fmla="*/ 46 h 80"/>
                <a:gd name="T32" fmla="*/ 140 w 344"/>
                <a:gd name="T33" fmla="*/ 46 h 80"/>
                <a:gd name="T34" fmla="*/ 148 w 344"/>
                <a:gd name="T35" fmla="*/ 50 h 80"/>
                <a:gd name="T36" fmla="*/ 161 w 344"/>
                <a:gd name="T37" fmla="*/ 48 h 80"/>
                <a:gd name="T38" fmla="*/ 169 w 344"/>
                <a:gd name="T39" fmla="*/ 48 h 80"/>
                <a:gd name="T40" fmla="*/ 178 w 344"/>
                <a:gd name="T41" fmla="*/ 44 h 80"/>
                <a:gd name="T42" fmla="*/ 186 w 344"/>
                <a:gd name="T43" fmla="*/ 39 h 80"/>
                <a:gd name="T44" fmla="*/ 196 w 344"/>
                <a:gd name="T45" fmla="*/ 41 h 80"/>
                <a:gd name="T46" fmla="*/ 203 w 344"/>
                <a:gd name="T47" fmla="*/ 44 h 80"/>
                <a:gd name="T48" fmla="*/ 211 w 344"/>
                <a:gd name="T49" fmla="*/ 44 h 80"/>
                <a:gd name="T50" fmla="*/ 221 w 344"/>
                <a:gd name="T51" fmla="*/ 48 h 80"/>
                <a:gd name="T52" fmla="*/ 228 w 344"/>
                <a:gd name="T53" fmla="*/ 48 h 80"/>
                <a:gd name="T54" fmla="*/ 238 w 344"/>
                <a:gd name="T55" fmla="*/ 46 h 80"/>
                <a:gd name="T56" fmla="*/ 246 w 344"/>
                <a:gd name="T57" fmla="*/ 50 h 80"/>
                <a:gd name="T58" fmla="*/ 259 w 344"/>
                <a:gd name="T59" fmla="*/ 46 h 80"/>
                <a:gd name="T60" fmla="*/ 267 w 344"/>
                <a:gd name="T61" fmla="*/ 41 h 80"/>
                <a:gd name="T62" fmla="*/ 276 w 344"/>
                <a:gd name="T63" fmla="*/ 44 h 80"/>
                <a:gd name="T64" fmla="*/ 284 w 344"/>
                <a:gd name="T65" fmla="*/ 46 h 80"/>
                <a:gd name="T66" fmla="*/ 292 w 344"/>
                <a:gd name="T67" fmla="*/ 50 h 80"/>
                <a:gd name="T68" fmla="*/ 299 w 344"/>
                <a:gd name="T69" fmla="*/ 50 h 80"/>
                <a:gd name="T70" fmla="*/ 309 w 344"/>
                <a:gd name="T71" fmla="*/ 44 h 80"/>
                <a:gd name="T72" fmla="*/ 318 w 344"/>
                <a:gd name="T73" fmla="*/ 46 h 80"/>
                <a:gd name="T74" fmla="*/ 326 w 344"/>
                <a:gd name="T75" fmla="*/ 44 h 80"/>
                <a:gd name="T76" fmla="*/ 334 w 344"/>
                <a:gd name="T77" fmla="*/ 41 h 80"/>
                <a:gd name="T78" fmla="*/ 343 w 344"/>
                <a:gd name="T79" fmla="*/ 35 h 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44" h="80">
                  <a:moveTo>
                    <a:pt x="0" y="75"/>
                  </a:moveTo>
                  <a:lnTo>
                    <a:pt x="0" y="75"/>
                  </a:lnTo>
                  <a:lnTo>
                    <a:pt x="6" y="73"/>
                  </a:lnTo>
                  <a:lnTo>
                    <a:pt x="8" y="79"/>
                  </a:lnTo>
                  <a:lnTo>
                    <a:pt x="13" y="50"/>
                  </a:lnTo>
                  <a:lnTo>
                    <a:pt x="17" y="60"/>
                  </a:lnTo>
                  <a:lnTo>
                    <a:pt x="21" y="48"/>
                  </a:lnTo>
                  <a:lnTo>
                    <a:pt x="25" y="46"/>
                  </a:lnTo>
                  <a:lnTo>
                    <a:pt x="29" y="0"/>
                  </a:lnTo>
                  <a:lnTo>
                    <a:pt x="35" y="33"/>
                  </a:lnTo>
                  <a:lnTo>
                    <a:pt x="38" y="44"/>
                  </a:lnTo>
                  <a:lnTo>
                    <a:pt x="42" y="64"/>
                  </a:lnTo>
                  <a:lnTo>
                    <a:pt x="46" y="58"/>
                  </a:lnTo>
                  <a:lnTo>
                    <a:pt x="50" y="58"/>
                  </a:lnTo>
                  <a:lnTo>
                    <a:pt x="56" y="44"/>
                  </a:lnTo>
                  <a:lnTo>
                    <a:pt x="59" y="58"/>
                  </a:lnTo>
                  <a:lnTo>
                    <a:pt x="63" y="35"/>
                  </a:lnTo>
                  <a:lnTo>
                    <a:pt x="67" y="35"/>
                  </a:lnTo>
                  <a:lnTo>
                    <a:pt x="73" y="35"/>
                  </a:lnTo>
                  <a:lnTo>
                    <a:pt x="75" y="27"/>
                  </a:lnTo>
                  <a:lnTo>
                    <a:pt x="81" y="44"/>
                  </a:lnTo>
                  <a:lnTo>
                    <a:pt x="84" y="48"/>
                  </a:lnTo>
                  <a:lnTo>
                    <a:pt x="88" y="54"/>
                  </a:lnTo>
                  <a:lnTo>
                    <a:pt x="94" y="54"/>
                  </a:lnTo>
                  <a:lnTo>
                    <a:pt x="102" y="50"/>
                  </a:lnTo>
                  <a:lnTo>
                    <a:pt x="106" y="44"/>
                  </a:lnTo>
                  <a:lnTo>
                    <a:pt x="109" y="44"/>
                  </a:lnTo>
                  <a:lnTo>
                    <a:pt x="115" y="44"/>
                  </a:lnTo>
                  <a:lnTo>
                    <a:pt x="119" y="41"/>
                  </a:lnTo>
                  <a:lnTo>
                    <a:pt x="123" y="44"/>
                  </a:lnTo>
                  <a:lnTo>
                    <a:pt x="129" y="44"/>
                  </a:lnTo>
                  <a:lnTo>
                    <a:pt x="130" y="46"/>
                  </a:lnTo>
                  <a:lnTo>
                    <a:pt x="136" y="42"/>
                  </a:lnTo>
                  <a:lnTo>
                    <a:pt x="140" y="46"/>
                  </a:lnTo>
                  <a:lnTo>
                    <a:pt x="144" y="46"/>
                  </a:lnTo>
                  <a:lnTo>
                    <a:pt x="148" y="50"/>
                  </a:lnTo>
                  <a:lnTo>
                    <a:pt x="157" y="54"/>
                  </a:lnTo>
                  <a:lnTo>
                    <a:pt x="161" y="48"/>
                  </a:lnTo>
                  <a:lnTo>
                    <a:pt x="165" y="48"/>
                  </a:lnTo>
                  <a:lnTo>
                    <a:pt x="169" y="48"/>
                  </a:lnTo>
                  <a:lnTo>
                    <a:pt x="175" y="48"/>
                  </a:lnTo>
                  <a:lnTo>
                    <a:pt x="178" y="44"/>
                  </a:lnTo>
                  <a:lnTo>
                    <a:pt x="182" y="44"/>
                  </a:lnTo>
                  <a:lnTo>
                    <a:pt x="186" y="39"/>
                  </a:lnTo>
                  <a:lnTo>
                    <a:pt x="190" y="42"/>
                  </a:lnTo>
                  <a:lnTo>
                    <a:pt x="196" y="41"/>
                  </a:lnTo>
                  <a:lnTo>
                    <a:pt x="198" y="42"/>
                  </a:lnTo>
                  <a:lnTo>
                    <a:pt x="203" y="44"/>
                  </a:lnTo>
                  <a:lnTo>
                    <a:pt x="207" y="48"/>
                  </a:lnTo>
                  <a:lnTo>
                    <a:pt x="211" y="44"/>
                  </a:lnTo>
                  <a:lnTo>
                    <a:pt x="217" y="44"/>
                  </a:lnTo>
                  <a:lnTo>
                    <a:pt x="221" y="48"/>
                  </a:lnTo>
                  <a:lnTo>
                    <a:pt x="224" y="46"/>
                  </a:lnTo>
                  <a:lnTo>
                    <a:pt x="228" y="48"/>
                  </a:lnTo>
                  <a:lnTo>
                    <a:pt x="232" y="46"/>
                  </a:lnTo>
                  <a:lnTo>
                    <a:pt x="238" y="46"/>
                  </a:lnTo>
                  <a:lnTo>
                    <a:pt x="242" y="50"/>
                  </a:lnTo>
                  <a:lnTo>
                    <a:pt x="246" y="50"/>
                  </a:lnTo>
                  <a:lnTo>
                    <a:pt x="253" y="44"/>
                  </a:lnTo>
                  <a:lnTo>
                    <a:pt x="259" y="46"/>
                  </a:lnTo>
                  <a:lnTo>
                    <a:pt x="263" y="41"/>
                  </a:lnTo>
                  <a:lnTo>
                    <a:pt x="267" y="41"/>
                  </a:lnTo>
                  <a:lnTo>
                    <a:pt x="270" y="41"/>
                  </a:lnTo>
                  <a:lnTo>
                    <a:pt x="276" y="44"/>
                  </a:lnTo>
                  <a:lnTo>
                    <a:pt x="280" y="44"/>
                  </a:lnTo>
                  <a:lnTo>
                    <a:pt x="284" y="46"/>
                  </a:lnTo>
                  <a:lnTo>
                    <a:pt x="288" y="48"/>
                  </a:lnTo>
                  <a:lnTo>
                    <a:pt x="292" y="50"/>
                  </a:lnTo>
                  <a:lnTo>
                    <a:pt x="297" y="50"/>
                  </a:lnTo>
                  <a:lnTo>
                    <a:pt x="299" y="50"/>
                  </a:lnTo>
                  <a:lnTo>
                    <a:pt x="305" y="44"/>
                  </a:lnTo>
                  <a:lnTo>
                    <a:pt x="309" y="44"/>
                  </a:lnTo>
                  <a:lnTo>
                    <a:pt x="313" y="46"/>
                  </a:lnTo>
                  <a:lnTo>
                    <a:pt x="318" y="46"/>
                  </a:lnTo>
                  <a:lnTo>
                    <a:pt x="320" y="44"/>
                  </a:lnTo>
                  <a:lnTo>
                    <a:pt x="326" y="44"/>
                  </a:lnTo>
                  <a:lnTo>
                    <a:pt x="332" y="41"/>
                  </a:lnTo>
                  <a:lnTo>
                    <a:pt x="334" y="41"/>
                  </a:lnTo>
                  <a:lnTo>
                    <a:pt x="340" y="41"/>
                  </a:lnTo>
                  <a:lnTo>
                    <a:pt x="343" y="35"/>
                  </a:lnTo>
                </a:path>
              </a:pathLst>
            </a:custGeom>
            <a:noFill/>
            <a:ln w="12700" cap="rnd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" name="Rectangle 11">
            <a:extLst>
              <a:ext uri="{FF2B5EF4-FFF2-40B4-BE49-F238E27FC236}">
                <a16:creationId xmlns:a16="http://schemas.microsoft.com/office/drawing/2014/main" id="{7B14264C-51C1-604D-B26C-D40AABD1E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163887"/>
            <a:ext cx="1371600" cy="530225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Feature extraction</a:t>
            </a: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86FCA702-6346-894A-AF74-7FB87F689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163887"/>
            <a:ext cx="1371600" cy="530225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Model training</a:t>
            </a:r>
          </a:p>
        </p:txBody>
      </p:sp>
      <p:cxnSp>
        <p:nvCxnSpPr>
          <p:cNvPr id="15" name="AutoShape 39">
            <a:extLst>
              <a:ext uri="{FF2B5EF4-FFF2-40B4-BE49-F238E27FC236}">
                <a16:creationId xmlns:a16="http://schemas.microsoft.com/office/drawing/2014/main" id="{43CB6E15-0E54-F44B-B72F-1BA5F859E024}"/>
              </a:ext>
            </a:extLst>
          </p:cNvPr>
          <p:cNvCxnSpPr>
            <a:cxnSpLocks noChangeShapeType="1"/>
            <a:stCxn id="13" idx="3"/>
            <a:endCxn id="14" idx="1"/>
          </p:cNvCxnSpPr>
          <p:nvPr/>
        </p:nvCxnSpPr>
        <p:spPr bwMode="auto">
          <a:xfrm>
            <a:off x="6096000" y="3428999"/>
            <a:ext cx="2286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Line 42">
            <a:extLst>
              <a:ext uri="{FF2B5EF4-FFF2-40B4-BE49-F238E27FC236}">
                <a16:creationId xmlns:a16="http://schemas.microsoft.com/office/drawing/2014/main" id="{F150A545-95BD-1146-836B-C48E79C2DA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428999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Line 43">
            <a:extLst>
              <a:ext uri="{FF2B5EF4-FFF2-40B4-BE49-F238E27FC236}">
                <a16:creationId xmlns:a16="http://schemas.microsoft.com/office/drawing/2014/main" id="{8E80B267-A150-A046-A9A8-A936C35075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3428999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Text Box 44">
            <a:extLst>
              <a:ext uri="{FF2B5EF4-FFF2-40B4-BE49-F238E27FC236}">
                <a16:creationId xmlns:a16="http://schemas.microsoft.com/office/drawing/2014/main" id="{B240CB99-5F37-3E4D-A73B-16B08A6B8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958974"/>
            <a:ext cx="2362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Enrollment speech for each language</a:t>
            </a:r>
          </a:p>
        </p:txBody>
      </p:sp>
      <p:sp>
        <p:nvSpPr>
          <p:cNvPr id="19" name="Text Box 46">
            <a:extLst>
              <a:ext uri="{FF2B5EF4-FFF2-40B4-BE49-F238E27FC236}">
                <a16:creationId xmlns:a16="http://schemas.microsoft.com/office/drawing/2014/main" id="{11FDA934-AC02-4947-923A-D9221EF2C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101974"/>
            <a:ext cx="838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400" dirty="0">
                <a:solidFill>
                  <a:srgbClr val="00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English</a:t>
            </a:r>
          </a:p>
        </p:txBody>
      </p:sp>
      <p:sp>
        <p:nvSpPr>
          <p:cNvPr id="20" name="Text Box 47">
            <a:extLst>
              <a:ext uri="{FF2B5EF4-FFF2-40B4-BE49-F238E27FC236}">
                <a16:creationId xmlns:a16="http://schemas.microsoft.com/office/drawing/2014/main" id="{2A7F45B1-A65E-A144-9251-21802B40B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016374"/>
            <a:ext cx="914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400" dirty="0">
                <a:solidFill>
                  <a:srgbClr val="CC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Chinese</a:t>
            </a:r>
          </a:p>
        </p:txBody>
      </p:sp>
      <p:grpSp>
        <p:nvGrpSpPr>
          <p:cNvPr id="21" name="Group 83">
            <a:extLst>
              <a:ext uri="{FF2B5EF4-FFF2-40B4-BE49-F238E27FC236}">
                <a16:creationId xmlns:a16="http://schemas.microsoft.com/office/drawing/2014/main" id="{0C8D2976-9D47-7A48-ADBB-FC4231B6018F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1958974"/>
            <a:ext cx="2362200" cy="2441575"/>
            <a:chOff x="3984" y="1152"/>
            <a:chExt cx="1488" cy="1538"/>
          </a:xfrm>
        </p:grpSpPr>
        <p:grpSp>
          <p:nvGrpSpPr>
            <p:cNvPr id="22" name="Group 13">
              <a:extLst>
                <a:ext uri="{FF2B5EF4-FFF2-40B4-BE49-F238E27FC236}">
                  <a16:creationId xmlns:a16="http://schemas.microsoft.com/office/drawing/2014/main" id="{47B94E75-2456-DB46-A4B0-E525F079F2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1630"/>
              <a:ext cx="432" cy="240"/>
              <a:chOff x="3984" y="912"/>
              <a:chExt cx="432" cy="240"/>
            </a:xfrm>
          </p:grpSpPr>
          <p:sp>
            <p:nvSpPr>
              <p:cNvPr id="35" name="Line 14">
                <a:extLst>
                  <a:ext uri="{FF2B5EF4-FFF2-40B4-BE49-F238E27FC236}">
                    <a16:creationId xmlns:a16="http://schemas.microsoft.com/office/drawing/2014/main" id="{2C9BEF4A-A843-0C46-8803-1564862AE6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0" y="960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" name="Line 15">
                <a:extLst>
                  <a:ext uri="{FF2B5EF4-FFF2-40B4-BE49-F238E27FC236}">
                    <a16:creationId xmlns:a16="http://schemas.microsoft.com/office/drawing/2014/main" id="{BDC248B3-7D5F-2E4A-8B4A-AF1F366C1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2" y="1104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7" name="Line 16">
                <a:extLst>
                  <a:ext uri="{FF2B5EF4-FFF2-40B4-BE49-F238E27FC236}">
                    <a16:creationId xmlns:a16="http://schemas.microsoft.com/office/drawing/2014/main" id="{6790C50B-9AC3-0F46-A6DF-FFE0D4D76E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76" y="960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" name="Oval 17">
                <a:extLst>
                  <a:ext uri="{FF2B5EF4-FFF2-40B4-BE49-F238E27FC236}">
                    <a16:creationId xmlns:a16="http://schemas.microsoft.com/office/drawing/2014/main" id="{84FEB1C5-733B-CE4C-9F87-C408DB13B5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96" cy="96"/>
              </a:xfrm>
              <a:prstGeom prst="ellipse">
                <a:avLst/>
              </a:prstGeom>
              <a:solidFill>
                <a:srgbClr val="0066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39" name="Oval 18">
                <a:extLst>
                  <a:ext uri="{FF2B5EF4-FFF2-40B4-BE49-F238E27FC236}">
                    <a16:creationId xmlns:a16="http://schemas.microsoft.com/office/drawing/2014/main" id="{75B0F5E9-B93D-AE48-9CE4-63A3C739E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96"/>
              </a:xfrm>
              <a:prstGeom prst="ellipse">
                <a:avLst/>
              </a:prstGeom>
              <a:solidFill>
                <a:srgbClr val="0066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40" name="Oval 19">
                <a:extLst>
                  <a:ext uri="{FF2B5EF4-FFF2-40B4-BE49-F238E27FC236}">
                    <a16:creationId xmlns:a16="http://schemas.microsoft.com/office/drawing/2014/main" id="{D389A4EF-9956-C44D-A924-C25EE3C7C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96"/>
              </a:xfrm>
              <a:prstGeom prst="ellipse">
                <a:avLst/>
              </a:prstGeom>
              <a:solidFill>
                <a:srgbClr val="0066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41" name="Rectangle 20">
                <a:extLst>
                  <a:ext uri="{FF2B5EF4-FFF2-40B4-BE49-F238E27FC236}">
                    <a16:creationId xmlns:a16="http://schemas.microsoft.com/office/drawing/2014/main" id="{8A264477-DCD2-114E-B0F2-C2DA2E1B71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192" cy="96"/>
              </a:xfrm>
              <a:prstGeom prst="rect">
                <a:avLst/>
              </a:prstGeom>
              <a:solidFill>
                <a:srgbClr val="0066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42" name="Oval 21">
                <a:extLst>
                  <a:ext uri="{FF2B5EF4-FFF2-40B4-BE49-F238E27FC236}">
                    <a16:creationId xmlns:a16="http://schemas.microsoft.com/office/drawing/2014/main" id="{F48ADB59-BD13-464B-9C9D-5C9A1755D4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96"/>
              </a:xfrm>
              <a:prstGeom prst="ellipse">
                <a:avLst/>
              </a:prstGeom>
              <a:solidFill>
                <a:srgbClr val="0066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3" name="Group 26">
              <a:extLst>
                <a:ext uri="{FF2B5EF4-FFF2-40B4-BE49-F238E27FC236}">
                  <a16:creationId xmlns:a16="http://schemas.microsoft.com/office/drawing/2014/main" id="{A54385DF-057F-DC4B-8E4B-D0D35B2AEC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2194"/>
              <a:ext cx="432" cy="240"/>
              <a:chOff x="3984" y="912"/>
              <a:chExt cx="432" cy="240"/>
            </a:xfrm>
          </p:grpSpPr>
          <p:sp>
            <p:nvSpPr>
              <p:cNvPr id="27" name="Line 27">
                <a:extLst>
                  <a:ext uri="{FF2B5EF4-FFF2-40B4-BE49-F238E27FC236}">
                    <a16:creationId xmlns:a16="http://schemas.microsoft.com/office/drawing/2014/main" id="{2E1065B0-63DD-9341-A130-DA69D7A50F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0" y="960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8" name="Line 28">
                <a:extLst>
                  <a:ext uri="{FF2B5EF4-FFF2-40B4-BE49-F238E27FC236}">
                    <a16:creationId xmlns:a16="http://schemas.microsoft.com/office/drawing/2014/main" id="{E32CB7C7-FA12-154A-8A49-4259C2029D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2" y="1104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" name="Line 29">
                <a:extLst>
                  <a:ext uri="{FF2B5EF4-FFF2-40B4-BE49-F238E27FC236}">
                    <a16:creationId xmlns:a16="http://schemas.microsoft.com/office/drawing/2014/main" id="{FD9D92E3-9197-D942-9612-A49B2DE733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76" y="960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" name="Oval 30">
                <a:extLst>
                  <a:ext uri="{FF2B5EF4-FFF2-40B4-BE49-F238E27FC236}">
                    <a16:creationId xmlns:a16="http://schemas.microsoft.com/office/drawing/2014/main" id="{0F832358-8704-DD4F-B80A-0E281AA003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96" cy="96"/>
              </a:xfrm>
              <a:prstGeom prst="ellipse">
                <a:avLst/>
              </a:prstGeom>
              <a:solidFill>
                <a:srgbClr val="CC00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31" name="Oval 31">
                <a:extLst>
                  <a:ext uri="{FF2B5EF4-FFF2-40B4-BE49-F238E27FC236}">
                    <a16:creationId xmlns:a16="http://schemas.microsoft.com/office/drawing/2014/main" id="{C4237F8D-3B60-D040-95C8-5D7F836B3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96" cy="96"/>
              </a:xfrm>
              <a:prstGeom prst="ellipse">
                <a:avLst/>
              </a:prstGeom>
              <a:solidFill>
                <a:srgbClr val="CC00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32" name="Oval 32">
                <a:extLst>
                  <a:ext uri="{FF2B5EF4-FFF2-40B4-BE49-F238E27FC236}">
                    <a16:creationId xmlns:a16="http://schemas.microsoft.com/office/drawing/2014/main" id="{23BC428C-CC59-FC45-A629-E03AD25AFC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96" cy="96"/>
              </a:xfrm>
              <a:prstGeom prst="ellipse">
                <a:avLst/>
              </a:prstGeom>
              <a:solidFill>
                <a:srgbClr val="CC00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33" name="Rectangle 33">
                <a:extLst>
                  <a:ext uri="{FF2B5EF4-FFF2-40B4-BE49-F238E27FC236}">
                    <a16:creationId xmlns:a16="http://schemas.microsoft.com/office/drawing/2014/main" id="{15027A37-349D-5E4E-A1C3-DDD23A58E9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912"/>
                <a:ext cx="192" cy="96"/>
              </a:xfrm>
              <a:prstGeom prst="rect">
                <a:avLst/>
              </a:prstGeom>
              <a:solidFill>
                <a:srgbClr val="CC00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34" name="Oval 34">
                <a:extLst>
                  <a:ext uri="{FF2B5EF4-FFF2-40B4-BE49-F238E27FC236}">
                    <a16:creationId xmlns:a16="http://schemas.microsoft.com/office/drawing/2014/main" id="{83A93102-1F29-DE41-B5CE-18A905258A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912"/>
                <a:ext cx="96" cy="96"/>
              </a:xfrm>
              <a:prstGeom prst="ellipse">
                <a:avLst/>
              </a:prstGeom>
              <a:solidFill>
                <a:srgbClr val="CC00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4" name="Text Box 45">
              <a:extLst>
                <a:ext uri="{FF2B5EF4-FFF2-40B4-BE49-F238E27FC236}">
                  <a16:creationId xmlns:a16="http://schemas.microsoft.com/office/drawing/2014/main" id="{413ECE66-652B-B04F-A54A-0932740449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1152"/>
              <a:ext cx="14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600" dirty="0">
                  <a:latin typeface="Arial" panose="020B0604020202020204" pitchFamily="34" charset="0"/>
                  <a:ea typeface="宋体" panose="02010600030101010101" pitchFamily="2" charset="-122"/>
                </a:rPr>
                <a:t>Model  for each language</a:t>
              </a:r>
            </a:p>
          </p:txBody>
        </p:sp>
        <p:sp>
          <p:nvSpPr>
            <p:cNvPr id="25" name="Text Box 48">
              <a:extLst>
                <a:ext uri="{FF2B5EF4-FFF2-40B4-BE49-F238E27FC236}">
                  <a16:creationId xmlns:a16="http://schemas.microsoft.com/office/drawing/2014/main" id="{AA1BAE25-E88E-0C48-A4C0-738AAE6A4A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496"/>
              <a:ext cx="64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400" dirty="0">
                  <a:solidFill>
                    <a:srgbClr val="CC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Chinese</a:t>
              </a:r>
              <a:endParaRPr lang="en-US" altLang="zh-CN" sz="1400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" name="Text Box 49">
              <a:extLst>
                <a:ext uri="{FF2B5EF4-FFF2-40B4-BE49-F238E27FC236}">
                  <a16:creationId xmlns:a16="http://schemas.microsoft.com/office/drawing/2014/main" id="{2DA6801D-5099-CD46-9FBC-281324E53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920"/>
              <a:ext cx="5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400" dirty="0">
                  <a:solidFill>
                    <a:srgbClr val="0066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English</a:t>
              </a:r>
            </a:p>
          </p:txBody>
        </p:sp>
      </p:grpSp>
      <p:sp>
        <p:nvSpPr>
          <p:cNvPr id="43" name="Text Box 69">
            <a:extLst>
              <a:ext uri="{FF2B5EF4-FFF2-40B4-BE49-F238E27FC236}">
                <a16:creationId xmlns:a16="http://schemas.microsoft.com/office/drawing/2014/main" id="{D5B7C451-C51A-AD4C-81E6-489E28405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577974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8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Enrollment Phase</a:t>
            </a:r>
          </a:p>
        </p:txBody>
      </p:sp>
      <p:cxnSp>
        <p:nvCxnSpPr>
          <p:cNvPr id="44" name="AutoShape 64">
            <a:extLst>
              <a:ext uri="{FF2B5EF4-FFF2-40B4-BE49-F238E27FC236}">
                <a16:creationId xmlns:a16="http://schemas.microsoft.com/office/drawing/2014/main" id="{6271506A-6B7D-3346-AA1C-FC5E6F1142E7}"/>
              </a:ext>
            </a:extLst>
          </p:cNvPr>
          <p:cNvCxnSpPr>
            <a:cxnSpLocks noChangeShapeType="1"/>
            <a:stCxn id="25" idx="2"/>
            <a:endCxn id="52" idx="0"/>
          </p:cNvCxnSpPr>
          <p:nvPr/>
        </p:nvCxnSpPr>
        <p:spPr bwMode="auto">
          <a:xfrm rot="5400000">
            <a:off x="7535863" y="3875086"/>
            <a:ext cx="682625" cy="173355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Rectangle 73">
            <a:extLst>
              <a:ext uri="{FF2B5EF4-FFF2-40B4-BE49-F238E27FC236}">
                <a16:creationId xmlns:a16="http://schemas.microsoft.com/office/drawing/2014/main" id="{7C5C1BED-7549-FF4A-8FCD-BB2A7A4E5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163887"/>
            <a:ext cx="1371600" cy="5302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Model training</a:t>
            </a:r>
          </a:p>
        </p:txBody>
      </p:sp>
      <p:grpSp>
        <p:nvGrpSpPr>
          <p:cNvPr id="46" name="Group 80">
            <a:extLst>
              <a:ext uri="{FF2B5EF4-FFF2-40B4-BE49-F238E27FC236}">
                <a16:creationId xmlns:a16="http://schemas.microsoft.com/office/drawing/2014/main" id="{84FE6D1E-10BF-0844-819F-96B36B3EAD5C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5159374"/>
            <a:ext cx="1752600" cy="336550"/>
            <a:chOff x="4272" y="3168"/>
            <a:chExt cx="1104" cy="212"/>
          </a:xfrm>
        </p:grpSpPr>
        <p:sp>
          <p:nvSpPr>
            <p:cNvPr id="47" name="Line 57">
              <a:extLst>
                <a:ext uri="{FF2B5EF4-FFF2-40B4-BE49-F238E27FC236}">
                  <a16:creationId xmlns:a16="http://schemas.microsoft.com/office/drawing/2014/main" id="{BC570806-AC0E-3A41-BFF8-F97F8AD688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3287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" name="Text Box 60">
              <a:extLst>
                <a:ext uri="{FF2B5EF4-FFF2-40B4-BE49-F238E27FC236}">
                  <a16:creationId xmlns:a16="http://schemas.microsoft.com/office/drawing/2014/main" id="{358A95BA-46BC-2440-9584-C5B2602833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3168"/>
              <a:ext cx="76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600" dirty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Accepted!</a:t>
              </a:r>
              <a:endParaRPr lang="en-US" altLang="zh-CN" sz="16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9" name="Group 84">
            <a:extLst>
              <a:ext uri="{FF2B5EF4-FFF2-40B4-BE49-F238E27FC236}">
                <a16:creationId xmlns:a16="http://schemas.microsoft.com/office/drawing/2014/main" id="{6C295A03-53E5-0C46-9378-0D2EF0949744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4549775"/>
            <a:ext cx="8153400" cy="1785938"/>
            <a:chOff x="240" y="2784"/>
            <a:chExt cx="5136" cy="1125"/>
          </a:xfrm>
        </p:grpSpPr>
        <p:grpSp>
          <p:nvGrpSpPr>
            <p:cNvPr id="50" name="Group 50">
              <a:extLst>
                <a:ext uri="{FF2B5EF4-FFF2-40B4-BE49-F238E27FC236}">
                  <a16:creationId xmlns:a16="http://schemas.microsoft.com/office/drawing/2014/main" id="{FD0D892D-C37C-F345-95A3-D684CE74E2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3168"/>
              <a:ext cx="839" cy="262"/>
              <a:chOff x="508" y="794"/>
              <a:chExt cx="839" cy="262"/>
            </a:xfrm>
          </p:grpSpPr>
          <p:sp>
            <p:nvSpPr>
              <p:cNvPr id="59" name="Freeform 51">
                <a:extLst>
                  <a:ext uri="{FF2B5EF4-FFF2-40B4-BE49-F238E27FC236}">
                    <a16:creationId xmlns:a16="http://schemas.microsoft.com/office/drawing/2014/main" id="{730433C0-7509-0F4A-BD3E-6EF4CFC4E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" y="794"/>
                <a:ext cx="496" cy="262"/>
              </a:xfrm>
              <a:custGeom>
                <a:avLst/>
                <a:gdLst>
                  <a:gd name="T0" fmla="*/ 4 w 496"/>
                  <a:gd name="T1" fmla="*/ 134 h 262"/>
                  <a:gd name="T2" fmla="*/ 12 w 496"/>
                  <a:gd name="T3" fmla="*/ 136 h 262"/>
                  <a:gd name="T4" fmla="*/ 21 w 496"/>
                  <a:gd name="T5" fmla="*/ 136 h 262"/>
                  <a:gd name="T6" fmla="*/ 31 w 496"/>
                  <a:gd name="T7" fmla="*/ 136 h 262"/>
                  <a:gd name="T8" fmla="*/ 39 w 496"/>
                  <a:gd name="T9" fmla="*/ 134 h 262"/>
                  <a:gd name="T10" fmla="*/ 46 w 496"/>
                  <a:gd name="T11" fmla="*/ 132 h 262"/>
                  <a:gd name="T12" fmla="*/ 54 w 496"/>
                  <a:gd name="T13" fmla="*/ 130 h 262"/>
                  <a:gd name="T14" fmla="*/ 65 w 496"/>
                  <a:gd name="T15" fmla="*/ 136 h 262"/>
                  <a:gd name="T16" fmla="*/ 73 w 496"/>
                  <a:gd name="T17" fmla="*/ 132 h 262"/>
                  <a:gd name="T18" fmla="*/ 81 w 496"/>
                  <a:gd name="T19" fmla="*/ 136 h 262"/>
                  <a:gd name="T20" fmla="*/ 88 w 496"/>
                  <a:gd name="T21" fmla="*/ 138 h 262"/>
                  <a:gd name="T22" fmla="*/ 96 w 496"/>
                  <a:gd name="T23" fmla="*/ 138 h 262"/>
                  <a:gd name="T24" fmla="*/ 106 w 496"/>
                  <a:gd name="T25" fmla="*/ 134 h 262"/>
                  <a:gd name="T26" fmla="*/ 115 w 496"/>
                  <a:gd name="T27" fmla="*/ 132 h 262"/>
                  <a:gd name="T28" fmla="*/ 123 w 496"/>
                  <a:gd name="T29" fmla="*/ 129 h 262"/>
                  <a:gd name="T30" fmla="*/ 131 w 496"/>
                  <a:gd name="T31" fmla="*/ 134 h 262"/>
                  <a:gd name="T32" fmla="*/ 140 w 496"/>
                  <a:gd name="T33" fmla="*/ 136 h 262"/>
                  <a:gd name="T34" fmla="*/ 148 w 496"/>
                  <a:gd name="T35" fmla="*/ 129 h 262"/>
                  <a:gd name="T36" fmla="*/ 156 w 496"/>
                  <a:gd name="T37" fmla="*/ 130 h 262"/>
                  <a:gd name="T38" fmla="*/ 169 w 496"/>
                  <a:gd name="T39" fmla="*/ 169 h 262"/>
                  <a:gd name="T40" fmla="*/ 177 w 496"/>
                  <a:gd name="T41" fmla="*/ 65 h 262"/>
                  <a:gd name="T42" fmla="*/ 186 w 496"/>
                  <a:gd name="T43" fmla="*/ 115 h 262"/>
                  <a:gd name="T44" fmla="*/ 196 w 496"/>
                  <a:gd name="T45" fmla="*/ 167 h 262"/>
                  <a:gd name="T46" fmla="*/ 204 w 496"/>
                  <a:gd name="T47" fmla="*/ 56 h 262"/>
                  <a:gd name="T48" fmla="*/ 211 w 496"/>
                  <a:gd name="T49" fmla="*/ 152 h 262"/>
                  <a:gd name="T50" fmla="*/ 219 w 496"/>
                  <a:gd name="T51" fmla="*/ 129 h 262"/>
                  <a:gd name="T52" fmla="*/ 232 w 496"/>
                  <a:gd name="T53" fmla="*/ 196 h 262"/>
                  <a:gd name="T54" fmla="*/ 242 w 496"/>
                  <a:gd name="T55" fmla="*/ 21 h 262"/>
                  <a:gd name="T56" fmla="*/ 250 w 496"/>
                  <a:gd name="T57" fmla="*/ 119 h 262"/>
                  <a:gd name="T58" fmla="*/ 257 w 496"/>
                  <a:gd name="T59" fmla="*/ 117 h 262"/>
                  <a:gd name="T60" fmla="*/ 267 w 496"/>
                  <a:gd name="T61" fmla="*/ 169 h 262"/>
                  <a:gd name="T62" fmla="*/ 276 w 496"/>
                  <a:gd name="T63" fmla="*/ 0 h 262"/>
                  <a:gd name="T64" fmla="*/ 284 w 496"/>
                  <a:gd name="T65" fmla="*/ 82 h 262"/>
                  <a:gd name="T66" fmla="*/ 292 w 496"/>
                  <a:gd name="T67" fmla="*/ 123 h 262"/>
                  <a:gd name="T68" fmla="*/ 299 w 496"/>
                  <a:gd name="T69" fmla="*/ 146 h 262"/>
                  <a:gd name="T70" fmla="*/ 309 w 496"/>
                  <a:gd name="T71" fmla="*/ 230 h 262"/>
                  <a:gd name="T72" fmla="*/ 319 w 496"/>
                  <a:gd name="T73" fmla="*/ 117 h 262"/>
                  <a:gd name="T74" fmla="*/ 326 w 496"/>
                  <a:gd name="T75" fmla="*/ 100 h 262"/>
                  <a:gd name="T76" fmla="*/ 338 w 496"/>
                  <a:gd name="T77" fmla="*/ 171 h 262"/>
                  <a:gd name="T78" fmla="*/ 347 w 496"/>
                  <a:gd name="T79" fmla="*/ 192 h 262"/>
                  <a:gd name="T80" fmla="*/ 355 w 496"/>
                  <a:gd name="T81" fmla="*/ 104 h 262"/>
                  <a:gd name="T82" fmla="*/ 365 w 496"/>
                  <a:gd name="T83" fmla="*/ 148 h 262"/>
                  <a:gd name="T84" fmla="*/ 372 w 496"/>
                  <a:gd name="T85" fmla="*/ 154 h 262"/>
                  <a:gd name="T86" fmla="*/ 380 w 496"/>
                  <a:gd name="T87" fmla="*/ 194 h 262"/>
                  <a:gd name="T88" fmla="*/ 390 w 496"/>
                  <a:gd name="T89" fmla="*/ 6 h 262"/>
                  <a:gd name="T90" fmla="*/ 399 w 496"/>
                  <a:gd name="T91" fmla="*/ 100 h 262"/>
                  <a:gd name="T92" fmla="*/ 407 w 496"/>
                  <a:gd name="T93" fmla="*/ 123 h 262"/>
                  <a:gd name="T94" fmla="*/ 414 w 496"/>
                  <a:gd name="T95" fmla="*/ 146 h 262"/>
                  <a:gd name="T96" fmla="*/ 422 w 496"/>
                  <a:gd name="T97" fmla="*/ 161 h 262"/>
                  <a:gd name="T98" fmla="*/ 432 w 496"/>
                  <a:gd name="T99" fmla="*/ 65 h 262"/>
                  <a:gd name="T100" fmla="*/ 439 w 496"/>
                  <a:gd name="T101" fmla="*/ 61 h 262"/>
                  <a:gd name="T102" fmla="*/ 449 w 496"/>
                  <a:gd name="T103" fmla="*/ 142 h 262"/>
                  <a:gd name="T104" fmla="*/ 457 w 496"/>
                  <a:gd name="T105" fmla="*/ 169 h 262"/>
                  <a:gd name="T106" fmla="*/ 466 w 496"/>
                  <a:gd name="T107" fmla="*/ 132 h 262"/>
                  <a:gd name="T108" fmla="*/ 474 w 496"/>
                  <a:gd name="T109" fmla="*/ 36 h 262"/>
                  <a:gd name="T110" fmla="*/ 482 w 496"/>
                  <a:gd name="T111" fmla="*/ 84 h 262"/>
                  <a:gd name="T112" fmla="*/ 489 w 496"/>
                  <a:gd name="T113" fmla="*/ 142 h 26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96" h="262">
                    <a:moveTo>
                      <a:pt x="0" y="130"/>
                    </a:moveTo>
                    <a:lnTo>
                      <a:pt x="4" y="134"/>
                    </a:lnTo>
                    <a:lnTo>
                      <a:pt x="8" y="134"/>
                    </a:lnTo>
                    <a:lnTo>
                      <a:pt x="12" y="136"/>
                    </a:lnTo>
                    <a:lnTo>
                      <a:pt x="17" y="132"/>
                    </a:lnTo>
                    <a:lnTo>
                      <a:pt x="21" y="136"/>
                    </a:lnTo>
                    <a:lnTo>
                      <a:pt x="25" y="134"/>
                    </a:lnTo>
                    <a:lnTo>
                      <a:pt x="31" y="136"/>
                    </a:lnTo>
                    <a:lnTo>
                      <a:pt x="35" y="136"/>
                    </a:lnTo>
                    <a:lnTo>
                      <a:pt x="39" y="134"/>
                    </a:lnTo>
                    <a:lnTo>
                      <a:pt x="42" y="132"/>
                    </a:lnTo>
                    <a:lnTo>
                      <a:pt x="46" y="132"/>
                    </a:lnTo>
                    <a:lnTo>
                      <a:pt x="52" y="130"/>
                    </a:lnTo>
                    <a:lnTo>
                      <a:pt x="54" y="130"/>
                    </a:lnTo>
                    <a:lnTo>
                      <a:pt x="60" y="130"/>
                    </a:lnTo>
                    <a:lnTo>
                      <a:pt x="65" y="136"/>
                    </a:lnTo>
                    <a:lnTo>
                      <a:pt x="67" y="130"/>
                    </a:lnTo>
                    <a:lnTo>
                      <a:pt x="73" y="132"/>
                    </a:lnTo>
                    <a:lnTo>
                      <a:pt x="75" y="134"/>
                    </a:lnTo>
                    <a:lnTo>
                      <a:pt x="81" y="136"/>
                    </a:lnTo>
                    <a:lnTo>
                      <a:pt x="87" y="136"/>
                    </a:lnTo>
                    <a:lnTo>
                      <a:pt x="88" y="138"/>
                    </a:lnTo>
                    <a:lnTo>
                      <a:pt x="94" y="136"/>
                    </a:lnTo>
                    <a:lnTo>
                      <a:pt x="96" y="138"/>
                    </a:lnTo>
                    <a:lnTo>
                      <a:pt x="102" y="136"/>
                    </a:lnTo>
                    <a:lnTo>
                      <a:pt x="106" y="134"/>
                    </a:lnTo>
                    <a:lnTo>
                      <a:pt x="110" y="132"/>
                    </a:lnTo>
                    <a:lnTo>
                      <a:pt x="115" y="132"/>
                    </a:lnTo>
                    <a:lnTo>
                      <a:pt x="119" y="130"/>
                    </a:lnTo>
                    <a:lnTo>
                      <a:pt x="123" y="129"/>
                    </a:lnTo>
                    <a:lnTo>
                      <a:pt x="127" y="127"/>
                    </a:lnTo>
                    <a:lnTo>
                      <a:pt x="131" y="134"/>
                    </a:lnTo>
                    <a:lnTo>
                      <a:pt x="134" y="136"/>
                    </a:lnTo>
                    <a:lnTo>
                      <a:pt x="140" y="136"/>
                    </a:lnTo>
                    <a:lnTo>
                      <a:pt x="144" y="130"/>
                    </a:lnTo>
                    <a:lnTo>
                      <a:pt x="148" y="129"/>
                    </a:lnTo>
                    <a:lnTo>
                      <a:pt x="154" y="127"/>
                    </a:lnTo>
                    <a:lnTo>
                      <a:pt x="156" y="130"/>
                    </a:lnTo>
                    <a:lnTo>
                      <a:pt x="161" y="142"/>
                    </a:lnTo>
                    <a:lnTo>
                      <a:pt x="169" y="169"/>
                    </a:lnTo>
                    <a:lnTo>
                      <a:pt x="175" y="157"/>
                    </a:lnTo>
                    <a:lnTo>
                      <a:pt x="177" y="65"/>
                    </a:lnTo>
                    <a:lnTo>
                      <a:pt x="182" y="102"/>
                    </a:lnTo>
                    <a:lnTo>
                      <a:pt x="186" y="115"/>
                    </a:lnTo>
                    <a:lnTo>
                      <a:pt x="190" y="157"/>
                    </a:lnTo>
                    <a:lnTo>
                      <a:pt x="196" y="167"/>
                    </a:lnTo>
                    <a:lnTo>
                      <a:pt x="198" y="207"/>
                    </a:lnTo>
                    <a:lnTo>
                      <a:pt x="204" y="56"/>
                    </a:lnTo>
                    <a:lnTo>
                      <a:pt x="207" y="71"/>
                    </a:lnTo>
                    <a:lnTo>
                      <a:pt x="211" y="152"/>
                    </a:lnTo>
                    <a:lnTo>
                      <a:pt x="215" y="125"/>
                    </a:lnTo>
                    <a:lnTo>
                      <a:pt x="219" y="129"/>
                    </a:lnTo>
                    <a:lnTo>
                      <a:pt x="228" y="157"/>
                    </a:lnTo>
                    <a:lnTo>
                      <a:pt x="232" y="196"/>
                    </a:lnTo>
                    <a:lnTo>
                      <a:pt x="238" y="190"/>
                    </a:lnTo>
                    <a:lnTo>
                      <a:pt x="242" y="21"/>
                    </a:lnTo>
                    <a:lnTo>
                      <a:pt x="246" y="123"/>
                    </a:lnTo>
                    <a:lnTo>
                      <a:pt x="250" y="119"/>
                    </a:lnTo>
                    <a:lnTo>
                      <a:pt x="253" y="136"/>
                    </a:lnTo>
                    <a:lnTo>
                      <a:pt x="257" y="117"/>
                    </a:lnTo>
                    <a:lnTo>
                      <a:pt x="263" y="157"/>
                    </a:lnTo>
                    <a:lnTo>
                      <a:pt x="267" y="169"/>
                    </a:lnTo>
                    <a:lnTo>
                      <a:pt x="271" y="261"/>
                    </a:lnTo>
                    <a:lnTo>
                      <a:pt x="276" y="0"/>
                    </a:lnTo>
                    <a:lnTo>
                      <a:pt x="278" y="136"/>
                    </a:lnTo>
                    <a:lnTo>
                      <a:pt x="284" y="82"/>
                    </a:lnTo>
                    <a:lnTo>
                      <a:pt x="288" y="155"/>
                    </a:lnTo>
                    <a:lnTo>
                      <a:pt x="292" y="123"/>
                    </a:lnTo>
                    <a:lnTo>
                      <a:pt x="298" y="165"/>
                    </a:lnTo>
                    <a:lnTo>
                      <a:pt x="299" y="146"/>
                    </a:lnTo>
                    <a:lnTo>
                      <a:pt x="305" y="238"/>
                    </a:lnTo>
                    <a:lnTo>
                      <a:pt x="309" y="230"/>
                    </a:lnTo>
                    <a:lnTo>
                      <a:pt x="313" y="11"/>
                    </a:lnTo>
                    <a:lnTo>
                      <a:pt x="319" y="117"/>
                    </a:lnTo>
                    <a:lnTo>
                      <a:pt x="321" y="107"/>
                    </a:lnTo>
                    <a:lnTo>
                      <a:pt x="326" y="100"/>
                    </a:lnTo>
                    <a:lnTo>
                      <a:pt x="330" y="127"/>
                    </a:lnTo>
                    <a:lnTo>
                      <a:pt x="338" y="171"/>
                    </a:lnTo>
                    <a:lnTo>
                      <a:pt x="344" y="203"/>
                    </a:lnTo>
                    <a:lnTo>
                      <a:pt x="347" y="192"/>
                    </a:lnTo>
                    <a:lnTo>
                      <a:pt x="351" y="23"/>
                    </a:lnTo>
                    <a:lnTo>
                      <a:pt x="355" y="104"/>
                    </a:lnTo>
                    <a:lnTo>
                      <a:pt x="359" y="94"/>
                    </a:lnTo>
                    <a:lnTo>
                      <a:pt x="365" y="148"/>
                    </a:lnTo>
                    <a:lnTo>
                      <a:pt x="367" y="136"/>
                    </a:lnTo>
                    <a:lnTo>
                      <a:pt x="372" y="154"/>
                    </a:lnTo>
                    <a:lnTo>
                      <a:pt x="378" y="178"/>
                    </a:lnTo>
                    <a:lnTo>
                      <a:pt x="380" y="194"/>
                    </a:lnTo>
                    <a:lnTo>
                      <a:pt x="386" y="163"/>
                    </a:lnTo>
                    <a:lnTo>
                      <a:pt x="390" y="6"/>
                    </a:lnTo>
                    <a:lnTo>
                      <a:pt x="393" y="136"/>
                    </a:lnTo>
                    <a:lnTo>
                      <a:pt x="399" y="100"/>
                    </a:lnTo>
                    <a:lnTo>
                      <a:pt x="401" y="134"/>
                    </a:lnTo>
                    <a:lnTo>
                      <a:pt x="407" y="123"/>
                    </a:lnTo>
                    <a:lnTo>
                      <a:pt x="411" y="167"/>
                    </a:lnTo>
                    <a:lnTo>
                      <a:pt x="414" y="146"/>
                    </a:lnTo>
                    <a:lnTo>
                      <a:pt x="420" y="182"/>
                    </a:lnTo>
                    <a:lnTo>
                      <a:pt x="422" y="161"/>
                    </a:lnTo>
                    <a:lnTo>
                      <a:pt x="428" y="154"/>
                    </a:lnTo>
                    <a:lnTo>
                      <a:pt x="432" y="65"/>
                    </a:lnTo>
                    <a:lnTo>
                      <a:pt x="436" y="107"/>
                    </a:lnTo>
                    <a:lnTo>
                      <a:pt x="439" y="61"/>
                    </a:lnTo>
                    <a:lnTo>
                      <a:pt x="445" y="157"/>
                    </a:lnTo>
                    <a:lnTo>
                      <a:pt x="449" y="142"/>
                    </a:lnTo>
                    <a:lnTo>
                      <a:pt x="453" y="169"/>
                    </a:lnTo>
                    <a:lnTo>
                      <a:pt x="457" y="169"/>
                    </a:lnTo>
                    <a:lnTo>
                      <a:pt x="461" y="165"/>
                    </a:lnTo>
                    <a:lnTo>
                      <a:pt x="466" y="132"/>
                    </a:lnTo>
                    <a:lnTo>
                      <a:pt x="470" y="136"/>
                    </a:lnTo>
                    <a:lnTo>
                      <a:pt x="474" y="36"/>
                    </a:lnTo>
                    <a:lnTo>
                      <a:pt x="478" y="100"/>
                    </a:lnTo>
                    <a:lnTo>
                      <a:pt x="482" y="84"/>
                    </a:lnTo>
                    <a:lnTo>
                      <a:pt x="487" y="134"/>
                    </a:lnTo>
                    <a:lnTo>
                      <a:pt x="489" y="142"/>
                    </a:lnTo>
                    <a:lnTo>
                      <a:pt x="495" y="163"/>
                    </a:lnTo>
                  </a:path>
                </a:pathLst>
              </a:custGeom>
              <a:noFill/>
              <a:ln w="12700" cap="rnd" cmpd="sng">
                <a:solidFill>
                  <a:srgbClr val="CC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" name="Freeform 52">
                <a:extLst>
                  <a:ext uri="{FF2B5EF4-FFF2-40B4-BE49-F238E27FC236}">
                    <a16:creationId xmlns:a16="http://schemas.microsoft.com/office/drawing/2014/main" id="{63952F9B-07DC-F143-89A4-8CE1B35A6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" y="882"/>
                <a:ext cx="344" cy="80"/>
              </a:xfrm>
              <a:custGeom>
                <a:avLst/>
                <a:gdLst>
                  <a:gd name="T0" fmla="*/ 0 w 344"/>
                  <a:gd name="T1" fmla="*/ 75 h 80"/>
                  <a:gd name="T2" fmla="*/ 8 w 344"/>
                  <a:gd name="T3" fmla="*/ 79 h 80"/>
                  <a:gd name="T4" fmla="*/ 17 w 344"/>
                  <a:gd name="T5" fmla="*/ 60 h 80"/>
                  <a:gd name="T6" fmla="*/ 25 w 344"/>
                  <a:gd name="T7" fmla="*/ 46 h 80"/>
                  <a:gd name="T8" fmla="*/ 35 w 344"/>
                  <a:gd name="T9" fmla="*/ 33 h 80"/>
                  <a:gd name="T10" fmla="*/ 42 w 344"/>
                  <a:gd name="T11" fmla="*/ 64 h 80"/>
                  <a:gd name="T12" fmla="*/ 50 w 344"/>
                  <a:gd name="T13" fmla="*/ 58 h 80"/>
                  <a:gd name="T14" fmla="*/ 59 w 344"/>
                  <a:gd name="T15" fmla="*/ 58 h 80"/>
                  <a:gd name="T16" fmla="*/ 67 w 344"/>
                  <a:gd name="T17" fmla="*/ 35 h 80"/>
                  <a:gd name="T18" fmla="*/ 75 w 344"/>
                  <a:gd name="T19" fmla="*/ 27 h 80"/>
                  <a:gd name="T20" fmla="*/ 84 w 344"/>
                  <a:gd name="T21" fmla="*/ 48 h 80"/>
                  <a:gd name="T22" fmla="*/ 94 w 344"/>
                  <a:gd name="T23" fmla="*/ 54 h 80"/>
                  <a:gd name="T24" fmla="*/ 106 w 344"/>
                  <a:gd name="T25" fmla="*/ 44 h 80"/>
                  <a:gd name="T26" fmla="*/ 115 w 344"/>
                  <a:gd name="T27" fmla="*/ 44 h 80"/>
                  <a:gd name="T28" fmla="*/ 123 w 344"/>
                  <a:gd name="T29" fmla="*/ 44 h 80"/>
                  <a:gd name="T30" fmla="*/ 130 w 344"/>
                  <a:gd name="T31" fmla="*/ 46 h 80"/>
                  <a:gd name="T32" fmla="*/ 140 w 344"/>
                  <a:gd name="T33" fmla="*/ 46 h 80"/>
                  <a:gd name="T34" fmla="*/ 148 w 344"/>
                  <a:gd name="T35" fmla="*/ 50 h 80"/>
                  <a:gd name="T36" fmla="*/ 161 w 344"/>
                  <a:gd name="T37" fmla="*/ 48 h 80"/>
                  <a:gd name="T38" fmla="*/ 169 w 344"/>
                  <a:gd name="T39" fmla="*/ 48 h 80"/>
                  <a:gd name="T40" fmla="*/ 178 w 344"/>
                  <a:gd name="T41" fmla="*/ 44 h 80"/>
                  <a:gd name="T42" fmla="*/ 186 w 344"/>
                  <a:gd name="T43" fmla="*/ 39 h 80"/>
                  <a:gd name="T44" fmla="*/ 196 w 344"/>
                  <a:gd name="T45" fmla="*/ 41 h 80"/>
                  <a:gd name="T46" fmla="*/ 203 w 344"/>
                  <a:gd name="T47" fmla="*/ 44 h 80"/>
                  <a:gd name="T48" fmla="*/ 211 w 344"/>
                  <a:gd name="T49" fmla="*/ 44 h 80"/>
                  <a:gd name="T50" fmla="*/ 221 w 344"/>
                  <a:gd name="T51" fmla="*/ 48 h 80"/>
                  <a:gd name="T52" fmla="*/ 228 w 344"/>
                  <a:gd name="T53" fmla="*/ 48 h 80"/>
                  <a:gd name="T54" fmla="*/ 238 w 344"/>
                  <a:gd name="T55" fmla="*/ 46 h 80"/>
                  <a:gd name="T56" fmla="*/ 246 w 344"/>
                  <a:gd name="T57" fmla="*/ 50 h 80"/>
                  <a:gd name="T58" fmla="*/ 259 w 344"/>
                  <a:gd name="T59" fmla="*/ 46 h 80"/>
                  <a:gd name="T60" fmla="*/ 267 w 344"/>
                  <a:gd name="T61" fmla="*/ 41 h 80"/>
                  <a:gd name="T62" fmla="*/ 276 w 344"/>
                  <a:gd name="T63" fmla="*/ 44 h 80"/>
                  <a:gd name="T64" fmla="*/ 284 w 344"/>
                  <a:gd name="T65" fmla="*/ 46 h 80"/>
                  <a:gd name="T66" fmla="*/ 292 w 344"/>
                  <a:gd name="T67" fmla="*/ 50 h 80"/>
                  <a:gd name="T68" fmla="*/ 299 w 344"/>
                  <a:gd name="T69" fmla="*/ 50 h 80"/>
                  <a:gd name="T70" fmla="*/ 309 w 344"/>
                  <a:gd name="T71" fmla="*/ 44 h 80"/>
                  <a:gd name="T72" fmla="*/ 318 w 344"/>
                  <a:gd name="T73" fmla="*/ 46 h 80"/>
                  <a:gd name="T74" fmla="*/ 326 w 344"/>
                  <a:gd name="T75" fmla="*/ 44 h 80"/>
                  <a:gd name="T76" fmla="*/ 334 w 344"/>
                  <a:gd name="T77" fmla="*/ 41 h 80"/>
                  <a:gd name="T78" fmla="*/ 343 w 344"/>
                  <a:gd name="T79" fmla="*/ 35 h 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44" h="80">
                    <a:moveTo>
                      <a:pt x="0" y="75"/>
                    </a:moveTo>
                    <a:lnTo>
                      <a:pt x="0" y="75"/>
                    </a:lnTo>
                    <a:lnTo>
                      <a:pt x="6" y="73"/>
                    </a:lnTo>
                    <a:lnTo>
                      <a:pt x="8" y="79"/>
                    </a:lnTo>
                    <a:lnTo>
                      <a:pt x="13" y="50"/>
                    </a:lnTo>
                    <a:lnTo>
                      <a:pt x="17" y="60"/>
                    </a:lnTo>
                    <a:lnTo>
                      <a:pt x="21" y="48"/>
                    </a:lnTo>
                    <a:lnTo>
                      <a:pt x="25" y="46"/>
                    </a:lnTo>
                    <a:lnTo>
                      <a:pt x="29" y="0"/>
                    </a:lnTo>
                    <a:lnTo>
                      <a:pt x="35" y="33"/>
                    </a:lnTo>
                    <a:lnTo>
                      <a:pt x="38" y="44"/>
                    </a:lnTo>
                    <a:lnTo>
                      <a:pt x="42" y="64"/>
                    </a:lnTo>
                    <a:lnTo>
                      <a:pt x="46" y="58"/>
                    </a:lnTo>
                    <a:lnTo>
                      <a:pt x="50" y="58"/>
                    </a:lnTo>
                    <a:lnTo>
                      <a:pt x="56" y="44"/>
                    </a:lnTo>
                    <a:lnTo>
                      <a:pt x="59" y="58"/>
                    </a:lnTo>
                    <a:lnTo>
                      <a:pt x="63" y="35"/>
                    </a:lnTo>
                    <a:lnTo>
                      <a:pt x="67" y="35"/>
                    </a:lnTo>
                    <a:lnTo>
                      <a:pt x="73" y="35"/>
                    </a:lnTo>
                    <a:lnTo>
                      <a:pt x="75" y="27"/>
                    </a:lnTo>
                    <a:lnTo>
                      <a:pt x="81" y="44"/>
                    </a:lnTo>
                    <a:lnTo>
                      <a:pt x="84" y="48"/>
                    </a:lnTo>
                    <a:lnTo>
                      <a:pt x="88" y="54"/>
                    </a:lnTo>
                    <a:lnTo>
                      <a:pt x="94" y="54"/>
                    </a:lnTo>
                    <a:lnTo>
                      <a:pt x="102" y="50"/>
                    </a:lnTo>
                    <a:lnTo>
                      <a:pt x="106" y="44"/>
                    </a:lnTo>
                    <a:lnTo>
                      <a:pt x="109" y="44"/>
                    </a:lnTo>
                    <a:lnTo>
                      <a:pt x="115" y="44"/>
                    </a:lnTo>
                    <a:lnTo>
                      <a:pt x="119" y="41"/>
                    </a:lnTo>
                    <a:lnTo>
                      <a:pt x="123" y="44"/>
                    </a:lnTo>
                    <a:lnTo>
                      <a:pt x="129" y="44"/>
                    </a:lnTo>
                    <a:lnTo>
                      <a:pt x="130" y="46"/>
                    </a:lnTo>
                    <a:lnTo>
                      <a:pt x="136" y="42"/>
                    </a:lnTo>
                    <a:lnTo>
                      <a:pt x="140" y="46"/>
                    </a:lnTo>
                    <a:lnTo>
                      <a:pt x="144" y="46"/>
                    </a:lnTo>
                    <a:lnTo>
                      <a:pt x="148" y="50"/>
                    </a:lnTo>
                    <a:lnTo>
                      <a:pt x="157" y="54"/>
                    </a:lnTo>
                    <a:lnTo>
                      <a:pt x="161" y="48"/>
                    </a:lnTo>
                    <a:lnTo>
                      <a:pt x="165" y="48"/>
                    </a:lnTo>
                    <a:lnTo>
                      <a:pt x="169" y="48"/>
                    </a:lnTo>
                    <a:lnTo>
                      <a:pt x="175" y="48"/>
                    </a:lnTo>
                    <a:lnTo>
                      <a:pt x="178" y="44"/>
                    </a:lnTo>
                    <a:lnTo>
                      <a:pt x="182" y="44"/>
                    </a:lnTo>
                    <a:lnTo>
                      <a:pt x="186" y="39"/>
                    </a:lnTo>
                    <a:lnTo>
                      <a:pt x="190" y="42"/>
                    </a:lnTo>
                    <a:lnTo>
                      <a:pt x="196" y="41"/>
                    </a:lnTo>
                    <a:lnTo>
                      <a:pt x="198" y="42"/>
                    </a:lnTo>
                    <a:lnTo>
                      <a:pt x="203" y="44"/>
                    </a:lnTo>
                    <a:lnTo>
                      <a:pt x="207" y="48"/>
                    </a:lnTo>
                    <a:lnTo>
                      <a:pt x="211" y="44"/>
                    </a:lnTo>
                    <a:lnTo>
                      <a:pt x="217" y="44"/>
                    </a:lnTo>
                    <a:lnTo>
                      <a:pt x="221" y="48"/>
                    </a:lnTo>
                    <a:lnTo>
                      <a:pt x="224" y="46"/>
                    </a:lnTo>
                    <a:lnTo>
                      <a:pt x="228" y="48"/>
                    </a:lnTo>
                    <a:lnTo>
                      <a:pt x="232" y="46"/>
                    </a:lnTo>
                    <a:lnTo>
                      <a:pt x="238" y="46"/>
                    </a:lnTo>
                    <a:lnTo>
                      <a:pt x="242" y="50"/>
                    </a:lnTo>
                    <a:lnTo>
                      <a:pt x="246" y="50"/>
                    </a:lnTo>
                    <a:lnTo>
                      <a:pt x="253" y="44"/>
                    </a:lnTo>
                    <a:lnTo>
                      <a:pt x="259" y="46"/>
                    </a:lnTo>
                    <a:lnTo>
                      <a:pt x="263" y="41"/>
                    </a:lnTo>
                    <a:lnTo>
                      <a:pt x="267" y="41"/>
                    </a:lnTo>
                    <a:lnTo>
                      <a:pt x="270" y="41"/>
                    </a:lnTo>
                    <a:lnTo>
                      <a:pt x="276" y="44"/>
                    </a:lnTo>
                    <a:lnTo>
                      <a:pt x="280" y="44"/>
                    </a:lnTo>
                    <a:lnTo>
                      <a:pt x="284" y="46"/>
                    </a:lnTo>
                    <a:lnTo>
                      <a:pt x="288" y="48"/>
                    </a:lnTo>
                    <a:lnTo>
                      <a:pt x="292" y="50"/>
                    </a:lnTo>
                    <a:lnTo>
                      <a:pt x="297" y="50"/>
                    </a:lnTo>
                    <a:lnTo>
                      <a:pt x="299" y="50"/>
                    </a:lnTo>
                    <a:lnTo>
                      <a:pt x="305" y="44"/>
                    </a:lnTo>
                    <a:lnTo>
                      <a:pt x="309" y="44"/>
                    </a:lnTo>
                    <a:lnTo>
                      <a:pt x="313" y="46"/>
                    </a:lnTo>
                    <a:lnTo>
                      <a:pt x="318" y="46"/>
                    </a:lnTo>
                    <a:lnTo>
                      <a:pt x="320" y="44"/>
                    </a:lnTo>
                    <a:lnTo>
                      <a:pt x="326" y="44"/>
                    </a:lnTo>
                    <a:lnTo>
                      <a:pt x="332" y="41"/>
                    </a:lnTo>
                    <a:lnTo>
                      <a:pt x="334" y="41"/>
                    </a:lnTo>
                    <a:lnTo>
                      <a:pt x="340" y="41"/>
                    </a:lnTo>
                    <a:lnTo>
                      <a:pt x="343" y="35"/>
                    </a:lnTo>
                  </a:path>
                </a:pathLst>
              </a:custGeom>
              <a:noFill/>
              <a:ln w="12700" cap="rnd" cmpd="sng">
                <a:solidFill>
                  <a:srgbClr val="CC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1" name="Rectangle 53">
              <a:extLst>
                <a:ext uri="{FF2B5EF4-FFF2-40B4-BE49-F238E27FC236}">
                  <a16:creationId xmlns:a16="http://schemas.microsoft.com/office/drawing/2014/main" id="{A89FC647-624C-F647-A03A-942AC56C5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3120"/>
              <a:ext cx="864" cy="334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1400">
                  <a:latin typeface="Arial" panose="020B0604020202020204" pitchFamily="34" charset="0"/>
                  <a:ea typeface="宋体" panose="02010600030101010101" pitchFamily="2" charset="-122"/>
                </a:rPr>
                <a:t>Feature extraction</a:t>
              </a:r>
            </a:p>
          </p:txBody>
        </p:sp>
        <p:sp>
          <p:nvSpPr>
            <p:cNvPr id="52" name="Rectangle 54">
              <a:extLst>
                <a:ext uri="{FF2B5EF4-FFF2-40B4-BE49-F238E27FC236}">
                  <a16:creationId xmlns:a16="http://schemas.microsoft.com/office/drawing/2014/main" id="{CB016C82-D5AE-774D-928C-9090D2557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120"/>
              <a:ext cx="864" cy="334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1400">
                  <a:latin typeface="Arial" panose="020B0604020202020204" pitchFamily="34" charset="0"/>
                  <a:ea typeface="宋体" panose="02010600030101010101" pitchFamily="2" charset="-122"/>
                </a:rPr>
                <a:t>Verification</a:t>
              </a:r>
            </a:p>
            <a:p>
              <a:pPr algn="ctr"/>
              <a:r>
                <a:rPr lang="en-US" altLang="zh-CN" sz="1400">
                  <a:latin typeface="Arial" panose="020B0604020202020204" pitchFamily="34" charset="0"/>
                  <a:ea typeface="宋体" panose="02010600030101010101" pitchFamily="2" charset="-122"/>
                </a:rPr>
                <a:t>decision</a:t>
              </a:r>
            </a:p>
          </p:txBody>
        </p:sp>
        <p:cxnSp>
          <p:nvCxnSpPr>
            <p:cNvPr id="53" name="AutoShape 55">
              <a:extLst>
                <a:ext uri="{FF2B5EF4-FFF2-40B4-BE49-F238E27FC236}">
                  <a16:creationId xmlns:a16="http://schemas.microsoft.com/office/drawing/2014/main" id="{FA7B1EBA-AAAC-6F4D-8823-4D7B7B27D715}"/>
                </a:ext>
              </a:extLst>
            </p:cNvPr>
            <p:cNvCxnSpPr>
              <a:cxnSpLocks noChangeShapeType="1"/>
              <a:stCxn id="51" idx="3"/>
              <a:endCxn id="52" idx="1"/>
            </p:cNvCxnSpPr>
            <p:nvPr/>
          </p:nvCxnSpPr>
          <p:spPr bwMode="auto">
            <a:xfrm>
              <a:off x="3216" y="3287"/>
              <a:ext cx="14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Line 56">
              <a:extLst>
                <a:ext uri="{FF2B5EF4-FFF2-40B4-BE49-F238E27FC236}">
                  <a16:creationId xmlns:a16="http://schemas.microsoft.com/office/drawing/2014/main" id="{022231E4-D7B4-8D46-92B0-58081AE0D0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3287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" name="Text Box 58">
              <a:extLst>
                <a:ext uri="{FF2B5EF4-FFF2-40B4-BE49-F238E27FC236}">
                  <a16:creationId xmlns:a16="http://schemas.microsoft.com/office/drawing/2014/main" id="{237510B2-A6C4-1342-86B1-C72EFE0C70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3696"/>
              <a:ext cx="180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600" dirty="0">
                  <a:latin typeface="Arial" panose="020B0604020202020204" pitchFamily="34" charset="0"/>
                  <a:ea typeface="宋体" panose="02010600030101010101" pitchFamily="2" charset="-122"/>
                </a:rPr>
                <a:t>Claimed identity: </a:t>
              </a:r>
              <a:r>
                <a:rPr lang="en-US" altLang="zh-CN" sz="1600" dirty="0">
                  <a:solidFill>
                    <a:srgbClr val="CC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Chinese</a:t>
              </a:r>
              <a:endParaRPr lang="en-US" altLang="zh-CN" sz="16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56" name="AutoShape 65">
              <a:extLst>
                <a:ext uri="{FF2B5EF4-FFF2-40B4-BE49-F238E27FC236}">
                  <a16:creationId xmlns:a16="http://schemas.microsoft.com/office/drawing/2014/main" id="{6D3F95F9-54C3-D14A-9878-856B00B6BF2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600" y="3510"/>
              <a:ext cx="192" cy="300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" name="Text Box 68">
              <a:extLst>
                <a:ext uri="{FF2B5EF4-FFF2-40B4-BE49-F238E27FC236}">
                  <a16:creationId xmlns:a16="http://schemas.microsoft.com/office/drawing/2014/main" id="{A45454FD-CAE4-4B43-BF17-673831054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880"/>
              <a:ext cx="9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8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宋体" pitchFamily="2" charset="-122"/>
                </a:rPr>
                <a:t>Verification Phase</a:t>
              </a:r>
            </a:p>
          </p:txBody>
        </p:sp>
        <p:sp>
          <p:nvSpPr>
            <p:cNvPr id="58" name="Line 71">
              <a:extLst>
                <a:ext uri="{FF2B5EF4-FFF2-40B4-BE49-F238E27FC236}">
                  <a16:creationId xmlns:a16="http://schemas.microsoft.com/office/drawing/2014/main" id="{D60CB8AC-E30C-3649-A0A5-BF10C614CA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2784"/>
              <a:ext cx="5136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1" name="Rectangle 74">
            <a:extLst>
              <a:ext uri="{FF2B5EF4-FFF2-40B4-BE49-F238E27FC236}">
                <a16:creationId xmlns:a16="http://schemas.microsoft.com/office/drawing/2014/main" id="{1E3DCC5C-0413-6D4C-88E1-BD8ECB802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083174"/>
            <a:ext cx="1371600" cy="5302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Verification</a:t>
            </a:r>
          </a:p>
          <a:p>
            <a:pPr algn="ctr"/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decision</a:t>
            </a:r>
          </a:p>
        </p:txBody>
      </p:sp>
      <p:pic>
        <p:nvPicPr>
          <p:cNvPr id="63" name="图片 62">
            <a:extLst>
              <a:ext uri="{FF2B5EF4-FFF2-40B4-BE49-F238E27FC236}">
                <a16:creationId xmlns:a16="http://schemas.microsoft.com/office/drawing/2014/main" id="{6BBF552A-386A-A147-A84F-CFF52545C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426" y="2557463"/>
            <a:ext cx="1174374" cy="618217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9F98808-3EC6-4B49-9156-9A0421041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932" y="3428999"/>
            <a:ext cx="1168121" cy="77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0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 autoUpdateAnimBg="0"/>
      <p:bldP spid="61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28CFA0-74BC-2145-B6B0-340C5DED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Why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do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？</a:t>
            </a:r>
          </a:p>
        </p:txBody>
      </p:sp>
      <p:sp>
        <p:nvSpPr>
          <p:cNvPr id="63" name="内容占位符 2">
            <a:extLst>
              <a:ext uri="{FF2B5EF4-FFF2-40B4-BE49-F238E27FC236}">
                <a16:creationId xmlns:a16="http://schemas.microsoft.com/office/drawing/2014/main" id="{5C981BD5-45C1-FB47-A20C-383C23BB8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5637"/>
            <a:ext cx="10515600" cy="4351338"/>
          </a:xfrm>
        </p:spPr>
        <p:txBody>
          <a:bodyPr>
            <a:normAutofit/>
          </a:bodyPr>
          <a:lstStyle/>
          <a:p>
            <a:r>
              <a:rPr kumimoji="1" lang="zh-CN" altLang="en-US" dirty="0"/>
              <a:t>对于一些低资源的语种，如果有这样一个语种识别系统，我们便可以在有丰富资源的语言上训练好一个语种识别模型，然后让用户注册几句话，以后我们便可以识别这一低资源的语言。</a:t>
            </a: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04786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315</Words>
  <Application>Microsoft Macintosh PowerPoint</Application>
  <PresentationFormat>宽屏</PresentationFormat>
  <Paragraphs>74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等线</vt:lpstr>
      <vt:lpstr>等线 Light</vt:lpstr>
      <vt:lpstr>Arial</vt:lpstr>
      <vt:lpstr>Times New Roman</vt:lpstr>
      <vt:lpstr>Office 主题​​</vt:lpstr>
      <vt:lpstr>Zero-resource Language verification and identification</vt:lpstr>
      <vt:lpstr>语音中包含很多信息</vt:lpstr>
      <vt:lpstr>什么是自动语种识别？</vt:lpstr>
      <vt:lpstr>分类</vt:lpstr>
      <vt:lpstr>Language identification </vt:lpstr>
      <vt:lpstr> Language verification </vt:lpstr>
      <vt:lpstr>Open set  v.s. zero-resource </vt:lpstr>
      <vt:lpstr>zero-resource language verification</vt:lpstr>
      <vt:lpstr>Why we do this？</vt:lpstr>
      <vt:lpstr>Experimental set-up </vt:lpstr>
      <vt:lpstr>Results</vt:lpstr>
      <vt:lpstr>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Zero-resource Language verification and identification</dc:title>
  <dc:creator>yu jiawei</dc:creator>
  <cp:lastModifiedBy>yu jiawei</cp:lastModifiedBy>
  <cp:revision>11</cp:revision>
  <dcterms:created xsi:type="dcterms:W3CDTF">2019-05-29T03:54:53Z</dcterms:created>
  <dcterms:modified xsi:type="dcterms:W3CDTF">2019-05-29T14:26:25Z</dcterms:modified>
</cp:coreProperties>
</file>