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81" r:id="rId3"/>
    <p:sldId id="290" r:id="rId4"/>
    <p:sldId id="275" r:id="rId5"/>
    <p:sldId id="276" r:id="rId6"/>
    <p:sldId id="257" r:id="rId7"/>
    <p:sldId id="287" r:id="rId8"/>
    <p:sldId id="283" r:id="rId9"/>
    <p:sldId id="284" r:id="rId10"/>
    <p:sldId id="273" r:id="rId11"/>
    <p:sldId id="260" r:id="rId12"/>
    <p:sldId id="285" r:id="rId13"/>
    <p:sldId id="282" r:id="rId14"/>
    <p:sldId id="265" r:id="rId15"/>
    <p:sldId id="259" r:id="rId16"/>
    <p:sldId id="264" r:id="rId17"/>
    <p:sldId id="263" r:id="rId18"/>
    <p:sldId id="266" r:id="rId19"/>
    <p:sldId id="270" r:id="rId20"/>
    <p:sldId id="267" r:id="rId21"/>
    <p:sldId id="268" r:id="rId22"/>
    <p:sldId id="271" r:id="rId23"/>
    <p:sldId id="288" r:id="rId24"/>
    <p:sldId id="27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D:\feats\Book1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Accuracy on training set</a:t>
            </a:r>
            <a:endParaRPr lang="en-US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val>
            <c:numRef>
              <c:f>Sheet1!$R$37:$R$41</c:f>
              <c:numCache>
                <c:formatCode>0.00%</c:formatCode>
                <c:ptCount val="5"/>
                <c:pt idx="0">
                  <c:v>0.73099999999999998</c:v>
                </c:pt>
                <c:pt idx="1">
                  <c:v>0.83599999999999997</c:v>
                </c:pt>
                <c:pt idx="2">
                  <c:v>0.877</c:v>
                </c:pt>
                <c:pt idx="3">
                  <c:v>0.89500000000000002</c:v>
                </c:pt>
                <c:pt idx="4">
                  <c:v>0.90500000000000003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7201000"/>
        <c:axId val="237204920"/>
      </c:lineChart>
      <c:catAx>
        <c:axId val="237201000"/>
        <c:scaling>
          <c:orientation val="minMax"/>
        </c:scaling>
        <c:delete val="0"/>
        <c:axPos val="b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7204920"/>
        <c:crosses val="autoZero"/>
        <c:auto val="1"/>
        <c:lblAlgn val="ctr"/>
        <c:lblOffset val="100"/>
        <c:noMultiLvlLbl val="0"/>
      </c:catAx>
      <c:valAx>
        <c:axId val="237204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72010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785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64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8572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27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095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943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31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248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279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39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28F51-4DD3-406F-837F-CA947CA41827}" type="datetimeFigureOut">
              <a:rPr lang="en-US" smtClean="0"/>
              <a:t>7/7/2014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44F2D-5DA5-4C1F-B643-4A70AD04B8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274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6.e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ist.gov/speech/tests/spk/2008/sre-08_evalplan-v9.pdf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2836" y="1122363"/>
            <a:ext cx="10567324" cy="2387600"/>
          </a:xfrm>
        </p:spPr>
        <p:txBody>
          <a:bodyPr>
            <a:normAutofit/>
          </a:bodyPr>
          <a:lstStyle/>
          <a:p>
            <a:r>
              <a:rPr lang="en-US" dirty="0"/>
              <a:t>Discriminative Scoring for Speaker </a:t>
            </a:r>
            <a:r>
              <a:rPr lang="en-US" dirty="0" smtClean="0"/>
              <a:t>Recognition Based </a:t>
            </a:r>
            <a:r>
              <a:rPr lang="en-US" dirty="0"/>
              <a:t>on I-vectors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smtClean="0"/>
              <a:t>Jun Wang</a:t>
            </a:r>
          </a:p>
          <a:p>
            <a:r>
              <a:rPr lang="en-US" altLang="zh-CN" dirty="0" smtClean="0"/>
              <a:t>7/07/2014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9113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666366" y="3360799"/>
            <a:ext cx="0" cy="979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5527130" y="146074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527130" y="19293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527130" y="239800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65446" y="2033188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499653" y="426224"/>
            <a:ext cx="10515600" cy="64892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NN</a:t>
            </a:r>
            <a:r>
              <a:rPr lang="en-US" altLang="zh-CN" dirty="0" smtClean="0">
                <a:solidFill>
                  <a:schemeClr val="accent1"/>
                </a:solidFill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</a:rPr>
              <a:t>structure</a:t>
            </a:r>
            <a:endParaRPr lang="en-US" dirty="0" smtClean="0"/>
          </a:p>
          <a:p>
            <a:pPr marL="457200" lvl="1" indent="0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714530" y="1992208"/>
                <a:ext cx="11672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530" y="1992208"/>
                <a:ext cx="1167243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2" idx="3"/>
          </p:cNvCxnSpPr>
          <p:nvPr/>
        </p:nvCxnSpPr>
        <p:spPr>
          <a:xfrm>
            <a:off x="3881773" y="2176874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30962" y="2426029"/>
                <a:ext cx="4726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2426029"/>
                <a:ext cx="47263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4465446" y="2467009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881773" y="2610695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330962" y="2902041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2902041"/>
                <a:ext cx="4779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4465446" y="294302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81773" y="3086707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330962" y="3851250"/>
                <a:ext cx="5107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3851250"/>
                <a:ext cx="51071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4465446" y="3892230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881773" y="4035916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88485" y="3271373"/>
            <a:ext cx="0" cy="57502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Left Brace 26"/>
          <p:cNvSpPr/>
          <p:nvPr/>
        </p:nvSpPr>
        <p:spPr>
          <a:xfrm>
            <a:off x="3216885" y="2610695"/>
            <a:ext cx="114077" cy="142522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09856" y="3020152"/>
            <a:ext cx="21341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h</a:t>
            </a:r>
            <a:r>
              <a:rPr lang="en-US" dirty="0" smtClean="0"/>
              <a:t>ow to determine the best N ? 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576991" y="992819"/>
            <a:ext cx="1189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nput layer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527128" y="29011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527128" y="4522537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516221" y="1007108"/>
            <a:ext cx="1349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hidden layer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>
            <a:stCxn id="36" idx="6"/>
            <a:endCxn id="97" idx="2"/>
          </p:cNvCxnSpPr>
          <p:nvPr/>
        </p:nvCxnSpPr>
        <p:spPr>
          <a:xfrm flipV="1">
            <a:off x="4725219" y="1590632"/>
            <a:ext cx="801911" cy="572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6"/>
            <a:endCxn id="40" idx="2"/>
          </p:cNvCxnSpPr>
          <p:nvPr/>
        </p:nvCxnSpPr>
        <p:spPr>
          <a:xfrm>
            <a:off x="4725219" y="4022116"/>
            <a:ext cx="801909" cy="63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6" idx="6"/>
            <a:endCxn id="40" idx="2"/>
          </p:cNvCxnSpPr>
          <p:nvPr/>
        </p:nvCxnSpPr>
        <p:spPr>
          <a:xfrm>
            <a:off x="4725219" y="2163074"/>
            <a:ext cx="801909" cy="2489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2" idx="6"/>
            <a:endCxn id="97" idx="2"/>
          </p:cNvCxnSpPr>
          <p:nvPr/>
        </p:nvCxnSpPr>
        <p:spPr>
          <a:xfrm flipV="1">
            <a:off x="4725219" y="1590632"/>
            <a:ext cx="801911" cy="2431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728046" y="3360799"/>
            <a:ext cx="0" cy="979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588810" y="146074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588810" y="19293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588810" y="239800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588808" y="29011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588808" y="4522537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>
            <a:stCxn id="97" idx="6"/>
            <a:endCxn id="57" idx="2"/>
          </p:cNvCxnSpPr>
          <p:nvPr/>
        </p:nvCxnSpPr>
        <p:spPr>
          <a:xfrm>
            <a:off x="5786903" y="1590632"/>
            <a:ext cx="80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40" idx="6"/>
            <a:endCxn id="61" idx="2"/>
          </p:cNvCxnSpPr>
          <p:nvPr/>
        </p:nvCxnSpPr>
        <p:spPr>
          <a:xfrm>
            <a:off x="5786901" y="4652423"/>
            <a:ext cx="80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40" idx="6"/>
            <a:endCxn id="57" idx="2"/>
          </p:cNvCxnSpPr>
          <p:nvPr/>
        </p:nvCxnSpPr>
        <p:spPr>
          <a:xfrm flipV="1">
            <a:off x="5786901" y="1590632"/>
            <a:ext cx="801909" cy="306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7" idx="6"/>
            <a:endCxn id="61" idx="2"/>
          </p:cNvCxnSpPr>
          <p:nvPr/>
        </p:nvCxnSpPr>
        <p:spPr>
          <a:xfrm>
            <a:off x="5786903" y="1590632"/>
            <a:ext cx="801905" cy="306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362339" y="992819"/>
            <a:ext cx="1334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output layer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7586334" y="337704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586334" y="2605823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Arrow Connector 110"/>
          <p:cNvCxnSpPr>
            <a:stCxn id="57" idx="6"/>
            <a:endCxn id="80" idx="2"/>
          </p:cNvCxnSpPr>
          <p:nvPr/>
        </p:nvCxnSpPr>
        <p:spPr>
          <a:xfrm>
            <a:off x="6848583" y="1590632"/>
            <a:ext cx="737751" cy="1145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61" idx="6"/>
            <a:endCxn id="79" idx="2"/>
          </p:cNvCxnSpPr>
          <p:nvPr/>
        </p:nvCxnSpPr>
        <p:spPr>
          <a:xfrm flipV="1">
            <a:off x="6848581" y="3506932"/>
            <a:ext cx="737753" cy="1145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57" idx="6"/>
            <a:endCxn id="79" idx="2"/>
          </p:cNvCxnSpPr>
          <p:nvPr/>
        </p:nvCxnSpPr>
        <p:spPr>
          <a:xfrm>
            <a:off x="6848583" y="1590632"/>
            <a:ext cx="737751" cy="1916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61" idx="6"/>
            <a:endCxn id="80" idx="2"/>
          </p:cNvCxnSpPr>
          <p:nvPr/>
        </p:nvCxnSpPr>
        <p:spPr>
          <a:xfrm flipV="1">
            <a:off x="6848581" y="2735709"/>
            <a:ext cx="737753" cy="1916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8199395" y="2557363"/>
            <a:ext cx="234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rom the same speaker</a:t>
            </a:r>
            <a:endParaRPr lang="en-US" dirty="0"/>
          </a:p>
        </p:txBody>
      </p:sp>
      <p:sp>
        <p:nvSpPr>
          <p:cNvPr id="119" name="TextBox 118"/>
          <p:cNvSpPr txBox="1"/>
          <p:nvPr/>
        </p:nvSpPr>
        <p:spPr>
          <a:xfrm>
            <a:off x="8199395" y="3320024"/>
            <a:ext cx="2653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rom the different speaker</a:t>
            </a:r>
            <a:endParaRPr lang="en-US" dirty="0"/>
          </a:p>
        </p:txBody>
      </p:sp>
      <p:sp>
        <p:nvSpPr>
          <p:cNvPr id="91" name="Content Placeholder 2"/>
          <p:cNvSpPr txBox="1">
            <a:spLocks/>
          </p:cNvSpPr>
          <p:nvPr/>
        </p:nvSpPr>
        <p:spPr>
          <a:xfrm>
            <a:off x="408566" y="4706822"/>
            <a:ext cx="10515600" cy="1883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$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layerdims="--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layerdims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N+1:200:200:2“.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$epochs="--epochs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5:5:10“.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raining data: 32500 pairs of utterances, 16250 for same speaker pairs. </a:t>
            </a:r>
          </a:p>
          <a:p>
            <a:pPr lvl="1"/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432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33" grpId="0" animBg="1"/>
      <p:bldP spid="34" grpId="0" animBg="1"/>
      <p:bldP spid="36" grpId="0" animBg="1"/>
      <p:bldP spid="2" grpId="0"/>
      <p:bldP spid="8" grpId="0"/>
      <p:bldP spid="16" grpId="0" animBg="1"/>
      <p:bldP spid="18" grpId="0"/>
      <p:bldP spid="19" grpId="0" animBg="1"/>
      <p:bldP spid="21" grpId="0"/>
      <p:bldP spid="22" grpId="0" animBg="1"/>
      <p:bldP spid="27" grpId="0" animBg="1"/>
      <p:bldP spid="37" grpId="0"/>
      <p:bldP spid="39" grpId="0" animBg="1"/>
      <p:bldP spid="40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79" grpId="0" animBg="1"/>
      <p:bldP spid="80" grpId="0" animBg="1"/>
      <p:bldP spid="118" grpId="0"/>
      <p:bldP spid="119" grpId="0"/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360" y="872201"/>
            <a:ext cx="10515600" cy="4351338"/>
          </a:xfrm>
        </p:spPr>
        <p:txBody>
          <a:bodyPr/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Accuracy on training set</a:t>
            </a:r>
          </a:p>
          <a:p>
            <a:pPr lvl="1"/>
            <a:r>
              <a:rPr lang="en-US" altLang="zh-CN" dirty="0" smtClean="0"/>
              <a:t>Different epochs. </a:t>
            </a:r>
          </a:p>
          <a:p>
            <a:pPr lvl="1"/>
            <a:r>
              <a:rPr lang="en-US" altLang="zh-CN" dirty="0"/>
              <a:t>Using all frames for </a:t>
            </a:r>
            <a:r>
              <a:rPr lang="en-US" altLang="zh-CN" dirty="0" smtClean="0"/>
              <a:t>epoch frames</a:t>
            </a:r>
            <a:r>
              <a:rPr lang="en-US" altLang="zh-CN" dirty="0"/>
              <a:t>, </a:t>
            </a:r>
            <a:r>
              <a:rPr lang="en-US" altLang="zh-CN" dirty="0" smtClean="0"/>
              <a:t>about 32500 frames for each epoch training.</a:t>
            </a:r>
            <a:endParaRPr lang="en-US" altLang="zh-CN" dirty="0"/>
          </a:p>
          <a:p>
            <a:pPr lvl="1"/>
            <a:endParaRPr lang="en-US" altLang="zh-CN" dirty="0" smtClean="0"/>
          </a:p>
          <a:p>
            <a:endParaRPr lang="en-US" altLang="zh-CN" dirty="0"/>
          </a:p>
          <a:p>
            <a:endParaRPr lang="en-US" altLang="zh-CN" dirty="0" smtClean="0"/>
          </a:p>
          <a:p>
            <a:endParaRPr lang="en-US" altLang="zh-CN" dirty="0" smtClean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3931151"/>
              </p:ext>
            </p:extLst>
          </p:nvPr>
        </p:nvGraphicFramePr>
        <p:xfrm>
          <a:off x="3087686" y="2749632"/>
          <a:ext cx="5799940" cy="2976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76422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5666366" y="3360799"/>
            <a:ext cx="0" cy="979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Oval 96"/>
          <p:cNvSpPr/>
          <p:nvPr/>
        </p:nvSpPr>
        <p:spPr>
          <a:xfrm>
            <a:off x="5527130" y="146074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527130" y="19293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527130" y="239800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4465446" y="2033188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Content Placeholder 2"/>
          <p:cNvSpPr>
            <a:spLocks noGrp="1"/>
          </p:cNvSpPr>
          <p:nvPr>
            <p:ph idx="1"/>
          </p:nvPr>
        </p:nvSpPr>
        <p:spPr>
          <a:xfrm>
            <a:off x="499653" y="426224"/>
            <a:ext cx="10515600" cy="648920"/>
          </a:xfrm>
        </p:spPr>
        <p:txBody>
          <a:bodyPr>
            <a:normAutofit/>
          </a:bodyPr>
          <a:lstStyle/>
          <a:p>
            <a:r>
              <a:rPr lang="en-US" altLang="zh-CN" dirty="0" smtClean="0">
                <a:solidFill>
                  <a:schemeClr val="accent1"/>
                </a:solidFill>
              </a:rPr>
              <a:t>NN</a:t>
            </a:r>
            <a:r>
              <a:rPr lang="en-US" altLang="zh-CN" dirty="0" smtClean="0">
                <a:solidFill>
                  <a:schemeClr val="accent1"/>
                </a:solidFill>
              </a:rPr>
              <a:t> </a:t>
            </a:r>
            <a:r>
              <a:rPr lang="en-US" altLang="zh-CN" dirty="0" smtClean="0">
                <a:solidFill>
                  <a:schemeClr val="accent1"/>
                </a:solidFill>
              </a:rPr>
              <a:t>testing</a:t>
            </a:r>
            <a:endParaRPr lang="en-US" dirty="0" smtClean="0"/>
          </a:p>
          <a:p>
            <a:pPr marL="457200" lvl="1" indent="0">
              <a:buNone/>
            </a:pPr>
            <a:endParaRPr 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714530" y="1992208"/>
                <a:ext cx="11672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530" y="1992208"/>
                <a:ext cx="1167243" cy="36933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>
            <a:stCxn id="2" idx="3"/>
          </p:cNvCxnSpPr>
          <p:nvPr/>
        </p:nvCxnSpPr>
        <p:spPr>
          <a:xfrm>
            <a:off x="3881773" y="2176874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330962" y="2426029"/>
                <a:ext cx="4726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2426029"/>
                <a:ext cx="47263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Oval 15"/>
          <p:cNvSpPr/>
          <p:nvPr/>
        </p:nvSpPr>
        <p:spPr>
          <a:xfrm>
            <a:off x="4465446" y="2467009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3881773" y="2610695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3330962" y="2902041"/>
                <a:ext cx="477951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2902041"/>
                <a:ext cx="477951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Oval 18"/>
          <p:cNvSpPr/>
          <p:nvPr/>
        </p:nvSpPr>
        <p:spPr>
          <a:xfrm>
            <a:off x="4465446" y="294302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3881773" y="3086707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330962" y="3851250"/>
                <a:ext cx="5107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3851250"/>
                <a:ext cx="510716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Oval 21"/>
          <p:cNvSpPr/>
          <p:nvPr/>
        </p:nvSpPr>
        <p:spPr>
          <a:xfrm>
            <a:off x="4465446" y="3892230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>
            <a:off x="3881773" y="4035916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4588485" y="3271373"/>
            <a:ext cx="0" cy="57502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576991" y="992819"/>
            <a:ext cx="1189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i</a:t>
            </a:r>
            <a:r>
              <a:rPr lang="en-US" dirty="0" smtClean="0">
                <a:solidFill>
                  <a:srgbClr val="C00000"/>
                </a:solidFill>
              </a:rPr>
              <a:t>nput layer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527128" y="29011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527128" y="4522537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516221" y="1007108"/>
            <a:ext cx="1349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hidden layer</a:t>
            </a:r>
            <a:endParaRPr lang="en-US" dirty="0">
              <a:solidFill>
                <a:srgbClr val="C00000"/>
              </a:solidFill>
            </a:endParaRPr>
          </a:p>
        </p:txBody>
      </p:sp>
      <p:cxnSp>
        <p:nvCxnSpPr>
          <p:cNvPr id="31" name="Straight Arrow Connector 30"/>
          <p:cNvCxnSpPr>
            <a:stCxn id="36" idx="6"/>
            <a:endCxn id="97" idx="2"/>
          </p:cNvCxnSpPr>
          <p:nvPr/>
        </p:nvCxnSpPr>
        <p:spPr>
          <a:xfrm flipV="1">
            <a:off x="4725219" y="1590632"/>
            <a:ext cx="801911" cy="572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2" idx="6"/>
            <a:endCxn id="40" idx="2"/>
          </p:cNvCxnSpPr>
          <p:nvPr/>
        </p:nvCxnSpPr>
        <p:spPr>
          <a:xfrm>
            <a:off x="4725219" y="4022116"/>
            <a:ext cx="801909" cy="63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6" idx="6"/>
            <a:endCxn id="40" idx="2"/>
          </p:cNvCxnSpPr>
          <p:nvPr/>
        </p:nvCxnSpPr>
        <p:spPr>
          <a:xfrm>
            <a:off x="4725219" y="2163074"/>
            <a:ext cx="801909" cy="2489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22" idx="6"/>
            <a:endCxn id="97" idx="2"/>
          </p:cNvCxnSpPr>
          <p:nvPr/>
        </p:nvCxnSpPr>
        <p:spPr>
          <a:xfrm flipV="1">
            <a:off x="4725219" y="1590632"/>
            <a:ext cx="801911" cy="2431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728046" y="3360799"/>
            <a:ext cx="0" cy="979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6588810" y="146074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6588810" y="19293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6588810" y="239800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588808" y="290117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6588808" y="4522537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6" name="Straight Arrow Connector 95"/>
          <p:cNvCxnSpPr>
            <a:stCxn id="97" idx="6"/>
            <a:endCxn id="57" idx="2"/>
          </p:cNvCxnSpPr>
          <p:nvPr/>
        </p:nvCxnSpPr>
        <p:spPr>
          <a:xfrm>
            <a:off x="5786903" y="1590632"/>
            <a:ext cx="80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>
            <a:stCxn id="40" idx="6"/>
            <a:endCxn id="61" idx="2"/>
          </p:cNvCxnSpPr>
          <p:nvPr/>
        </p:nvCxnSpPr>
        <p:spPr>
          <a:xfrm>
            <a:off x="5786901" y="4652423"/>
            <a:ext cx="80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>
            <a:stCxn id="40" idx="6"/>
            <a:endCxn id="57" idx="2"/>
          </p:cNvCxnSpPr>
          <p:nvPr/>
        </p:nvCxnSpPr>
        <p:spPr>
          <a:xfrm flipV="1">
            <a:off x="5786901" y="1590632"/>
            <a:ext cx="801909" cy="306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Arrow Connector 102"/>
          <p:cNvCxnSpPr>
            <a:stCxn id="97" idx="6"/>
            <a:endCxn id="61" idx="2"/>
          </p:cNvCxnSpPr>
          <p:nvPr/>
        </p:nvCxnSpPr>
        <p:spPr>
          <a:xfrm>
            <a:off x="5786903" y="1590632"/>
            <a:ext cx="801905" cy="306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7362339" y="992819"/>
            <a:ext cx="1334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output layer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7586334" y="337704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Oval 79"/>
          <p:cNvSpPr/>
          <p:nvPr/>
        </p:nvSpPr>
        <p:spPr>
          <a:xfrm>
            <a:off x="7586334" y="2605823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1" name="Straight Arrow Connector 110"/>
          <p:cNvCxnSpPr>
            <a:stCxn id="57" idx="6"/>
            <a:endCxn id="80" idx="2"/>
          </p:cNvCxnSpPr>
          <p:nvPr/>
        </p:nvCxnSpPr>
        <p:spPr>
          <a:xfrm>
            <a:off x="6848583" y="1590632"/>
            <a:ext cx="737751" cy="1145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Arrow Connector 112"/>
          <p:cNvCxnSpPr>
            <a:stCxn id="61" idx="6"/>
            <a:endCxn id="79" idx="2"/>
          </p:cNvCxnSpPr>
          <p:nvPr/>
        </p:nvCxnSpPr>
        <p:spPr>
          <a:xfrm flipV="1">
            <a:off x="6848581" y="3506932"/>
            <a:ext cx="737753" cy="1145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Straight Arrow Connector 114"/>
          <p:cNvCxnSpPr>
            <a:stCxn id="57" idx="6"/>
            <a:endCxn id="79" idx="2"/>
          </p:cNvCxnSpPr>
          <p:nvPr/>
        </p:nvCxnSpPr>
        <p:spPr>
          <a:xfrm>
            <a:off x="6848583" y="1590632"/>
            <a:ext cx="737751" cy="1916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Arrow Connector 116"/>
          <p:cNvCxnSpPr>
            <a:stCxn id="61" idx="6"/>
            <a:endCxn id="80" idx="2"/>
          </p:cNvCxnSpPr>
          <p:nvPr/>
        </p:nvCxnSpPr>
        <p:spPr>
          <a:xfrm flipV="1">
            <a:off x="6848581" y="2735709"/>
            <a:ext cx="737753" cy="1916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8199395" y="2557363"/>
            <a:ext cx="11320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trial score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Content Placeholder 2"/>
          <p:cNvSpPr txBox="1">
            <a:spLocks/>
          </p:cNvSpPr>
          <p:nvPr/>
        </p:nvSpPr>
        <p:spPr>
          <a:xfrm>
            <a:off x="408566" y="4706822"/>
            <a:ext cx="10515600" cy="18831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  <a:p>
            <a:pPr lvl="1"/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posterior probability that an </a:t>
            </a:r>
            <a:r>
              <a:rPr lang="en-US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-vector pair belongs to the same person are read off from the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 directly as the trial score.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Font typeface="Arial" panose="020B060402020202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8574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29654" y="560216"/>
                <a:ext cx="10515600" cy="1344768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u"/>
                </a:pPr>
                <a:r>
                  <a:rPr lang="en-US" altLang="zh-CN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Two </a:t>
                </a:r>
                <a:r>
                  <a:rPr lang="en-US" altLang="zh-CN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combination methods of MLP and </a:t>
                </a:r>
                <a:r>
                  <a:rPr lang="en-US" altLang="zh-CN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PLDA</a:t>
                </a:r>
                <a:endParaRPr lang="en-US" altLang="zh-CN" dirty="0" smtClean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US" altLang="zh-C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C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_method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1: </a:t>
                </a:r>
                <a14:m>
                  <m:oMath xmlns:m="http://schemas.openxmlformats.org/officeDocument/2006/math"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𝑆𝑐𝑜𝑟𝑒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zh-CN" altLang="en-US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𝛼</m:t>
                    </m:r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𝑆𝑐𝑜𝑟𝑒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𝑛𝑛</m:t>
                        </m:r>
                      </m:sub>
                    </m:sSub>
                    <m:r>
                      <a:rPr lang="en-US" altLang="zh-CN" sz="24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zh-CN" altLang="en-US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d>
                    <m:sSub>
                      <m:sSub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𝑆𝑐𝑜𝑟𝑒</m:t>
                        </m:r>
                      </m:e>
                      <m:sub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𝑝𝑙𝑑𝑎</m:t>
                        </m:r>
                      </m:sub>
                    </m:sSub>
                  </m:oMath>
                </a14:m>
                <a:endPara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US" altLang="zh-C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altLang="zh-CN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_method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2: Use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PLDA score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as one of the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input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nodes of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NN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9654" y="560216"/>
                <a:ext cx="10515600" cy="1344768"/>
              </a:xfrm>
              <a:blipFill rotWithShape="0">
                <a:blip r:embed="rId2"/>
                <a:stretch>
                  <a:fillRect l="-986" t="-8182" b="-63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11"/>
          <p:cNvCxnSpPr/>
          <p:nvPr/>
        </p:nvCxnSpPr>
        <p:spPr>
          <a:xfrm>
            <a:off x="5666366" y="5138334"/>
            <a:ext cx="0" cy="979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96"/>
          <p:cNvSpPr/>
          <p:nvPr/>
        </p:nvSpPr>
        <p:spPr>
          <a:xfrm>
            <a:off x="5527130" y="323828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32"/>
          <p:cNvSpPr/>
          <p:nvPr/>
        </p:nvSpPr>
        <p:spPr>
          <a:xfrm>
            <a:off x="5527130" y="370691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33"/>
          <p:cNvSpPr/>
          <p:nvPr/>
        </p:nvSpPr>
        <p:spPr>
          <a:xfrm>
            <a:off x="5527130" y="417554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5"/>
          <p:cNvSpPr/>
          <p:nvPr/>
        </p:nvSpPr>
        <p:spPr>
          <a:xfrm>
            <a:off x="4465446" y="3810723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"/>
              <p:cNvSpPr/>
              <p:nvPr/>
            </p:nvSpPr>
            <p:spPr>
              <a:xfrm>
                <a:off x="2714530" y="3769743"/>
                <a:ext cx="116724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530" y="3769743"/>
                <a:ext cx="1167243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6"/>
          <p:cNvCxnSpPr>
            <a:stCxn id="11" idx="3"/>
          </p:cNvCxnSpPr>
          <p:nvPr/>
        </p:nvCxnSpPr>
        <p:spPr>
          <a:xfrm>
            <a:off x="3881773" y="3954409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7"/>
              <p:cNvSpPr/>
              <p:nvPr/>
            </p:nvSpPr>
            <p:spPr>
              <a:xfrm>
                <a:off x="2616733" y="4187984"/>
                <a:ext cx="1196674" cy="39074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𝑆𝑐𝑜𝑟𝑒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𝑝𝑙𝑑𝑎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6733" y="4187984"/>
                <a:ext cx="1196674" cy="390748"/>
              </a:xfrm>
              <a:prstGeom prst="rect">
                <a:avLst/>
              </a:prstGeom>
              <a:blipFill rotWithShape="0">
                <a:blip r:embed="rId4"/>
                <a:stretch>
                  <a:fillRect b="-781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val 15"/>
          <p:cNvSpPr/>
          <p:nvPr/>
        </p:nvSpPr>
        <p:spPr>
          <a:xfrm>
            <a:off x="4465446" y="4244544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6"/>
          <p:cNvCxnSpPr/>
          <p:nvPr/>
        </p:nvCxnSpPr>
        <p:spPr>
          <a:xfrm>
            <a:off x="3881773" y="4388230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7"/>
              <p:cNvSpPr/>
              <p:nvPr/>
            </p:nvSpPr>
            <p:spPr>
              <a:xfrm>
                <a:off x="3330962" y="4679576"/>
                <a:ext cx="4726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4679576"/>
                <a:ext cx="47263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Oval 18"/>
          <p:cNvSpPr/>
          <p:nvPr/>
        </p:nvSpPr>
        <p:spPr>
          <a:xfrm>
            <a:off x="4465446" y="4720556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9"/>
          <p:cNvCxnSpPr/>
          <p:nvPr/>
        </p:nvCxnSpPr>
        <p:spPr>
          <a:xfrm>
            <a:off x="3881773" y="4864242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20"/>
              <p:cNvSpPr/>
              <p:nvPr/>
            </p:nvSpPr>
            <p:spPr>
              <a:xfrm>
                <a:off x="3330962" y="5628785"/>
                <a:ext cx="51071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9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0962" y="5628785"/>
                <a:ext cx="510716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Oval 21"/>
          <p:cNvSpPr/>
          <p:nvPr/>
        </p:nvSpPr>
        <p:spPr>
          <a:xfrm>
            <a:off x="4465446" y="5669765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2"/>
          <p:cNvCxnSpPr/>
          <p:nvPr/>
        </p:nvCxnSpPr>
        <p:spPr>
          <a:xfrm>
            <a:off x="3881773" y="5813451"/>
            <a:ext cx="4781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14"/>
          <p:cNvCxnSpPr/>
          <p:nvPr/>
        </p:nvCxnSpPr>
        <p:spPr>
          <a:xfrm>
            <a:off x="4588485" y="5048908"/>
            <a:ext cx="0" cy="575029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7"/>
          <p:cNvSpPr txBox="1"/>
          <p:nvPr/>
        </p:nvSpPr>
        <p:spPr>
          <a:xfrm>
            <a:off x="3576991" y="2770354"/>
            <a:ext cx="1189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nput layer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Oval 38"/>
          <p:cNvSpPr/>
          <p:nvPr/>
        </p:nvSpPr>
        <p:spPr>
          <a:xfrm>
            <a:off x="5527128" y="467871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39"/>
          <p:cNvSpPr/>
          <p:nvPr/>
        </p:nvSpPr>
        <p:spPr>
          <a:xfrm>
            <a:off x="5527128" y="6300072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extBox 40"/>
          <p:cNvSpPr txBox="1"/>
          <p:nvPr/>
        </p:nvSpPr>
        <p:spPr>
          <a:xfrm>
            <a:off x="5516221" y="2784643"/>
            <a:ext cx="13493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hidden layer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9" name="Straight Arrow Connector 30"/>
          <p:cNvCxnSpPr>
            <a:stCxn id="10" idx="6"/>
            <a:endCxn id="7" idx="2"/>
          </p:cNvCxnSpPr>
          <p:nvPr/>
        </p:nvCxnSpPr>
        <p:spPr>
          <a:xfrm flipV="1">
            <a:off x="4725219" y="3368167"/>
            <a:ext cx="801911" cy="5724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41"/>
          <p:cNvCxnSpPr>
            <a:stCxn id="20" idx="6"/>
            <a:endCxn id="27" idx="2"/>
          </p:cNvCxnSpPr>
          <p:nvPr/>
        </p:nvCxnSpPr>
        <p:spPr>
          <a:xfrm>
            <a:off x="4725219" y="5799651"/>
            <a:ext cx="801909" cy="6303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43"/>
          <p:cNvCxnSpPr>
            <a:stCxn id="10" idx="6"/>
            <a:endCxn id="27" idx="2"/>
          </p:cNvCxnSpPr>
          <p:nvPr/>
        </p:nvCxnSpPr>
        <p:spPr>
          <a:xfrm>
            <a:off x="4725219" y="3940609"/>
            <a:ext cx="801909" cy="24893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45"/>
          <p:cNvCxnSpPr>
            <a:stCxn id="20" idx="6"/>
            <a:endCxn id="7" idx="2"/>
          </p:cNvCxnSpPr>
          <p:nvPr/>
        </p:nvCxnSpPr>
        <p:spPr>
          <a:xfrm flipV="1">
            <a:off x="4725219" y="3368167"/>
            <a:ext cx="801911" cy="24314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55"/>
          <p:cNvCxnSpPr/>
          <p:nvPr/>
        </p:nvCxnSpPr>
        <p:spPr>
          <a:xfrm>
            <a:off x="6728046" y="5138334"/>
            <a:ext cx="0" cy="979171"/>
          </a:xfrm>
          <a:prstGeom prst="line">
            <a:avLst/>
          </a:prstGeom>
          <a:ln w="2540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56"/>
          <p:cNvSpPr/>
          <p:nvPr/>
        </p:nvSpPr>
        <p:spPr>
          <a:xfrm>
            <a:off x="6588810" y="323828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57"/>
          <p:cNvSpPr/>
          <p:nvPr/>
        </p:nvSpPr>
        <p:spPr>
          <a:xfrm>
            <a:off x="6588810" y="370691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58"/>
          <p:cNvSpPr/>
          <p:nvPr/>
        </p:nvSpPr>
        <p:spPr>
          <a:xfrm>
            <a:off x="6588810" y="417554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59"/>
          <p:cNvSpPr/>
          <p:nvPr/>
        </p:nvSpPr>
        <p:spPr>
          <a:xfrm>
            <a:off x="6588808" y="467871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60"/>
          <p:cNvSpPr/>
          <p:nvPr/>
        </p:nvSpPr>
        <p:spPr>
          <a:xfrm>
            <a:off x="6588808" y="6300072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95"/>
          <p:cNvCxnSpPr>
            <a:stCxn id="7" idx="6"/>
            <a:endCxn id="34" idx="2"/>
          </p:cNvCxnSpPr>
          <p:nvPr/>
        </p:nvCxnSpPr>
        <p:spPr>
          <a:xfrm>
            <a:off x="5786903" y="3368167"/>
            <a:ext cx="80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98"/>
          <p:cNvCxnSpPr>
            <a:stCxn id="27" idx="6"/>
            <a:endCxn id="38" idx="2"/>
          </p:cNvCxnSpPr>
          <p:nvPr/>
        </p:nvCxnSpPr>
        <p:spPr>
          <a:xfrm>
            <a:off x="5786901" y="6429958"/>
            <a:ext cx="80190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100"/>
          <p:cNvCxnSpPr>
            <a:stCxn id="27" idx="6"/>
            <a:endCxn id="34" idx="2"/>
          </p:cNvCxnSpPr>
          <p:nvPr/>
        </p:nvCxnSpPr>
        <p:spPr>
          <a:xfrm flipV="1">
            <a:off x="5786901" y="3368167"/>
            <a:ext cx="801909" cy="306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102"/>
          <p:cNvCxnSpPr>
            <a:stCxn id="7" idx="6"/>
            <a:endCxn id="38" idx="2"/>
          </p:cNvCxnSpPr>
          <p:nvPr/>
        </p:nvCxnSpPr>
        <p:spPr>
          <a:xfrm>
            <a:off x="5786903" y="3368167"/>
            <a:ext cx="801905" cy="30617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71"/>
          <p:cNvSpPr txBox="1"/>
          <p:nvPr/>
        </p:nvSpPr>
        <p:spPr>
          <a:xfrm>
            <a:off x="7362339" y="2770354"/>
            <a:ext cx="1334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output layer</a:t>
            </a:r>
            <a:endParaRPr lang="en-US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Oval 78"/>
          <p:cNvSpPr/>
          <p:nvPr/>
        </p:nvSpPr>
        <p:spPr>
          <a:xfrm>
            <a:off x="7586334" y="5154581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79"/>
          <p:cNvSpPr/>
          <p:nvPr/>
        </p:nvSpPr>
        <p:spPr>
          <a:xfrm>
            <a:off x="7586334" y="4383358"/>
            <a:ext cx="259773" cy="25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Arrow Connector 110"/>
          <p:cNvCxnSpPr>
            <a:stCxn id="34" idx="6"/>
            <a:endCxn id="45" idx="2"/>
          </p:cNvCxnSpPr>
          <p:nvPr/>
        </p:nvCxnSpPr>
        <p:spPr>
          <a:xfrm>
            <a:off x="6848583" y="3368167"/>
            <a:ext cx="737751" cy="1145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112"/>
          <p:cNvCxnSpPr>
            <a:stCxn id="38" idx="6"/>
            <a:endCxn id="44" idx="2"/>
          </p:cNvCxnSpPr>
          <p:nvPr/>
        </p:nvCxnSpPr>
        <p:spPr>
          <a:xfrm flipV="1">
            <a:off x="6848581" y="5284467"/>
            <a:ext cx="737753" cy="114549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114"/>
          <p:cNvCxnSpPr>
            <a:stCxn id="34" idx="6"/>
            <a:endCxn id="44" idx="2"/>
          </p:cNvCxnSpPr>
          <p:nvPr/>
        </p:nvCxnSpPr>
        <p:spPr>
          <a:xfrm>
            <a:off x="6848583" y="3368167"/>
            <a:ext cx="737751" cy="19163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116"/>
          <p:cNvCxnSpPr>
            <a:stCxn id="38" idx="6"/>
            <a:endCxn id="45" idx="2"/>
          </p:cNvCxnSpPr>
          <p:nvPr/>
        </p:nvCxnSpPr>
        <p:spPr>
          <a:xfrm flipV="1">
            <a:off x="6848581" y="4513244"/>
            <a:ext cx="737753" cy="1916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117"/>
          <p:cNvSpPr txBox="1"/>
          <p:nvPr/>
        </p:nvSpPr>
        <p:spPr>
          <a:xfrm>
            <a:off x="8199395" y="4334898"/>
            <a:ext cx="2340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 the same speaker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118"/>
          <p:cNvSpPr txBox="1"/>
          <p:nvPr/>
        </p:nvSpPr>
        <p:spPr>
          <a:xfrm>
            <a:off x="8199395" y="5097559"/>
            <a:ext cx="2653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rom the different speaker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840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272615"/>
            <a:ext cx="10515600" cy="632473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u"/>
            </a:pPr>
            <a:r>
              <a:rPr lang="en-US" altLang="zh-CN" sz="2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</a:p>
          <a:p>
            <a:pPr lvl="1"/>
            <a:r>
              <a:rPr lang="en-US" altLang="zh-CN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database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Fisher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 part 1 and 2 as development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dataset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7196 females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(12837 utterances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lvl="4"/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4"/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also define a cross-validation dataset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select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 speakers from SRE08 to build a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cross-validation dataset</a:t>
            </a:r>
          </a:p>
          <a:p>
            <a:pPr lvl="4">
              <a:buFont typeface="Wingdings" panose="05000000000000000000" pitchFamily="2" charset="2"/>
              <a:buChar char="ü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3000 trials with all 8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common evaluation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conditions.</a:t>
            </a:r>
          </a:p>
          <a:p>
            <a:pPr>
              <a:buFont typeface="Wingdings" panose="05000000000000000000" pitchFamily="2" charset="2"/>
              <a:buChar char="ü"/>
            </a:pPr>
            <a:endParaRPr lang="en-US" altLang="zh-CN" dirty="0" smtClean="0">
              <a:solidFill>
                <a:schemeClr val="accent2"/>
              </a:solidFill>
            </a:endParaRPr>
          </a:p>
          <a:p>
            <a:pPr lvl="3"/>
            <a:endParaRPr lang="en-US" altLang="zh-CN" dirty="0"/>
          </a:p>
          <a:p>
            <a:endParaRPr lang="en-US" dirty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4533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272615"/>
            <a:ext cx="10515600" cy="6324737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database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speaker recognition evaluation (SRE 2008)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[NIST,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2008]: 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ore test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SRE 2008 is named short2-short3 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contains 1997 females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59343 trials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.(including the cross-validation dataset)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2 minutes of speech for a given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speaker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 common evaluation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conditions and define an all trials condition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/>
          </a:p>
          <a:p>
            <a:pPr lvl="3"/>
            <a:endParaRPr lang="en-US" altLang="zh-CN" dirty="0" smtClean="0"/>
          </a:p>
          <a:p>
            <a:pPr lvl="3"/>
            <a:endParaRPr lang="en-US" altLang="zh-CN" dirty="0"/>
          </a:p>
          <a:p>
            <a:pPr lvl="3"/>
            <a:endParaRPr lang="en-US" altLang="zh-CN" dirty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pPr lvl="3"/>
            <a:endParaRPr lang="en-US" altLang="zh-CN" dirty="0" smtClean="0"/>
          </a:p>
          <a:p>
            <a:endParaRPr lang="en-US" altLang="zh-CN" dirty="0" smtClean="0">
              <a:solidFill>
                <a:schemeClr val="accent2"/>
              </a:solidFill>
            </a:endParaRPr>
          </a:p>
          <a:p>
            <a:pPr lvl="3"/>
            <a:endParaRPr lang="en-US" altLang="zh-CN" dirty="0"/>
          </a:p>
          <a:p>
            <a:endParaRPr lang="en-US" dirty="0"/>
          </a:p>
          <a:p>
            <a:pPr lvl="1"/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6066" y="3028374"/>
            <a:ext cx="4390714" cy="3647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009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8" y="272616"/>
            <a:ext cx="10914611" cy="6086620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 setup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Configurations of </a:t>
            </a:r>
            <a:r>
              <a:rPr lang="en-US" altLang="zh-C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-vector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NIST 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2008 speaker recognition evaluation (SRE 2008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sampling 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of the audio signals is 8 kHz and the 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sample size 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16 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bits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20-dimensional </a:t>
            </a:r>
            <a:r>
              <a:rPr lang="en-US" altLang="zh-CN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mel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-frequency </a:t>
            </a:r>
            <a:r>
              <a:rPr lang="en-US" altLang="zh-CN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cepstral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coefficients, delta and delta-delta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2048 Gaussian Mixtures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 total factors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150-dimensional LDA, 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400-dimensional </a:t>
            </a: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PLDA</a:t>
            </a:r>
          </a:p>
          <a:p>
            <a:pPr marL="1371600" lvl="3" indent="0">
              <a:buNone/>
            </a:pPr>
            <a:endParaRPr lang="en-US" altLang="zh-C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MLP setup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hidden layers with 200 nodes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Output layer: 2 nodes, 1 0 for the same speakers, 0 1 for the imposters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training data: 32500 pairs of speakers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epoch frames:  using all training data in each epoch</a:t>
            </a:r>
          </a:p>
          <a:p>
            <a:pPr lvl="3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input layer: number of nodes dependents on the number of LDA dimensions we choose</a:t>
            </a:r>
          </a:p>
          <a:p>
            <a:pPr lvl="3"/>
            <a:endParaRPr lang="en-US" altLang="zh-CN" dirty="0"/>
          </a:p>
          <a:p>
            <a:endParaRPr lang="en-US" dirty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646380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457200" lvl="1" indent="-457200" algn="l" rtl="0">
              <a:lnSpc>
                <a:spcPct val="9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zh-CN" sz="2200" kern="1200" dirty="0">
                <a:solidFill>
                  <a:srgbClr val="00B0F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Experiment results</a:t>
            </a:r>
            <a:r>
              <a:rPr lang="en-US" altLang="zh-CN" sz="28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  <a:t/>
            </a:r>
            <a:br>
              <a:rPr lang="en-US" altLang="zh-CN" sz="2800" dirty="0" smtClean="0">
                <a:solidFill>
                  <a:schemeClr val="accent2"/>
                </a:solidFill>
                <a:latin typeface="+mn-lt"/>
                <a:ea typeface="+mn-ea"/>
                <a:cs typeface="+mn-cs"/>
              </a:rPr>
            </a:br>
            <a:endParaRPr lang="zh-CN" altLang="en-US" kern="1200" dirty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1048284" y="1201601"/>
            <a:ext cx="71642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NN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 on the cross-validation dataset</a:t>
            </a:r>
          </a:p>
          <a:p>
            <a:pPr lvl="1"/>
            <a:endParaRPr lang="en-US" altLang="zh-CN" sz="2800" dirty="0" smtClean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285750">
              <a:buFont typeface="Wingdings" panose="05000000000000000000" pitchFamily="2" charset="2"/>
              <a:buChar char="ü"/>
            </a:pP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N=10 will get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result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6439830"/>
              </p:ext>
            </p:extLst>
          </p:nvPr>
        </p:nvGraphicFramePr>
        <p:xfrm>
          <a:off x="3226089" y="2401930"/>
          <a:ext cx="5486400" cy="411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Acrobat Document" r:id="rId3" imgW="5486400" imgH="4114800" progId="AcroExch.Document.11">
                  <p:embed/>
                </p:oleObj>
              </mc:Choice>
              <mc:Fallback>
                <p:oleObj name="Acrobat Document" r:id="rId3" imgW="5486400" imgH="4114800" progId="AcroExch.Document.1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26089" y="2401930"/>
                        <a:ext cx="5486400" cy="411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1669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048284" y="1201601"/>
            <a:ext cx="716422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NN</a:t>
            </a:r>
            <a:r>
              <a:rPr lang="en-US" altLang="zh-CN" sz="2400" dirty="0" smtClean="0"/>
              <a:t> </a:t>
            </a:r>
            <a:r>
              <a:rPr lang="en-US" altLang="zh-CN" sz="2400" dirty="0" smtClean="0"/>
              <a:t>test under different conditions </a:t>
            </a:r>
          </a:p>
          <a:p>
            <a:pPr lvl="1"/>
            <a:endParaRPr lang="en-US" altLang="zh-CN" sz="2800" dirty="0" smtClean="0">
              <a:solidFill>
                <a:srgbClr val="00B0F0"/>
              </a:solidFill>
            </a:endParaRP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8240" y="2072640"/>
            <a:ext cx="4680876" cy="3917417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5914" y="2094153"/>
            <a:ext cx="4632325" cy="3895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9598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矩形 14"/>
          <p:cNvSpPr/>
          <p:nvPr/>
        </p:nvSpPr>
        <p:spPr>
          <a:xfrm>
            <a:off x="1048284" y="1201601"/>
            <a:ext cx="71642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NN </a:t>
            </a:r>
            <a:r>
              <a:rPr lang="en-US" altLang="zh-CN" sz="2400" dirty="0" smtClean="0"/>
              <a:t>test on all trials</a:t>
            </a:r>
            <a:endParaRPr lang="en-US" altLang="zh-CN" sz="2800" dirty="0" smtClean="0">
              <a:solidFill>
                <a:srgbClr val="00B0F0"/>
              </a:solidFill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1678" y="4251581"/>
            <a:ext cx="4106180" cy="193557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6659" y="2023033"/>
            <a:ext cx="5310411" cy="1756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99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142273"/>
          </a:xfrm>
        </p:spPr>
        <p:txBody>
          <a:bodyPr/>
          <a:lstStyle/>
          <a:p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outline</a:t>
            </a:r>
            <a:endParaRPr lang="zh-CN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025210" y="2589376"/>
            <a:ext cx="8020326" cy="2668424"/>
          </a:xfrm>
        </p:spPr>
        <p:txBody>
          <a:bodyPr>
            <a:normAutofit lnSpcReduction="10000"/>
          </a:bodyPr>
          <a:lstStyle/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theory</a:t>
            </a:r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 of </a:t>
            </a: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NN approach</a:t>
            </a:r>
            <a:endParaRPr lang="en-US" altLang="zh-CN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NN-based discriminative model</a:t>
            </a:r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Experiments</a:t>
            </a:r>
          </a:p>
          <a:p>
            <a:pPr marL="342900" indent="-342900" algn="l">
              <a:buFont typeface="Wingdings" panose="05000000000000000000" pitchFamily="2" charset="2"/>
              <a:buChar char="u"/>
            </a:pP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  <a:endParaRPr lang="zh-CN" altLang="en-US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2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1048284" y="1201601"/>
            <a:ext cx="8796756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Ø"/>
            </a:pPr>
            <a:r>
              <a:rPr lang="en-US" altLang="zh-CN" sz="2400" dirty="0" smtClean="0"/>
              <a:t>NN </a:t>
            </a:r>
            <a:r>
              <a:rPr lang="en-US" altLang="zh-CN" sz="2400" dirty="0" smtClean="0"/>
              <a:t>test with different input dimensions (from N=1 to N=20)</a:t>
            </a:r>
          </a:p>
          <a:p>
            <a:pPr lvl="1"/>
            <a:endParaRPr lang="en-US" altLang="zh-CN" sz="2800" dirty="0" smtClean="0">
              <a:solidFill>
                <a:srgbClr val="00B0F0"/>
              </a:solidFill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235" y="1971607"/>
            <a:ext cx="4895850" cy="39147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000182"/>
            <a:ext cx="4648200" cy="38862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48284" y="5392882"/>
            <a:ext cx="4308951" cy="4935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818404" y="5533852"/>
            <a:ext cx="4308951" cy="493500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7949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25" y="1970140"/>
            <a:ext cx="5181600" cy="41148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6765" y="2052087"/>
            <a:ext cx="5324475" cy="39243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3" name="矩形 12"/>
              <p:cNvSpPr/>
              <p:nvPr/>
            </p:nvSpPr>
            <p:spPr>
              <a:xfrm>
                <a:off x="1048283" y="1201601"/>
                <a:ext cx="9456925" cy="8595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914400" lvl="1" indent="-457200">
                  <a:buFont typeface="Wingdings" panose="05000000000000000000" pitchFamily="2" charset="2"/>
                  <a:buChar char="Ø"/>
                </a:pPr>
                <a:r>
                  <a:rPr lang="en-US" altLang="zh-CN" sz="2400" dirty="0" smtClean="0"/>
                  <a:t>Combine PLDA and </a:t>
                </a:r>
                <a:r>
                  <a:rPr lang="en-US" altLang="zh-CN" sz="2400" dirty="0" smtClean="0"/>
                  <a:t>NN</a:t>
                </a:r>
                <a:endParaRPr lang="en-US" altLang="zh-CN" sz="2400" dirty="0" smtClean="0"/>
              </a:p>
              <a:p>
                <a:pPr lvl="1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zh-CN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𝑆𝑐𝑜𝑟𝑒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zh-CN" altLang="en-US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𝛼</m:t>
                      </m:r>
                      <m:sSub>
                        <m:sSubPr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𝑆𝑐𝑜𝑟𝑒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𝑀𝐿𝑃</m:t>
                          </m:r>
                        </m:sub>
                      </m:sSub>
                      <m:r>
                        <a:rPr lang="en-US" altLang="zh-CN" sz="2400" i="1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1−</m:t>
                          </m:r>
                          <m:r>
                            <a:rPr lang="zh-CN" altLang="en-US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</m:d>
                      <m:sSub>
                        <m:sSubPr>
                          <m:ctrlP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𝑆𝑐𝑜𝑟𝑒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𝑝𝑙𝑑𝑎</m:t>
                          </m:r>
                        </m:sub>
                      </m:sSub>
                    </m:oMath>
                  </m:oMathPara>
                </a14:m>
                <a:endParaRPr lang="en-US" altLang="zh-CN" sz="2400" dirty="0" smtClean="0"/>
              </a:p>
            </p:txBody>
          </p:sp>
        </mc:Choice>
        <mc:Fallback>
          <p:sp>
            <p:nvSpPr>
              <p:cNvPr id="13" name="矩形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8283" y="1201601"/>
                <a:ext cx="9456925" cy="859531"/>
              </a:xfrm>
              <a:prstGeom prst="rect">
                <a:avLst/>
              </a:prstGeom>
              <a:blipFill rotWithShape="0">
                <a:blip r:embed="rId4"/>
                <a:stretch>
                  <a:fillRect t="-5674" b="-567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1966" y="850000"/>
            <a:ext cx="7315834" cy="5486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8335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pPr marL="457200" lvl="1" indent="-457200" algn="l" rtl="0">
              <a:lnSpc>
                <a:spcPct val="90000"/>
              </a:lnSpc>
              <a:spcBef>
                <a:spcPct val="0"/>
              </a:spcBef>
              <a:buFont typeface="Wingdings" panose="05000000000000000000" pitchFamily="2" charset="2"/>
              <a:buChar char="Ø"/>
            </a:pPr>
            <a:r>
              <a:rPr lang="en-US" altLang="zh-CN" sz="28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Experiment </a:t>
            </a:r>
            <a:r>
              <a:rPr lang="en-US" altLang="zh-CN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results</a:t>
            </a:r>
            <a:r>
              <a:rPr lang="en-US" altLang="zh-CN" sz="2800" dirty="0" smtClean="0"/>
              <a:t/>
            </a:r>
            <a:br>
              <a:rPr lang="en-US" altLang="zh-CN" sz="2800" dirty="0" smtClean="0"/>
            </a:br>
            <a:endParaRPr lang="zh-CN" altLang="en-US" sz="2800" dirty="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152385"/>
              </p:ext>
            </p:extLst>
          </p:nvPr>
        </p:nvGraphicFramePr>
        <p:xfrm>
          <a:off x="838200" y="1690688"/>
          <a:ext cx="1014566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0325"/>
                <a:gridCol w="957694"/>
                <a:gridCol w="835679"/>
                <a:gridCol w="1014566"/>
                <a:gridCol w="1014566"/>
                <a:gridCol w="1014566"/>
                <a:gridCol w="1014566"/>
                <a:gridCol w="1014566"/>
                <a:gridCol w="1014566"/>
                <a:gridCol w="101456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EER%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c9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LDA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24.07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24.18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14.56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14.54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10.25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6.46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6.58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1.46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PLDA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19.50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2.18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19.71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14.54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11.22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8.06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4.27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17.22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NN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18.23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18.82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15.65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14.63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8.70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5.07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4.46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15.56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c_method1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17.57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17.82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13.26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12.07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7.77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4.40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15.47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c_method2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17.69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0.93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18.09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12.94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12.20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7.89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4.27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4.18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 smtClean="0"/>
                        <a:t>15.74</a:t>
                      </a:r>
                      <a:endParaRPr lang="zh-CN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746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矩形 1"/>
          <p:cNvSpPr>
            <a:spLocks noChangeArrowheads="1"/>
          </p:cNvSpPr>
          <p:nvPr/>
        </p:nvSpPr>
        <p:spPr bwMode="auto">
          <a:xfrm>
            <a:off x="334964" y="752186"/>
            <a:ext cx="11161713" cy="63094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rbel" panose="020B0503020204020204" pitchFamily="34" charset="0"/>
              </a:defRPr>
            </a:lvl9pPr>
          </a:lstStyle>
          <a:p>
            <a:pPr algn="just"/>
            <a:r>
              <a:rPr lang="en-US" altLang="zh-CN" sz="1600" dirty="0">
                <a:latin typeface="Times New Roman" panose="02020603050405020304" pitchFamily="18" charset="0"/>
              </a:rPr>
              <a:t>[1] </a:t>
            </a:r>
            <a:r>
              <a:rPr lang="en-US" altLang="zh-CN" sz="1600" dirty="0" smtClean="0">
                <a:latin typeface="Times New Roman" panose="02020603050405020304" pitchFamily="18" charset="0"/>
              </a:rPr>
              <a:t>N</a:t>
            </a:r>
            <a:r>
              <a:rPr lang="en-US" altLang="zh-CN" sz="1600" dirty="0">
                <a:latin typeface="Times New Roman" panose="02020603050405020304" pitchFamily="18" charset="0"/>
              </a:rPr>
              <a:t>. </a:t>
            </a:r>
            <a:r>
              <a:rPr lang="en-US" altLang="zh-CN" sz="1600" dirty="0" err="1">
                <a:latin typeface="Times New Roman" panose="02020603050405020304" pitchFamily="18" charset="0"/>
              </a:rPr>
              <a:t>Dehak</a:t>
            </a:r>
            <a:r>
              <a:rPr lang="en-US" altLang="zh-CN" sz="1600" dirty="0">
                <a:latin typeface="Times New Roman" panose="02020603050405020304" pitchFamily="18" charset="0"/>
              </a:rPr>
              <a:t>, P. Kenny, R. </a:t>
            </a:r>
            <a:r>
              <a:rPr lang="en-US" altLang="zh-CN" sz="1600" dirty="0" err="1">
                <a:latin typeface="Times New Roman" panose="02020603050405020304" pitchFamily="18" charset="0"/>
              </a:rPr>
              <a:t>Dehak</a:t>
            </a:r>
            <a:r>
              <a:rPr lang="en-US" altLang="zh-CN" sz="1600" dirty="0">
                <a:latin typeface="Times New Roman" panose="02020603050405020304" pitchFamily="18" charset="0"/>
              </a:rPr>
              <a:t>, et al. Front-end factor analysis for speaker verification[J]. Audio, Speech, and Language Processing, IEEE Transactions on, 2011, 19(4): 788-798.</a:t>
            </a:r>
            <a:endParaRPr lang="zh-CN" altLang="zh-CN" sz="1600" dirty="0">
              <a:latin typeface="Times New Roman" panose="02020603050405020304" pitchFamily="18" charset="0"/>
            </a:endParaRPr>
          </a:p>
          <a:p>
            <a:r>
              <a:rPr lang="en-US" altLang="zh-CN" sz="1600" dirty="0" smtClean="0">
                <a:latin typeface="Times New Roman" panose="02020603050405020304" pitchFamily="18" charset="0"/>
              </a:rPr>
              <a:t>[2] </a:t>
            </a:r>
            <a:r>
              <a:rPr lang="en-US" sz="1600" dirty="0">
                <a:latin typeface="Times New Roman" panose="02020603050405020304" pitchFamily="18" charset="0"/>
              </a:rPr>
              <a:t>P. Kenny, G. </a:t>
            </a:r>
            <a:r>
              <a:rPr lang="en-US" sz="1600" dirty="0" err="1">
                <a:latin typeface="Times New Roman" panose="02020603050405020304" pitchFamily="18" charset="0"/>
              </a:rPr>
              <a:t>Boulianne</a:t>
            </a:r>
            <a:r>
              <a:rPr lang="en-US" sz="1600" dirty="0">
                <a:latin typeface="Times New Roman" panose="02020603050405020304" pitchFamily="18" charset="0"/>
              </a:rPr>
              <a:t>, and P. </a:t>
            </a:r>
            <a:r>
              <a:rPr lang="en-US" sz="1600" dirty="0" err="1">
                <a:latin typeface="Times New Roman" panose="02020603050405020304" pitchFamily="18" charset="0"/>
              </a:rPr>
              <a:t>Dumouchel</a:t>
            </a:r>
            <a:r>
              <a:rPr lang="en-US" sz="1600" dirty="0">
                <a:latin typeface="Times New Roman" panose="02020603050405020304" pitchFamily="18" charset="0"/>
              </a:rPr>
              <a:t>, “</a:t>
            </a:r>
            <a:r>
              <a:rPr lang="en-US" sz="1600" dirty="0" err="1">
                <a:latin typeface="Times New Roman" panose="02020603050405020304" pitchFamily="18" charset="0"/>
              </a:rPr>
              <a:t>Eigenvoice</a:t>
            </a:r>
            <a:r>
              <a:rPr lang="en-US" sz="1600" dirty="0">
                <a:latin typeface="Times New Roman" panose="02020603050405020304" pitchFamily="18" charset="0"/>
              </a:rPr>
              <a:t> modeling with sparse training data,” IEEE Transactions on Speech and Audio Processing, vol. 13, no. 3, pp. 345–354, 2005.</a:t>
            </a:r>
          </a:p>
          <a:p>
            <a:pPr algn="just"/>
            <a:r>
              <a:rPr lang="en-US" altLang="zh-CN" sz="1600" dirty="0" smtClean="0">
                <a:latin typeface="Times New Roman" panose="02020603050405020304" pitchFamily="18" charset="0"/>
              </a:rPr>
              <a:t>[</a:t>
            </a:r>
            <a:r>
              <a:rPr lang="en-US" altLang="zh-CN" sz="1600" dirty="0" smtClean="0">
                <a:latin typeface="Times New Roman" panose="02020603050405020304" pitchFamily="18" charset="0"/>
              </a:rPr>
              <a:t>3] </a:t>
            </a:r>
            <a:r>
              <a:rPr lang="en-US" altLang="zh-CN" sz="1600" dirty="0">
                <a:latin typeface="Times New Roman" panose="02020603050405020304" pitchFamily="18" charset="0"/>
              </a:rPr>
              <a:t>A. Hatch and A. </a:t>
            </a:r>
            <a:r>
              <a:rPr lang="en-US" altLang="zh-CN" sz="1600" dirty="0" err="1">
                <a:latin typeface="Times New Roman" panose="02020603050405020304" pitchFamily="18" charset="0"/>
              </a:rPr>
              <a:t>Stolcke</a:t>
            </a:r>
            <a:r>
              <a:rPr lang="en-US" altLang="zh-CN" sz="1600" dirty="0">
                <a:latin typeface="Times New Roman" panose="02020603050405020304" pitchFamily="18" charset="0"/>
              </a:rPr>
              <a:t>, “Generalized linear kernels for one-versus-all classification: application to speaker  recognition,” in to appear in proc. of ICASSP, Toulouse, France, 2006.</a:t>
            </a:r>
          </a:p>
          <a:p>
            <a:pPr algn="just"/>
            <a:r>
              <a:rPr lang="en-US" altLang="zh-CN" sz="1600" dirty="0" smtClean="0">
                <a:latin typeface="Times New Roman" panose="02020603050405020304" pitchFamily="18" charset="0"/>
              </a:rPr>
              <a:t>[4] </a:t>
            </a:r>
            <a:r>
              <a:rPr lang="en-US" altLang="zh-CN" sz="1600" dirty="0">
                <a:latin typeface="Times New Roman" panose="02020603050405020304" pitchFamily="18" charset="0"/>
              </a:rPr>
              <a:t>A. Hatch, S. </a:t>
            </a:r>
            <a:r>
              <a:rPr lang="en-US" altLang="zh-CN" sz="1600" dirty="0" err="1">
                <a:latin typeface="Times New Roman" panose="02020603050405020304" pitchFamily="18" charset="0"/>
              </a:rPr>
              <a:t>Kajarekar</a:t>
            </a:r>
            <a:r>
              <a:rPr lang="en-US" altLang="zh-CN" sz="1600" dirty="0">
                <a:latin typeface="Times New Roman" panose="02020603050405020304" pitchFamily="18" charset="0"/>
              </a:rPr>
              <a:t>, and A. </a:t>
            </a:r>
            <a:r>
              <a:rPr lang="en-US" altLang="zh-CN" sz="1600" dirty="0" err="1">
                <a:latin typeface="Times New Roman" panose="02020603050405020304" pitchFamily="18" charset="0"/>
              </a:rPr>
              <a:t>Stolcke</a:t>
            </a:r>
            <a:r>
              <a:rPr lang="en-US" altLang="zh-CN" sz="1600" dirty="0">
                <a:latin typeface="Times New Roman" panose="02020603050405020304" pitchFamily="18" charset="0"/>
              </a:rPr>
              <a:t>, “Within-class covariance normalization for SVM-based speaker recognition,” in Proc. Int. Conf. Spoken Lang. Process., Pittsburgh, PA, Sep. 2006.</a:t>
            </a:r>
          </a:p>
          <a:p>
            <a:pPr algn="just"/>
            <a:r>
              <a:rPr lang="en-US" altLang="zh-CN" sz="1600" dirty="0" smtClean="0">
                <a:latin typeface="Times New Roman" panose="02020603050405020304" pitchFamily="18" charset="0"/>
              </a:rPr>
              <a:t>[5] S</a:t>
            </a:r>
            <a:r>
              <a:rPr lang="en-US" altLang="zh-CN" sz="1600" dirty="0">
                <a:latin typeface="Times New Roman" panose="02020603050405020304" pitchFamily="18" charset="0"/>
              </a:rPr>
              <a:t>. J. Prince and J. H. Elder, “Probabilistic linear discriminant analysis for inferences about identity,” in International Conference on Computer Vision. IEEE, 2007, pp. 1–8</a:t>
            </a:r>
            <a:r>
              <a:rPr lang="en-US" altLang="zh-CN" sz="1600" dirty="0" smtClean="0">
                <a:latin typeface="Times New Roman" panose="02020603050405020304" pitchFamily="18" charset="0"/>
              </a:rPr>
              <a:t>.</a:t>
            </a:r>
          </a:p>
          <a:p>
            <a:pPr algn="just"/>
            <a:r>
              <a:rPr lang="en-US" altLang="zh-CN" sz="1600" dirty="0" smtClean="0">
                <a:latin typeface="Times New Roman" panose="02020603050405020304" pitchFamily="18" charset="0"/>
              </a:rPr>
              <a:t>[6] The </a:t>
            </a:r>
            <a:r>
              <a:rPr lang="en-US" altLang="zh-CN" sz="1600" dirty="0">
                <a:latin typeface="Times New Roman" panose="02020603050405020304" pitchFamily="18" charset="0"/>
              </a:rPr>
              <a:t>NIST Year 2008 Speaker Recognition Evaluation Plan, </a:t>
            </a:r>
            <a:r>
              <a:rPr lang="en-US" altLang="zh-CN" sz="1600" dirty="0">
                <a:latin typeface="Times New Roman" panose="02020603050405020304" pitchFamily="18" charset="0"/>
                <a:hlinkClick r:id="rId2"/>
              </a:rPr>
              <a:t>http://</a:t>
            </a:r>
            <a:r>
              <a:rPr lang="en-US" altLang="zh-CN" sz="1600" dirty="0" smtClean="0">
                <a:latin typeface="Times New Roman" panose="02020603050405020304" pitchFamily="18" charset="0"/>
                <a:hlinkClick r:id="rId2"/>
              </a:rPr>
              <a:t>www.nist.gov/speech/tests/spk/2008/sre-08_evalplan-v9.pdf</a:t>
            </a:r>
            <a:r>
              <a:rPr lang="en-US" altLang="zh-CN" sz="1600" dirty="0" smtClean="0">
                <a:latin typeface="Times New Roman" panose="02020603050405020304" pitchFamily="18" charset="0"/>
              </a:rPr>
              <a:t>.</a:t>
            </a:r>
            <a:endParaRPr lang="en-US" altLang="zh-CN" sz="1600" dirty="0">
              <a:latin typeface="Times New Roman" panose="02020603050405020304" pitchFamily="18" charset="0"/>
            </a:endParaRPr>
          </a:p>
          <a:p>
            <a:pPr algn="just"/>
            <a:r>
              <a:rPr lang="en-US" sz="1600" dirty="0" smtClean="0">
                <a:latin typeface="Times New Roman" panose="02020603050405020304" pitchFamily="18" charset="0"/>
              </a:rPr>
              <a:t>[7] P</a:t>
            </a:r>
            <a:r>
              <a:rPr lang="en-US" sz="1600" dirty="0">
                <a:latin typeface="Times New Roman" panose="02020603050405020304" pitchFamily="18" charset="0"/>
              </a:rPr>
              <a:t>. </a:t>
            </a:r>
            <a:r>
              <a:rPr lang="en-US" sz="1600" dirty="0">
                <a:latin typeface="Times New Roman" panose="02020603050405020304" pitchFamily="18" charset="0"/>
              </a:rPr>
              <a:t>Kenny, G. </a:t>
            </a:r>
            <a:r>
              <a:rPr lang="en-US" sz="1600" dirty="0" err="1">
                <a:latin typeface="Times New Roman" panose="02020603050405020304" pitchFamily="18" charset="0"/>
              </a:rPr>
              <a:t>Boulianne</a:t>
            </a:r>
            <a:r>
              <a:rPr lang="en-US" sz="1600" dirty="0">
                <a:latin typeface="Times New Roman" panose="02020603050405020304" pitchFamily="18" charset="0"/>
              </a:rPr>
              <a:t>, P. </a:t>
            </a:r>
            <a:r>
              <a:rPr lang="en-US" sz="1600" dirty="0" err="1">
                <a:latin typeface="Times New Roman" panose="02020603050405020304" pitchFamily="18" charset="0"/>
              </a:rPr>
              <a:t>Ouellet</a:t>
            </a:r>
            <a:r>
              <a:rPr lang="en-US" sz="1600" dirty="0">
                <a:latin typeface="Times New Roman" panose="02020603050405020304" pitchFamily="18" charset="0"/>
              </a:rPr>
              <a:t>, and P. </a:t>
            </a:r>
            <a:r>
              <a:rPr lang="en-US" sz="1600" dirty="0" err="1">
                <a:latin typeface="Times New Roman" panose="02020603050405020304" pitchFamily="18" charset="0"/>
              </a:rPr>
              <a:t>Dumouchel</a:t>
            </a:r>
            <a:r>
              <a:rPr lang="en-US" sz="1600" dirty="0">
                <a:latin typeface="Times New Roman" panose="02020603050405020304" pitchFamily="18" charset="0"/>
              </a:rPr>
              <a:t>, “Joint </a:t>
            </a:r>
            <a:r>
              <a:rPr lang="en-US" sz="1600" dirty="0" smtClean="0">
                <a:latin typeface="Times New Roman" panose="02020603050405020304" pitchFamily="18" charset="0"/>
              </a:rPr>
              <a:t>factor analysis </a:t>
            </a:r>
            <a:r>
              <a:rPr lang="en-US" sz="1600" dirty="0">
                <a:latin typeface="Times New Roman" panose="02020603050405020304" pitchFamily="18" charset="0"/>
              </a:rPr>
              <a:t>versus </a:t>
            </a:r>
            <a:r>
              <a:rPr lang="en-US" sz="1600" dirty="0" err="1">
                <a:latin typeface="Times New Roman" panose="02020603050405020304" pitchFamily="18" charset="0"/>
              </a:rPr>
              <a:t>eigenchannels</a:t>
            </a:r>
            <a:r>
              <a:rPr lang="en-US" sz="1600" dirty="0">
                <a:latin typeface="Times New Roman" panose="02020603050405020304" pitchFamily="18" charset="0"/>
              </a:rPr>
              <a:t> in speaker recognition,” IEEE </a:t>
            </a:r>
            <a:r>
              <a:rPr lang="en-US" sz="1600" dirty="0" smtClean="0">
                <a:latin typeface="Times New Roman" panose="02020603050405020304" pitchFamily="18" charset="0"/>
              </a:rPr>
              <a:t>Transactions on </a:t>
            </a:r>
            <a:r>
              <a:rPr lang="en-US" sz="1600" dirty="0">
                <a:latin typeface="Times New Roman" panose="02020603050405020304" pitchFamily="18" charset="0"/>
              </a:rPr>
              <a:t>Audio, Speech, and Language Processing, vol. </a:t>
            </a:r>
            <a:r>
              <a:rPr lang="en-US" sz="1600" dirty="0">
                <a:latin typeface="Times New Roman" panose="02020603050405020304" pitchFamily="18" charset="0"/>
              </a:rPr>
              <a:t>15, no. </a:t>
            </a:r>
            <a:r>
              <a:rPr lang="en-US" sz="1600" dirty="0">
                <a:latin typeface="Times New Roman" panose="02020603050405020304" pitchFamily="18" charset="0"/>
              </a:rPr>
              <a:t>4, </a:t>
            </a:r>
            <a:r>
              <a:rPr lang="en-US" sz="1600" dirty="0" smtClean="0">
                <a:latin typeface="Times New Roman" panose="02020603050405020304" pitchFamily="18" charset="0"/>
              </a:rPr>
              <a:t>pp. 1435–1447</a:t>
            </a:r>
            <a:r>
              <a:rPr lang="en-US" sz="1600" dirty="0">
                <a:latin typeface="Times New Roman" panose="02020603050405020304" pitchFamily="18" charset="0"/>
              </a:rPr>
              <a:t>, 2007.</a:t>
            </a:r>
          </a:p>
          <a:p>
            <a:r>
              <a:rPr lang="en-US" sz="1600" dirty="0" smtClean="0">
                <a:latin typeface="Times New Roman" panose="02020603050405020304" pitchFamily="18" charset="0"/>
              </a:rPr>
              <a:t>[8] </a:t>
            </a:r>
            <a:r>
              <a:rPr lang="en-US" sz="1600" dirty="0">
                <a:latin typeface="Times New Roman" panose="02020603050405020304" pitchFamily="18" charset="0"/>
              </a:rPr>
              <a:t>A. </a:t>
            </a:r>
            <a:r>
              <a:rPr lang="en-US" sz="1600" dirty="0">
                <a:latin typeface="Times New Roman" panose="02020603050405020304" pitchFamily="18" charset="0"/>
              </a:rPr>
              <a:t>O. Hatch, S. S. </a:t>
            </a:r>
            <a:r>
              <a:rPr lang="en-US" sz="1600" dirty="0" err="1">
                <a:latin typeface="Times New Roman" panose="02020603050405020304" pitchFamily="18" charset="0"/>
              </a:rPr>
              <a:t>Kajarekar</a:t>
            </a:r>
            <a:r>
              <a:rPr lang="en-US" sz="1600" dirty="0">
                <a:latin typeface="Times New Roman" panose="02020603050405020304" pitchFamily="18" charset="0"/>
              </a:rPr>
              <a:t>, and A. </a:t>
            </a:r>
            <a:r>
              <a:rPr lang="en-US" sz="1600" dirty="0" err="1">
                <a:latin typeface="Times New Roman" panose="02020603050405020304" pitchFamily="18" charset="0"/>
              </a:rPr>
              <a:t>Stolcke</a:t>
            </a:r>
            <a:r>
              <a:rPr lang="en-US" sz="1600" dirty="0">
                <a:latin typeface="Times New Roman" panose="02020603050405020304" pitchFamily="18" charset="0"/>
              </a:rPr>
              <a:t>, “Within-class </a:t>
            </a:r>
            <a:r>
              <a:rPr lang="en-US" sz="1600" dirty="0" smtClean="0">
                <a:latin typeface="Times New Roman" panose="02020603050405020304" pitchFamily="18" charset="0"/>
              </a:rPr>
              <a:t>covariance normalization </a:t>
            </a:r>
            <a:r>
              <a:rPr lang="en-US" sz="1600" dirty="0">
                <a:latin typeface="Times New Roman" panose="02020603050405020304" pitchFamily="18" charset="0"/>
              </a:rPr>
              <a:t>for SVM-based speaker recognition.” in </a:t>
            </a:r>
            <a:r>
              <a:rPr lang="en-US" sz="1600" dirty="0" smtClean="0">
                <a:latin typeface="Times New Roman" panose="02020603050405020304" pitchFamily="18" charset="0"/>
              </a:rPr>
              <a:t>INTERSPEECH’06</a:t>
            </a:r>
            <a:r>
              <a:rPr lang="en-US" sz="1600" dirty="0">
                <a:latin typeface="Times New Roman" panose="02020603050405020304" pitchFamily="18" charset="0"/>
              </a:rPr>
              <a:t>, 2006.</a:t>
            </a:r>
          </a:p>
          <a:p>
            <a:r>
              <a:rPr lang="en-US" sz="1600" dirty="0" smtClean="0">
                <a:latin typeface="Times New Roman" panose="02020603050405020304" pitchFamily="18" charset="0"/>
              </a:rPr>
              <a:t>[9] </a:t>
            </a:r>
            <a:r>
              <a:rPr lang="en-US" sz="1600" dirty="0">
                <a:latin typeface="Times New Roman" panose="02020603050405020304" pitchFamily="18" charset="0"/>
              </a:rPr>
              <a:t>A. </a:t>
            </a:r>
            <a:r>
              <a:rPr lang="en-US" sz="1600" dirty="0" err="1">
                <a:latin typeface="Times New Roman" panose="02020603050405020304" pitchFamily="18" charset="0"/>
              </a:rPr>
              <a:t>Solomonoff</a:t>
            </a:r>
            <a:r>
              <a:rPr lang="en-US" sz="1600" dirty="0">
                <a:latin typeface="Times New Roman" panose="02020603050405020304" pitchFamily="18" charset="0"/>
              </a:rPr>
              <a:t>, C. </a:t>
            </a:r>
            <a:r>
              <a:rPr lang="en-US" sz="1600" dirty="0" err="1">
                <a:latin typeface="Times New Roman" panose="02020603050405020304" pitchFamily="18" charset="0"/>
              </a:rPr>
              <a:t>Quillen</a:t>
            </a:r>
            <a:r>
              <a:rPr lang="en-US" sz="1600" dirty="0">
                <a:latin typeface="Times New Roman" panose="02020603050405020304" pitchFamily="18" charset="0"/>
              </a:rPr>
              <a:t>, and W. M. </a:t>
            </a:r>
            <a:r>
              <a:rPr lang="en-US" sz="1600" dirty="0">
                <a:latin typeface="Times New Roman" panose="02020603050405020304" pitchFamily="18" charset="0"/>
              </a:rPr>
              <a:t>Campbell, “Channel </a:t>
            </a:r>
            <a:r>
              <a:rPr lang="en-US" sz="1600" dirty="0" smtClean="0">
                <a:latin typeface="Times New Roman" panose="02020603050405020304" pitchFamily="18" charset="0"/>
              </a:rPr>
              <a:t>compensation for </a:t>
            </a:r>
            <a:r>
              <a:rPr lang="en-US" sz="1600" dirty="0">
                <a:latin typeface="Times New Roman" panose="02020603050405020304" pitchFamily="18" charset="0"/>
              </a:rPr>
              <a:t>SVM speaker recognition,” in </a:t>
            </a:r>
            <a:r>
              <a:rPr lang="en-US" sz="1600" dirty="0" err="1">
                <a:latin typeface="Times New Roman" panose="02020603050405020304" pitchFamily="18" charset="0"/>
              </a:rPr>
              <a:t>Proc</a:t>
            </a:r>
            <a:r>
              <a:rPr lang="en-US" sz="1600" dirty="0">
                <a:latin typeface="Times New Roman" panose="02020603050405020304" pitchFamily="18" charset="0"/>
              </a:rPr>
              <a:t> Odyssey, Speaker </a:t>
            </a:r>
            <a:r>
              <a:rPr lang="en-US" sz="1600" dirty="0" smtClean="0">
                <a:latin typeface="Times New Roman" panose="02020603050405020304" pitchFamily="18" charset="0"/>
              </a:rPr>
              <a:t>Language Recognition </a:t>
            </a:r>
            <a:r>
              <a:rPr lang="en-US" sz="1600" dirty="0">
                <a:latin typeface="Times New Roman" panose="02020603050405020304" pitchFamily="18" charset="0"/>
              </a:rPr>
              <a:t>Workshop 2004, 2004, pp. </a:t>
            </a:r>
            <a:r>
              <a:rPr lang="en-US" sz="1600" dirty="0">
                <a:latin typeface="Times New Roman" panose="02020603050405020304" pitchFamily="18" charset="0"/>
              </a:rPr>
              <a:t>57–62.</a:t>
            </a:r>
          </a:p>
          <a:p>
            <a:r>
              <a:rPr lang="en-US" sz="1600" dirty="0" smtClean="0">
                <a:latin typeface="Times New Roman" panose="02020603050405020304" pitchFamily="18" charset="0"/>
              </a:rPr>
              <a:t>[10] </a:t>
            </a:r>
            <a:r>
              <a:rPr lang="en-US" sz="1600" dirty="0">
                <a:latin typeface="Times New Roman" panose="02020603050405020304" pitchFamily="18" charset="0"/>
              </a:rPr>
              <a:t>S. </a:t>
            </a:r>
            <a:r>
              <a:rPr lang="en-US" sz="1600" dirty="0" err="1">
                <a:latin typeface="Times New Roman" panose="02020603050405020304" pitchFamily="18" charset="0"/>
              </a:rPr>
              <a:t>Ioffe</a:t>
            </a:r>
            <a:r>
              <a:rPr lang="en-US" sz="1600" dirty="0">
                <a:latin typeface="Times New Roman" panose="02020603050405020304" pitchFamily="18" charset="0"/>
              </a:rPr>
              <a:t>, “Probabilistic linear discriminant analysis,” in ECCV </a:t>
            </a:r>
            <a:r>
              <a:rPr lang="en-US" sz="1600" dirty="0" smtClean="0">
                <a:latin typeface="Times New Roman" panose="02020603050405020304" pitchFamily="18" charset="0"/>
              </a:rPr>
              <a:t>2006, 2006</a:t>
            </a:r>
            <a:r>
              <a:rPr lang="en-US" sz="1600" dirty="0">
                <a:latin typeface="Times New Roman" panose="02020603050405020304" pitchFamily="18" charset="0"/>
              </a:rPr>
              <a:t>, pp. </a:t>
            </a:r>
            <a:r>
              <a:rPr lang="en-US" sz="1600" dirty="0">
                <a:latin typeface="Times New Roman" panose="02020603050405020304" pitchFamily="18" charset="0"/>
              </a:rPr>
              <a:t>531–542.</a:t>
            </a:r>
          </a:p>
          <a:p>
            <a:r>
              <a:rPr lang="en-US" sz="1600" dirty="0" smtClean="0">
                <a:latin typeface="Times New Roman" panose="02020603050405020304" pitchFamily="18" charset="0"/>
              </a:rPr>
              <a:t>[11] </a:t>
            </a:r>
            <a:r>
              <a:rPr lang="en-US" sz="1600" dirty="0">
                <a:latin typeface="Times New Roman" panose="02020603050405020304" pitchFamily="18" charset="0"/>
              </a:rPr>
              <a:t>M. </a:t>
            </a:r>
            <a:r>
              <a:rPr lang="en-US" sz="1600" dirty="0">
                <a:latin typeface="Times New Roman" panose="02020603050405020304" pitchFamily="18" charset="0"/>
              </a:rPr>
              <a:t>McLaren and D. V. </a:t>
            </a:r>
            <a:r>
              <a:rPr lang="en-US" sz="1600" dirty="0" err="1">
                <a:latin typeface="Times New Roman" panose="02020603050405020304" pitchFamily="18" charset="0"/>
              </a:rPr>
              <a:t>Leeuwen</a:t>
            </a:r>
            <a:r>
              <a:rPr lang="en-US" sz="1600" dirty="0">
                <a:latin typeface="Times New Roman" panose="02020603050405020304" pitchFamily="18" charset="0"/>
              </a:rPr>
              <a:t>, “</a:t>
            </a:r>
            <a:r>
              <a:rPr lang="en-US" sz="1600" dirty="0" smtClean="0">
                <a:latin typeface="Times New Roman" panose="02020603050405020304" pitchFamily="18" charset="0"/>
              </a:rPr>
              <a:t>Source-</a:t>
            </a:r>
            <a:r>
              <a:rPr lang="en-US" sz="1600" dirty="0" err="1" smtClean="0">
                <a:latin typeface="Times New Roman" panose="02020603050405020304" pitchFamily="18" charset="0"/>
              </a:rPr>
              <a:t>normalised</a:t>
            </a:r>
            <a:r>
              <a:rPr lang="en-US" sz="1600" dirty="0" smtClean="0">
                <a:latin typeface="Times New Roman" panose="02020603050405020304" pitchFamily="18" charset="0"/>
              </a:rPr>
              <a:t>-and-weighted LDA </a:t>
            </a:r>
            <a:r>
              <a:rPr lang="en-US" sz="1600" dirty="0">
                <a:latin typeface="Times New Roman" panose="02020603050405020304" pitchFamily="18" charset="0"/>
              </a:rPr>
              <a:t>for robust speaker recognition using </a:t>
            </a:r>
            <a:r>
              <a:rPr lang="en-US" sz="1600" dirty="0" err="1">
                <a:latin typeface="Times New Roman" panose="02020603050405020304" pitchFamily="18" charset="0"/>
              </a:rPr>
              <a:t>i</a:t>
            </a:r>
            <a:r>
              <a:rPr lang="en-US" sz="1600" dirty="0">
                <a:latin typeface="Times New Roman" panose="02020603050405020304" pitchFamily="18" charset="0"/>
              </a:rPr>
              <a:t>-vectors,” IEEE </a:t>
            </a:r>
            <a:r>
              <a:rPr lang="en-US" sz="1600" dirty="0" smtClean="0">
                <a:latin typeface="Times New Roman" panose="02020603050405020304" pitchFamily="18" charset="0"/>
              </a:rPr>
              <a:t>Transactions on </a:t>
            </a:r>
            <a:r>
              <a:rPr lang="en-US" sz="1600" dirty="0">
                <a:latin typeface="Times New Roman" panose="02020603050405020304" pitchFamily="18" charset="0"/>
              </a:rPr>
              <a:t>Audio, Speech, and Language Processing, pp. </a:t>
            </a:r>
            <a:r>
              <a:rPr lang="en-US" sz="1600" dirty="0">
                <a:latin typeface="Times New Roman" panose="02020603050405020304" pitchFamily="18" charset="0"/>
              </a:rPr>
              <a:t>5456–5459, 2011.</a:t>
            </a:r>
          </a:p>
          <a:p>
            <a:r>
              <a:rPr lang="en-US" sz="1600" dirty="0" smtClean="0">
                <a:latin typeface="Times New Roman" panose="02020603050405020304" pitchFamily="18" charset="0"/>
              </a:rPr>
              <a:t>[12] </a:t>
            </a:r>
            <a:r>
              <a:rPr lang="en-US" sz="1600" dirty="0">
                <a:latin typeface="Times New Roman" panose="02020603050405020304" pitchFamily="18" charset="0"/>
              </a:rPr>
              <a:t>N. </a:t>
            </a:r>
            <a:r>
              <a:rPr lang="en-US" sz="1600" dirty="0" err="1">
                <a:latin typeface="Times New Roman" panose="02020603050405020304" pitchFamily="18" charset="0"/>
              </a:rPr>
              <a:t>Dehak</a:t>
            </a:r>
            <a:r>
              <a:rPr lang="en-US" sz="1600" dirty="0">
                <a:latin typeface="Times New Roman" panose="02020603050405020304" pitchFamily="18" charset="0"/>
              </a:rPr>
              <a:t>, R. </a:t>
            </a:r>
            <a:r>
              <a:rPr lang="en-US" sz="1600" dirty="0" err="1">
                <a:latin typeface="Times New Roman" panose="02020603050405020304" pitchFamily="18" charset="0"/>
              </a:rPr>
              <a:t>Dehak</a:t>
            </a:r>
            <a:r>
              <a:rPr lang="en-US" sz="1600" dirty="0">
                <a:latin typeface="Times New Roman" panose="02020603050405020304" pitchFamily="18" charset="0"/>
              </a:rPr>
              <a:t>, P. Kenny, P. </a:t>
            </a:r>
            <a:r>
              <a:rPr lang="en-US" sz="1600" dirty="0" err="1">
                <a:latin typeface="Times New Roman" panose="02020603050405020304" pitchFamily="18" charset="0"/>
              </a:rPr>
              <a:t>Ouellet</a:t>
            </a:r>
            <a:r>
              <a:rPr lang="en-US" sz="1600" dirty="0">
                <a:latin typeface="Times New Roman" panose="02020603050405020304" pitchFamily="18" charset="0"/>
              </a:rPr>
              <a:t>, and P. </a:t>
            </a:r>
            <a:r>
              <a:rPr lang="en-US" sz="1600" dirty="0" err="1">
                <a:latin typeface="Times New Roman" panose="02020603050405020304" pitchFamily="18" charset="0"/>
              </a:rPr>
              <a:t>Dumouchel</a:t>
            </a:r>
            <a:r>
              <a:rPr lang="en-US" sz="1600" dirty="0">
                <a:latin typeface="Times New Roman" panose="02020603050405020304" pitchFamily="18" charset="0"/>
              </a:rPr>
              <a:t>, “</a:t>
            </a:r>
            <a:r>
              <a:rPr lang="en-US" sz="1600" dirty="0" smtClean="0">
                <a:latin typeface="Times New Roman" panose="02020603050405020304" pitchFamily="18" charset="0"/>
              </a:rPr>
              <a:t>Support vector </a:t>
            </a:r>
            <a:r>
              <a:rPr lang="en-US" sz="1600" dirty="0">
                <a:latin typeface="Times New Roman" panose="02020603050405020304" pitchFamily="18" charset="0"/>
              </a:rPr>
              <a:t>machines versus fast scoring in the </a:t>
            </a:r>
            <a:r>
              <a:rPr lang="en-US" sz="1600" dirty="0">
                <a:latin typeface="Times New Roman" panose="02020603050405020304" pitchFamily="18" charset="0"/>
              </a:rPr>
              <a:t>low-dimensional total </a:t>
            </a:r>
            <a:r>
              <a:rPr lang="en-US" sz="1600" dirty="0">
                <a:latin typeface="Times New Roman" panose="02020603050405020304" pitchFamily="18" charset="0"/>
              </a:rPr>
              <a:t>variability space </a:t>
            </a:r>
            <a:r>
              <a:rPr lang="en-US" sz="1600" dirty="0">
                <a:latin typeface="Times New Roman" panose="02020603050405020304" pitchFamily="18" charset="0"/>
              </a:rPr>
              <a:t>for speaker verification,” in International Conference </a:t>
            </a:r>
            <a:r>
              <a:rPr lang="en-US" sz="1600" dirty="0">
                <a:latin typeface="Times New Roman" panose="02020603050405020304" pitchFamily="18" charset="0"/>
              </a:rPr>
              <a:t>on Spoken </a:t>
            </a:r>
            <a:r>
              <a:rPr lang="en-US" sz="1600" dirty="0">
                <a:latin typeface="Times New Roman" panose="02020603050405020304" pitchFamily="18" charset="0"/>
              </a:rPr>
              <a:t>Language Processing - ICSLP. IEEE, 2009, pp. 1559–1562.</a:t>
            </a:r>
            <a:endParaRPr lang="zh-CN" altLang="zh-CN" sz="1600" dirty="0">
              <a:latin typeface="Times New Roman" panose="02020603050405020304" pitchFamily="18" charset="0"/>
            </a:endParaRPr>
          </a:p>
          <a:p>
            <a:r>
              <a:rPr lang="en-US" altLang="zh-CN" sz="1600" dirty="0">
                <a:latin typeface="Times New Roman" panose="02020603050405020304" pitchFamily="18" charset="0"/>
              </a:rPr>
              <a:t>[13] </a:t>
            </a:r>
            <a:r>
              <a:rPr lang="en-US" sz="1600" dirty="0">
                <a:latin typeface="Times New Roman" panose="02020603050405020304" pitchFamily="18" charset="0"/>
              </a:rPr>
              <a:t>C. S. Greenberg, V. M. Stanford, A. F. Martin, M. </a:t>
            </a:r>
            <a:r>
              <a:rPr lang="en-US" sz="1600" dirty="0" err="1">
                <a:latin typeface="Times New Roman" panose="02020603050405020304" pitchFamily="18" charset="0"/>
              </a:rPr>
              <a:t>Yadagiri</a:t>
            </a:r>
            <a:r>
              <a:rPr lang="en-US" sz="1600" dirty="0">
                <a:latin typeface="Times New Roman" panose="02020603050405020304" pitchFamily="18" charset="0"/>
              </a:rPr>
              <a:t>, G. </a:t>
            </a:r>
            <a:r>
              <a:rPr lang="en-US" sz="1600" dirty="0">
                <a:latin typeface="Times New Roman" panose="02020603050405020304" pitchFamily="18" charset="0"/>
              </a:rPr>
              <a:t>R. </a:t>
            </a:r>
            <a:r>
              <a:rPr lang="en-US" sz="1600" dirty="0" err="1">
                <a:latin typeface="Times New Roman" panose="02020603050405020304" pitchFamily="18" charset="0"/>
              </a:rPr>
              <a:t>Doddington</a:t>
            </a:r>
            <a:r>
              <a:rPr lang="en-US" sz="1600" dirty="0">
                <a:latin typeface="Times New Roman" panose="02020603050405020304" pitchFamily="18" charset="0"/>
              </a:rPr>
              <a:t>, J. J. Godfrey, and J. Hernandez-Cordero, “The 2012 </a:t>
            </a:r>
            <a:r>
              <a:rPr lang="en-US" sz="1600" dirty="0">
                <a:latin typeface="Times New Roman" panose="02020603050405020304" pitchFamily="18" charset="0"/>
              </a:rPr>
              <a:t>NIST speaker </a:t>
            </a:r>
            <a:r>
              <a:rPr lang="en-US" sz="1600" dirty="0">
                <a:latin typeface="Times New Roman" panose="02020603050405020304" pitchFamily="18" charset="0"/>
              </a:rPr>
              <a:t>recognition evaluation,” 2013.</a:t>
            </a:r>
            <a:endParaRPr lang="zh-CN" altLang="zh-CN" sz="1600" dirty="0">
              <a:latin typeface="Times New Roman" panose="02020603050405020304" pitchFamily="18" charset="0"/>
            </a:endParaRPr>
          </a:p>
        </p:txBody>
      </p:sp>
      <p:sp>
        <p:nvSpPr>
          <p:cNvPr id="3" name="标题 12"/>
          <p:cNvSpPr txBox="1">
            <a:spLocks/>
          </p:cNvSpPr>
          <p:nvPr/>
        </p:nvSpPr>
        <p:spPr>
          <a:xfrm>
            <a:off x="1524001" y="225136"/>
            <a:ext cx="9144000" cy="52705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zh-CN" sz="3600" kern="1200" spc="100" baseline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</a:lstStyle>
          <a:p>
            <a:pPr algn="ctr">
              <a:defRPr/>
            </a:pPr>
            <a:r>
              <a:rPr lang="en-US" altLang="en-US" dirty="0"/>
              <a:t>References</a:t>
            </a:r>
            <a:endParaRPr altLang="en-US" dirty="0"/>
          </a:p>
        </p:txBody>
      </p:sp>
    </p:spTree>
    <p:extLst>
      <p:ext uri="{BB962C8B-B14F-4D97-AF65-F5344CB8AC3E}">
        <p14:creationId xmlns:p14="http://schemas.microsoft.com/office/powerpoint/2010/main" val="1325550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65490" y="226229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altLang="zh-CN" sz="9600" dirty="0" smtClean="0">
                <a:solidFill>
                  <a:srgbClr val="FFC000"/>
                </a:solidFill>
              </a:rPr>
              <a:t>THANKS</a:t>
            </a:r>
            <a:endParaRPr lang="zh-CN" altLang="en-US" sz="9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47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272616"/>
            <a:ext cx="10758055" cy="4949624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u"/>
            </a:pPr>
            <a:r>
              <a:rPr lang="en-US" altLang="zh-CN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altLang="zh-CN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zh-CN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Background </a:t>
            </a:r>
            <a:endParaRPr lang="en-US" altLang="zh-CN" dirty="0" smtClean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altLang="zh-CN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-vector: the most popular approach to speaker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verification.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N. 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Dehak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2011]</a:t>
            </a: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PLDA: Probabilistic linear discriminant analysis,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achieve state-of-the-art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performance.[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Ioffe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2006][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S.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Greenberg, 2013]</a:t>
            </a:r>
          </a:p>
          <a:p>
            <a:pPr lvl="1" algn="just"/>
            <a:r>
              <a:rPr lang="en-US" altLang="zh-CN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Motivation</a:t>
            </a: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limitations of PLDA:</a:t>
            </a:r>
          </a:p>
          <a:p>
            <a:pPr lvl="3" algn="just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 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data 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distributions.</a:t>
            </a:r>
          </a:p>
          <a:p>
            <a:pPr lvl="3" algn="just">
              <a:buFont typeface="Wingdings" panose="05000000000000000000" pitchFamily="2" charset="2"/>
              <a:buChar char="ü"/>
            </a:pPr>
            <a:r>
              <a:rPr lang="en-US" altLang="zh-C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</a:t>
            </a:r>
            <a:r>
              <a:rPr lang="en-US" altLang="zh-C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directly optimized with respect to speaker verification task.</a:t>
            </a:r>
            <a:endParaRPr lang="en-US" altLang="zh-C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difference between discriminative model and generative model.</a:t>
            </a: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/>
            <a:r>
              <a:rPr lang="en-US" altLang="zh-CN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 approach</a:t>
            </a:r>
            <a:endParaRPr lang="en-US" altLang="zh-CN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 algn="just">
              <a:buFont typeface="Wingdings" panose="05000000000000000000" pitchFamily="2" charset="2"/>
              <a:buChar char="Ø"/>
            </a:pP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NN-based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neural-network-based ) </a:t>
            </a:r>
            <a:r>
              <a:rPr lang="en-US" altLang="zh-CN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discriminative scoring approach.</a:t>
            </a:r>
            <a:endParaRPr lang="en-US" altLang="zh-CN" sz="2400" dirty="0"/>
          </a:p>
          <a:p>
            <a:pPr marL="914400" lvl="2" indent="0">
              <a:buNone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3"/>
            <a:endParaRPr lang="en-US" altLang="zh-CN" dirty="0"/>
          </a:p>
          <a:p>
            <a:endParaRPr lang="en-US" dirty="0"/>
          </a:p>
          <a:p>
            <a:pPr lvl="1"/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3702911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53855" y="223764"/>
                <a:ext cx="10515600" cy="201417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Wingdings" panose="05000000000000000000" pitchFamily="2" charset="2"/>
                  <a:buChar char="u"/>
                </a:pPr>
                <a:r>
                  <a:rPr lang="en-US" altLang="zh-CN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Theory background</a:t>
                </a:r>
              </a:p>
              <a:p>
                <a:r>
                  <a:rPr lang="en-US" altLang="zh-CN" dirty="0" err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-vector[N</a:t>
                </a:r>
                <a:r>
                  <a:rPr lang="en-US" altLang="zh-CN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en-US" altLang="zh-CN" dirty="0" err="1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Dehak</a:t>
                </a:r>
                <a:r>
                  <a:rPr lang="en-US" altLang="zh-CN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:r>
                  <a:rPr lang="en-US" altLang="en-US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2011]</a:t>
                </a:r>
                <a:endParaRPr lang="en-US" altLang="zh-CN" dirty="0">
                  <a:solidFill>
                    <a:schemeClr val="accent2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Given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test utterance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an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enrollment utterance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Speaker verification task is to verify whether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spoken from the same speaker or different speakers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-vector training and testing.</a:t>
                </a:r>
                <a:endParaRPr lang="en-US" altLang="zh-CN" dirty="0" smtClean="0">
                  <a:solidFill>
                    <a:schemeClr val="accent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3855" y="223764"/>
                <a:ext cx="10515600" cy="2014170"/>
              </a:xfrm>
              <a:blipFill rotWithShape="0">
                <a:blip r:embed="rId2"/>
                <a:stretch>
                  <a:fillRect l="-812" t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流程图: 磁盘 1"/>
          <p:cNvSpPr/>
          <p:nvPr/>
        </p:nvSpPr>
        <p:spPr>
          <a:xfrm>
            <a:off x="3076487" y="2640662"/>
            <a:ext cx="883297" cy="568328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raining corpora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580" y="5375583"/>
            <a:ext cx="883296" cy="63239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580" y="4272913"/>
            <a:ext cx="883296" cy="63079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2982484" y="3903581"/>
                <a:ext cx="4583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484" y="3903581"/>
                <a:ext cx="458394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2982484" y="5006251"/>
                <a:ext cx="52790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  <m:r>
                        <a:rPr lang="en-US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2484" y="5006251"/>
                <a:ext cx="527901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矩形 6"/>
          <p:cNvSpPr/>
          <p:nvPr/>
        </p:nvSpPr>
        <p:spPr>
          <a:xfrm>
            <a:off x="4452363" y="4355816"/>
            <a:ext cx="931491" cy="446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MFCC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/>
          <p:cNvCxnSpPr>
            <a:stCxn id="4" idx="3"/>
            <a:endCxn id="7" idx="1"/>
          </p:cNvCxnSpPr>
          <p:nvPr/>
        </p:nvCxnSpPr>
        <p:spPr>
          <a:xfrm flipV="1">
            <a:off x="3976876" y="4578880"/>
            <a:ext cx="475487" cy="943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矩形 12"/>
          <p:cNvSpPr/>
          <p:nvPr/>
        </p:nvSpPr>
        <p:spPr>
          <a:xfrm>
            <a:off x="4452363" y="5468714"/>
            <a:ext cx="931491" cy="446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MFCC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直接箭头连接符 13"/>
          <p:cNvCxnSpPr>
            <a:stCxn id="3" idx="3"/>
            <a:endCxn id="13" idx="1"/>
          </p:cNvCxnSpPr>
          <p:nvPr/>
        </p:nvCxnSpPr>
        <p:spPr>
          <a:xfrm flipV="1">
            <a:off x="3976876" y="5691778"/>
            <a:ext cx="47548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/>
          <p:cNvSpPr/>
          <p:nvPr/>
        </p:nvSpPr>
        <p:spPr>
          <a:xfrm>
            <a:off x="5990606" y="4355816"/>
            <a:ext cx="999855" cy="446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Baum-Welch statistics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5990606" y="5468714"/>
            <a:ext cx="999855" cy="446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Baum-Welch statistics</a:t>
            </a:r>
            <a:endParaRPr lang="zh-CN" alt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5366762" y="2400162"/>
            <a:ext cx="999855" cy="446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5366762" y="2986796"/>
            <a:ext cx="999855" cy="446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肘形连接符 35"/>
          <p:cNvCxnSpPr>
            <a:stCxn id="2" idx="4"/>
            <a:endCxn id="27" idx="1"/>
          </p:cNvCxnSpPr>
          <p:nvPr/>
        </p:nvCxnSpPr>
        <p:spPr>
          <a:xfrm flipV="1">
            <a:off x="3959784" y="2623226"/>
            <a:ext cx="1406978" cy="30160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肘形连接符 38"/>
          <p:cNvCxnSpPr>
            <a:stCxn id="2" idx="4"/>
            <a:endCxn id="31" idx="1"/>
          </p:cNvCxnSpPr>
          <p:nvPr/>
        </p:nvCxnSpPr>
        <p:spPr>
          <a:xfrm>
            <a:off x="3959784" y="2924826"/>
            <a:ext cx="1406978" cy="28503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6773740" y="2446463"/>
            <a:ext cx="2862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Universal background model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6773740" y="3024324"/>
            <a:ext cx="2323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variability matrix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53810" y="2710605"/>
            <a:ext cx="2160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training procedure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矩形 42"/>
          <p:cNvSpPr/>
          <p:nvPr/>
        </p:nvSpPr>
        <p:spPr>
          <a:xfrm>
            <a:off x="2914724" y="2298819"/>
            <a:ext cx="7590716" cy="1341689"/>
          </a:xfrm>
          <a:prstGeom prst="rect">
            <a:avLst/>
          </a:prstGeom>
          <a:noFill/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文本框 43"/>
          <p:cNvSpPr txBox="1"/>
          <p:nvPr/>
        </p:nvSpPr>
        <p:spPr>
          <a:xfrm>
            <a:off x="753809" y="4801944"/>
            <a:ext cx="2077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testing procedure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2914724" y="3926451"/>
            <a:ext cx="7590716" cy="2200884"/>
          </a:xfrm>
          <a:prstGeom prst="rect">
            <a:avLst/>
          </a:prstGeom>
          <a:noFill/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矩形 46"/>
              <p:cNvSpPr/>
              <p:nvPr/>
            </p:nvSpPr>
            <p:spPr>
              <a:xfrm>
                <a:off x="7491933" y="4354160"/>
                <a:ext cx="999855" cy="4461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altLang="zh-CN" sz="2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</m:oMath>
                  </m:oMathPara>
                </a14:m>
                <a:endParaRPr lang="zh-CN" altLang="en-US" sz="1200" b="1" dirty="0"/>
              </a:p>
            </p:txBody>
          </p:sp>
        </mc:Choice>
        <mc:Fallback xmlns="">
          <p:sp>
            <p:nvSpPr>
              <p:cNvPr id="47" name="矩形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1933" y="4354160"/>
                <a:ext cx="999855" cy="446128"/>
              </a:xfrm>
              <a:prstGeom prst="rect">
                <a:avLst/>
              </a:prstGeom>
              <a:blipFill rotWithShape="0">
                <a:blip r:embed="rId7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矩形 48"/>
              <p:cNvSpPr/>
              <p:nvPr/>
            </p:nvSpPr>
            <p:spPr>
              <a:xfrm>
                <a:off x="7502093" y="5468714"/>
                <a:ext cx="999855" cy="44612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𝑒</m:t>
                          </m:r>
                        </m:sub>
                      </m:sSub>
                    </m:oMath>
                  </m:oMathPara>
                </a14:m>
                <a:endParaRPr lang="zh-CN" altLang="en-US" sz="1200" dirty="0"/>
              </a:p>
            </p:txBody>
          </p:sp>
        </mc:Choice>
        <mc:Fallback xmlns="">
          <p:sp>
            <p:nvSpPr>
              <p:cNvPr id="49" name="矩形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2093" y="5468714"/>
                <a:ext cx="999855" cy="446128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直接箭头连接符 50"/>
          <p:cNvCxnSpPr>
            <a:stCxn id="18" idx="3"/>
            <a:endCxn id="47" idx="1"/>
          </p:cNvCxnSpPr>
          <p:nvPr/>
        </p:nvCxnSpPr>
        <p:spPr>
          <a:xfrm flipV="1">
            <a:off x="6990461" y="4577224"/>
            <a:ext cx="501472" cy="16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箭头连接符 52"/>
          <p:cNvCxnSpPr>
            <a:stCxn id="20" idx="3"/>
            <a:endCxn id="49" idx="1"/>
          </p:cNvCxnSpPr>
          <p:nvPr/>
        </p:nvCxnSpPr>
        <p:spPr>
          <a:xfrm>
            <a:off x="6990461" y="5691778"/>
            <a:ext cx="51163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接箭头连接符 65"/>
          <p:cNvCxnSpPr>
            <a:stCxn id="7" idx="3"/>
            <a:endCxn id="18" idx="1"/>
          </p:cNvCxnSpPr>
          <p:nvPr/>
        </p:nvCxnSpPr>
        <p:spPr>
          <a:xfrm>
            <a:off x="5383854" y="4578880"/>
            <a:ext cx="6067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直接箭头连接符 67"/>
          <p:cNvCxnSpPr>
            <a:stCxn id="13" idx="3"/>
            <a:endCxn id="20" idx="1"/>
          </p:cNvCxnSpPr>
          <p:nvPr/>
        </p:nvCxnSpPr>
        <p:spPr>
          <a:xfrm>
            <a:off x="5383854" y="5691778"/>
            <a:ext cx="6067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文本框 68"/>
          <p:cNvSpPr txBox="1"/>
          <p:nvPr/>
        </p:nvSpPr>
        <p:spPr>
          <a:xfrm>
            <a:off x="5368604" y="4207892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5383854" y="5311011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UBM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文本框 68"/>
          <p:cNvSpPr txBox="1"/>
          <p:nvPr/>
        </p:nvSpPr>
        <p:spPr>
          <a:xfrm>
            <a:off x="7093430" y="4207892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sp>
        <p:nvSpPr>
          <p:cNvPr id="72" name="文本框 68"/>
          <p:cNvSpPr txBox="1"/>
          <p:nvPr/>
        </p:nvSpPr>
        <p:spPr>
          <a:xfrm>
            <a:off x="7113951" y="5311011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dirty="0" smtClean="0"/>
              <a:t>T</a:t>
            </a:r>
            <a:endParaRPr lang="zh-CN" altLang="en-US" dirty="0"/>
          </a:p>
        </p:txBody>
      </p:sp>
      <p:sp>
        <p:nvSpPr>
          <p:cNvPr id="73" name="矩形 72"/>
          <p:cNvSpPr/>
          <p:nvPr/>
        </p:nvSpPr>
        <p:spPr>
          <a:xfrm>
            <a:off x="9219472" y="4863167"/>
            <a:ext cx="1068146" cy="51241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Decision method</a:t>
            </a:r>
            <a:endParaRPr lang="zh-CN" alt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6" name="肘形连接符 75"/>
          <p:cNvCxnSpPr>
            <a:stCxn id="47" idx="3"/>
            <a:endCxn id="73" idx="1"/>
          </p:cNvCxnSpPr>
          <p:nvPr/>
        </p:nvCxnSpPr>
        <p:spPr>
          <a:xfrm>
            <a:off x="8491788" y="4577224"/>
            <a:ext cx="727684" cy="54215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肘形连接符 77"/>
          <p:cNvCxnSpPr>
            <a:stCxn id="49" idx="3"/>
            <a:endCxn id="73" idx="1"/>
          </p:cNvCxnSpPr>
          <p:nvPr/>
        </p:nvCxnSpPr>
        <p:spPr>
          <a:xfrm flipV="1">
            <a:off x="8501948" y="5119375"/>
            <a:ext cx="717524" cy="572403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736680" y="3937946"/>
            <a:ext cx="30155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Mel frequency </a:t>
            </a:r>
            <a:r>
              <a:rPr lang="en-US" sz="1600" dirty="0" err="1"/>
              <a:t>cepstral</a:t>
            </a:r>
            <a:r>
              <a:rPr lang="en-US" sz="1600" dirty="0"/>
              <a:t> coefficient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534981" y="3926451"/>
            <a:ext cx="82189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i</a:t>
            </a:r>
            <a:r>
              <a:rPr lang="en-US" sz="1600" dirty="0"/>
              <a:t>-vector</a:t>
            </a:r>
          </a:p>
        </p:txBody>
      </p:sp>
    </p:spTree>
    <p:extLst>
      <p:ext uri="{BB962C8B-B14F-4D97-AF65-F5344CB8AC3E}">
        <p14:creationId xmlns:p14="http://schemas.microsoft.com/office/powerpoint/2010/main" val="11798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6" grpId="0"/>
      <p:bldP spid="7" grpId="0" animBg="1"/>
      <p:bldP spid="13" grpId="0" animBg="1"/>
      <p:bldP spid="18" grpId="0" animBg="1"/>
      <p:bldP spid="20" grpId="0" animBg="1"/>
      <p:bldP spid="27" grpId="0" animBg="1"/>
      <p:bldP spid="31" grpId="0" animBg="1"/>
      <p:bldP spid="40" grpId="0"/>
      <p:bldP spid="41" grpId="0"/>
      <p:bldP spid="42" grpId="0"/>
      <p:bldP spid="43" grpId="0" animBg="1"/>
      <p:bldP spid="44" grpId="0"/>
      <p:bldP spid="45" grpId="0" animBg="1"/>
      <p:bldP spid="47" grpId="0" animBg="1"/>
      <p:bldP spid="49" grpId="0" animBg="1"/>
      <p:bldP spid="69" grpId="0"/>
      <p:bldP spid="70" grpId="0"/>
      <p:bldP spid="71" grpId="0"/>
      <p:bldP spid="72" grpId="0"/>
      <p:bldP spid="73" grpId="0" animBg="1"/>
      <p:bldP spid="8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内容占位符 3"/>
              <p:cNvSpPr>
                <a:spLocks noGrp="1"/>
              </p:cNvSpPr>
              <p:nvPr/>
            </p:nvSpPr>
            <p:spPr bwMode="auto">
              <a:xfrm>
                <a:off x="515381" y="414824"/>
                <a:ext cx="10437100" cy="60486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  <a:normAutofit fontScale="92500" lnSpcReduction="20000"/>
              </a:bodyPr>
              <a:lstStyle>
                <a:lvl1pPr marL="223838" indent="-223838" algn="l" rtl="0" eaLnBrk="0" fontAlgn="base" latinLnBrk="0" hangingPunct="0">
                  <a:lnSpc>
                    <a:spcPct val="90000"/>
                  </a:lnSpc>
                  <a:spcBef>
                    <a:spcPts val="18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lang="zh-CN" sz="2400" kern="1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lvl1pPr>
                <a:lvl2pPr marL="463550" indent="-231775" algn="l" rtl="0" eaLnBrk="0" fontAlgn="base" latinLnBrk="0" hangingPunct="0">
                  <a:lnSpc>
                    <a:spcPct val="90000"/>
                  </a:lnSpc>
                  <a:spcBef>
                    <a:spcPts val="12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lang="zh-CN" sz="2000" kern="1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lvl2pPr>
                <a:lvl3pPr marL="682625" indent="-219075" algn="l" rtl="0" eaLnBrk="0" fontAlgn="base" latinLnBrk="0" hangingPunct="0">
                  <a:lnSpc>
                    <a:spcPct val="9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lang="zh-CN" sz="1800" kern="1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lvl3pPr>
                <a:lvl4pPr marL="857250" indent="-174625" algn="l" rtl="0" eaLnBrk="0" fontAlgn="base" latinLnBrk="0" hangingPunct="0">
                  <a:lnSpc>
                    <a:spcPct val="9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lang="zh-CN" sz="1600" kern="1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lvl4pPr>
                <a:lvl5pPr marL="1030288" indent="-173038" algn="l" rtl="0" eaLnBrk="0" fontAlgn="base" latinLnBrk="0" hangingPunct="0">
                  <a:lnSpc>
                    <a:spcPct val="9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chemeClr val="accent1"/>
                  </a:buClr>
                  <a:buSzPct val="100000"/>
                  <a:buFont typeface="Arial" panose="020B0604020202020204" pitchFamily="34" charset="0"/>
                  <a:buChar char="•"/>
                  <a:defRPr lang="zh-CN" sz="1600" kern="1200">
                    <a:solidFill>
                      <a:schemeClr val="tx1"/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cs"/>
                  </a:defRPr>
                </a:lvl5pPr>
                <a:lvl6pPr marL="1207008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lang="zh-CN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1380744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lang="zh-CN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1554480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lang="zh-CN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1728216" indent="-173736" algn="l" defTabSz="914400" rtl="0" eaLnBrk="1" latinLnBrk="0" hangingPunct="1">
                  <a:spcBef>
                    <a:spcPts val="600"/>
                  </a:spcBef>
                  <a:buClr>
                    <a:schemeClr val="accent1"/>
                  </a:buClr>
                  <a:buFont typeface="Arial" pitchFamily="34" charset="0"/>
                  <a:buChar char="•"/>
                  <a:defRPr lang="zh-CN"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just" eaLnBrk="1" hangingPunct="1">
                  <a:lnSpc>
                    <a:spcPct val="150000"/>
                  </a:lnSpc>
                  <a:defRPr/>
                </a:pPr>
                <a:r>
                  <a:rPr lang="en-US" altLang="zh-CN" sz="25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PLDA </a:t>
                </a:r>
                <a:r>
                  <a:rPr lang="en-US" altLang="zh-CN" sz="25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[S. J. D. Prince,</a:t>
                </a:r>
                <a:r>
                  <a:rPr lang="en-US" altLang="en-US" sz="25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25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2007</a:t>
                </a:r>
                <a:r>
                  <a:rPr lang="en-US" altLang="zh-CN" sz="2500" dirty="0">
                    <a:solidFill>
                      <a:schemeClr val="accent2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</a:t>
                </a:r>
              </a:p>
              <a:p>
                <a:pPr lvl="1" algn="just" eaLnBrk="1" hangingPunct="1">
                  <a:lnSpc>
                    <a:spcPct val="150000"/>
                  </a:lnSpc>
                  <a:buFont typeface="Wingdings" panose="05000000000000000000" pitchFamily="2" charset="2"/>
                  <a:buChar char="Ø"/>
                  <a:defRPr/>
                </a:pPr>
                <a:r>
                  <a:rPr lang="en-US" altLang="zh-CN" sz="2400" dirty="0" smtClean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Probabilistic 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linear discriminant analysis (PLDA) has been applied successfully to specify a generative model of the </a:t>
                </a:r>
                <a:r>
                  <a:rPr lang="en-US" altLang="zh-CN" sz="2400" dirty="0" err="1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-vector representation, achieves the state-of-the-art performance.</a:t>
                </a:r>
              </a:p>
              <a:p>
                <a:pPr lvl="1" algn="just" eaLnBrk="1" hangingPunct="1">
                  <a:lnSpc>
                    <a:spcPct val="150000"/>
                  </a:lnSpc>
                  <a:buFont typeface="Wingdings" panose="05000000000000000000" pitchFamily="2" charset="2"/>
                  <a:buChar char="Ø"/>
                  <a:defRPr/>
                </a:pPr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Technically, assuming a factor analysis (FA) model of the </a:t>
                </a:r>
                <a:r>
                  <a:rPr lang="en-US" altLang="zh-CN" sz="2400" dirty="0" err="1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-vectors of the form:</a:t>
                </a:r>
              </a:p>
              <a:p>
                <a:pPr marL="231775" lvl="1" indent="0" algn="ctr" eaLnBrk="1" hangingPunct="1">
                  <a:lnSpc>
                    <a:spcPct val="15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+mn-ea"/>
                        </a:rPr>
                        <m:t>=</m:t>
                      </m:r>
                      <m:r>
                        <a:rPr lang="zh-CN" altLang="en-US" sz="2400">
                          <a:latin typeface="Cambria Math" panose="02040503050406030204" pitchFamily="18" charset="0"/>
                          <a:ea typeface="+mn-ea"/>
                        </a:rPr>
                        <m:t>𝜇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+mn-ea"/>
                        </a:rPr>
                        <m:t>+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+mn-ea"/>
                        </a:rPr>
                        <m:t>𝐹h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+mn-ea"/>
                        </a:rPr>
                        <m:t>+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+mn-ea"/>
                        </a:rPr>
                        <m:t>𝐺𝑦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+mn-ea"/>
                        </a:rPr>
                        <m:t>+</m:t>
                      </m:r>
                      <m:r>
                        <a:rPr lang="zh-CN" altLang="en-US" sz="2400">
                          <a:latin typeface="Cambria Math" panose="02040503050406030204" pitchFamily="18" charset="0"/>
                          <a:ea typeface="+mn-ea"/>
                        </a:rPr>
                        <m:t>𝜀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+mn-ea"/>
                        </a:rPr>
                        <m:t>      </m:t>
                      </m:r>
                    </m:oMath>
                  </m:oMathPara>
                </a14:m>
                <a:endParaRPr lang="en-US" altLang="zh-CN" sz="2800" dirty="0" smtClean="0"/>
              </a:p>
              <a:p>
                <a:pPr marL="231775" lvl="1" indent="0" algn="just" eaLnBrk="1" hangingPunct="1">
                  <a:lnSpc>
                    <a:spcPct val="150000"/>
                  </a:lnSpc>
                  <a:buNone/>
                  <a:defRPr/>
                </a:pPr>
                <a:endParaRPr lang="en-US" altLang="zh-CN" sz="2800" dirty="0" smtClean="0"/>
              </a:p>
              <a:p>
                <a:pPr marL="231775" lvl="1" indent="0" algn="just" eaLnBrk="1" hangingPunct="1">
                  <a:lnSpc>
                    <a:spcPct val="150000"/>
                  </a:lnSpc>
                  <a:buNone/>
                  <a:defRPr/>
                </a:pPr>
                <a:endParaRPr lang="en-US" altLang="zh-CN" sz="2800" dirty="0"/>
              </a:p>
              <a:p>
                <a:pPr lvl="1" algn="just" eaLnBrk="1" hangingPunct="1">
                  <a:lnSpc>
                    <a:spcPct val="150000"/>
                  </a:lnSpc>
                  <a:buFont typeface="Wingdings" panose="05000000000000000000" pitchFamily="2" charset="2"/>
                  <a:buChar char="Ø"/>
                  <a:defRPr/>
                </a:pP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ω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is the </a:t>
                </a:r>
                <a:r>
                  <a:rPr lang="en-US" altLang="zh-CN" sz="2400" dirty="0" err="1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-vector, </a:t>
                </a:r>
                <a14:m>
                  <m:oMath xmlns:m="http://schemas.openxmlformats.org/officeDocument/2006/math">
                    <m:r>
                      <a:rPr lang="zh-CN" altLang="en-US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𝜇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is the mean of training </a:t>
                </a:r>
                <a:r>
                  <a:rPr lang="en-US" altLang="zh-CN" sz="2400" dirty="0" err="1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-vectors, and </a:t>
                </a:r>
                <a14:m>
                  <m:oMath xmlns:m="http://schemas.openxmlformats.org/officeDocument/2006/math">
                    <m:r>
                      <a:rPr lang="en-US" altLang="zh-CN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~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𝒩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(0,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 is a vector of latent factors. The full covariance residual noise term </a:t>
                </a:r>
                <a14:m>
                  <m:oMath xmlns:m="http://schemas.openxmlformats.org/officeDocument/2006/math">
                    <m:r>
                      <a:rPr lang="zh-CN" altLang="en-US" sz="2400">
                        <a:latin typeface="Cambria Math" panose="02040503050406030204" pitchFamily="18" charset="0"/>
                        <a:ea typeface="+mn-ea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r>
                  <a:rPr lang="en-US" altLang="zh-CN" sz="2400" dirty="0"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rPr>
                  <a:t> explains the variability not captured through the latent variables.</a:t>
                </a:r>
                <a:endParaRPr lang="zh-CN" altLang="zh-CN" sz="2400" dirty="0"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endParaRPr>
              </a:p>
              <a:p>
                <a:pPr marL="231775" lvl="1" indent="0" algn="just" eaLnBrk="1" hangingPunct="1">
                  <a:lnSpc>
                    <a:spcPct val="150000"/>
                  </a:lnSpc>
                  <a:buNone/>
                  <a:defRPr/>
                </a:pPr>
                <a:endParaRPr lang="en-US" altLang="zh-CN" sz="2800" dirty="0" smtClean="0"/>
              </a:p>
            </p:txBody>
          </p:sp>
        </mc:Choice>
        <mc:Fallback>
          <p:sp>
            <p:nvSpPr>
              <p:cNvPr id="4" name="内容占位符 3"/>
              <p:cNvSpPr>
                <a:spLocks noGrp="1"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15381" y="414824"/>
                <a:ext cx="10437100" cy="6048672"/>
              </a:xfrm>
              <a:prstGeom prst="rect">
                <a:avLst/>
              </a:prstGeom>
              <a:blipFill rotWithShape="0">
                <a:blip r:embed="rId3"/>
                <a:stretch>
                  <a:fillRect l="-701" r="-759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矩形 4"/>
          <p:cNvSpPr/>
          <p:nvPr/>
        </p:nvSpPr>
        <p:spPr>
          <a:xfrm>
            <a:off x="4602480" y="3119120"/>
            <a:ext cx="1016000" cy="406400"/>
          </a:xfrm>
          <a:prstGeom prst="rect">
            <a:avLst/>
          </a:prstGeom>
          <a:noFill/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5862320" y="3119120"/>
            <a:ext cx="1016000" cy="406400"/>
          </a:xfrm>
          <a:prstGeom prst="rect">
            <a:avLst/>
          </a:prstGeom>
          <a:noFill/>
          <a:ln w="28575"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3576320" y="3830320"/>
            <a:ext cx="23519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Speaker dependent part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直接箭头连接符 8"/>
          <p:cNvCxnSpPr/>
          <p:nvPr/>
        </p:nvCxnSpPr>
        <p:spPr>
          <a:xfrm flipV="1">
            <a:off x="4795520" y="3525520"/>
            <a:ext cx="132080" cy="264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036307" y="3830320"/>
            <a:ext cx="2456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Session dependent part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flipH="1" flipV="1">
            <a:off x="6711948" y="3525520"/>
            <a:ext cx="543559" cy="2641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180068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9" y="272615"/>
            <a:ext cx="10997046" cy="6138575"/>
          </a:xfrm>
        </p:spPr>
        <p:txBody>
          <a:bodyPr>
            <a:normAutofit/>
          </a:bodyPr>
          <a:lstStyle/>
          <a:p>
            <a:r>
              <a:rPr lang="en-US" altLang="zh-CN" sz="2300" dirty="0">
                <a:solidFill>
                  <a:schemeClr val="accent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Comparison </a:t>
            </a:r>
            <a:r>
              <a:rPr lang="en-US" altLang="zh-CN" sz="2300" dirty="0">
                <a:solidFill>
                  <a:schemeClr val="accent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between g</a:t>
            </a:r>
            <a:r>
              <a:rPr lang="en-US" sz="2300" dirty="0">
                <a:solidFill>
                  <a:schemeClr val="accent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enerative model and discriminative </a:t>
            </a:r>
            <a:r>
              <a:rPr lang="en-US" sz="2300" dirty="0">
                <a:solidFill>
                  <a:schemeClr val="accent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model</a:t>
            </a:r>
            <a:endParaRPr lang="en-US" sz="2300" dirty="0">
              <a:solidFill>
                <a:schemeClr val="accent2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 smtClean="0"/>
              <a:t>The generative model and discriminative model are </a:t>
            </a:r>
            <a:r>
              <a:rPr lang="en-US" dirty="0"/>
              <a:t>seen as </a:t>
            </a:r>
            <a:r>
              <a:rPr lang="en-US" dirty="0" smtClean="0"/>
              <a:t>complementary.</a:t>
            </a: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3"/>
            <a:endParaRPr lang="en-US" altLang="zh-CN" dirty="0"/>
          </a:p>
          <a:p>
            <a:endParaRPr lang="en-US" dirty="0"/>
          </a:p>
          <a:p>
            <a:pPr lvl="1"/>
            <a:endParaRPr lang="en-US" altLang="zh-CN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160328"/>
              </p:ext>
            </p:extLst>
          </p:nvPr>
        </p:nvGraphicFramePr>
        <p:xfrm>
          <a:off x="1052137" y="1046979"/>
          <a:ext cx="9231746" cy="375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324"/>
                <a:gridCol w="4206285"/>
                <a:gridCol w="441613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</a:t>
                      </a:r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enerative model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discriminative model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u="non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modeling observations drawn from a probability density function</a:t>
                      </a:r>
                      <a:endParaRPr lang="en-US" sz="1800" b="0" u="none" kern="1200" dirty="0">
                        <a:solidFill>
                          <a:schemeClr val="lt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do </a:t>
                      </a:r>
                      <a:r>
                        <a:rPr lang="en-US" dirty="0" smtClean="0"/>
                        <a:t>not need to model the distribution of the observed variables</a:t>
                      </a:r>
                    </a:p>
                    <a:p>
                      <a:pPr algn="ctr"/>
                      <a:endParaRPr lang="en-US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can simulate values of any variable in the model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allows only sampling of the target variables conditional on the observed quantities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can generally express more complex relationships between the observed and target variables.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provides a model only for the target variable conditional on the observed variables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PLDA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733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84909" y="272616"/>
                <a:ext cx="10997046" cy="4949624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buFont typeface="Wingdings" panose="05000000000000000000" pitchFamily="2" charset="2"/>
                  <a:buChar char="u"/>
                </a:pPr>
                <a:r>
                  <a:rPr lang="en-US" altLang="zh-CN" dirty="0" smtClean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Motivation </a:t>
                </a:r>
                <a:r>
                  <a:rPr lang="en-US" altLang="zh-CN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dirty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NN-based discriminative </a:t>
                </a:r>
                <a:r>
                  <a:rPr lang="en-US" altLang="zh-CN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model</a:t>
                </a:r>
                <a:endParaRPr lang="en-US" altLang="zh-CN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altLang="zh-CN" dirty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l</a:t>
                </a:r>
                <a:r>
                  <a:rPr lang="en-US" altLang="zh-CN" dirty="0" smtClean="0">
                    <a:solidFill>
                      <a:schemeClr val="accent2"/>
                    </a:solidFill>
                    <a:latin typeface="Times New Roman" panose="02020603050405020304" pitchFamily="18" charset="0"/>
                    <a:ea typeface="微软雅黑" panose="020B0503020204020204" pitchFamily="34" charset="-122"/>
                    <a:cs typeface="Times New Roman" panose="02020603050405020304" pitchFamily="18" charset="0"/>
                  </a:rPr>
                  <a:t>imitations of PLDA</a:t>
                </a:r>
                <a:endParaRPr lang="en-US" altLang="zh-CN" dirty="0" smtClean="0">
                  <a:solidFill>
                    <a:schemeClr val="accent2"/>
                  </a:solidFill>
                </a:endParaRP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 disadvantage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of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PLDA lies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in its Gaussian assumption of the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prior or conditional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distributions on the speaker and session variables, which is not necessarily true in reality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31775" lvl="1" indent="0" algn="ctr">
                  <a:lnSpc>
                    <a:spcPct val="15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𝐹h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      </m:t>
                      </m:r>
                    </m:oMath>
                  </m:oMathPara>
                </a14:m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31775" lvl="1" indent="0" algn="ctr">
                  <a:lnSpc>
                    <a:spcPct val="15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𝒩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b="0" i="1">
                          <a:latin typeface="Cambria Math" panose="02040503050406030204" pitchFamily="18" charset="0"/>
                        </a:rPr>
                        <m:t>0,</m:t>
                      </m:r>
                      <m:r>
                        <a:rPr lang="en-US" altLang="zh-CN" b="0" i="1"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31775" lvl="1" indent="0" algn="ctr">
                  <a:lnSpc>
                    <a:spcPct val="150000"/>
                  </a:lnSpc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l-GR" altLang="zh-CN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m:rPr>
                              <m:sty m:val="p"/>
                            </m:rPr>
                            <a:rPr lang="el-GR" altLang="zh-CN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ω</m:t>
                          </m:r>
                        </m:e>
                      </m:acc>
                      <m:r>
                        <a:rPr lang="en-US" altLang="zh-CN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𝜇</m:t>
                      </m:r>
                      <m:r>
                        <a:rPr lang="en-US" altLang="zh-CN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zh-CN" altLang="en-US">
                          <a:latin typeface="Cambria Math" panose="02040503050406030204" pitchFamily="18" charset="0"/>
                        </a:rPr>
                        <m:t>𝜀</m:t>
                      </m:r>
                      <m:r>
                        <a:rPr lang="en-US" altLang="zh-CN">
                          <a:latin typeface="Cambria Math" panose="02040503050406030204" pitchFamily="18" charset="0"/>
                        </a:rPr>
                        <m:t>      </m:t>
                      </m:r>
                    </m:oMath>
                  </m:oMathPara>
                </a14:m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231775" lvl="1" indent="0" algn="ctr">
                  <a:lnSpc>
                    <a:spcPct val="150000"/>
                  </a:lnSpc>
                  <a:buNone/>
                  <a:defRPr/>
                </a:pP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rior: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el-GR" altLang="zh-CN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ω</m:t>
                        </m:r>
                      </m:e>
                    </m:acc>
                    <m:r>
                      <a:rPr lang="en-US" altLang="zh-CN">
                        <a:latin typeface="Cambria Math" panose="02040503050406030204" pitchFamily="18" charset="0"/>
                      </a:rPr>
                      <m:t>~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𝒩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(</m:t>
                    </m:r>
                    <m:r>
                      <a:rPr lang="zh-CN" altLang="en-US"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zh-CN" altLang="en-US">
                            <a:latin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zh-CN" altLang="en-US">
                        <a:latin typeface="Cambria Math" panose="02040503050406030204" pitchFamily="18" charset="0"/>
                      </a:rPr>
                      <m:t>𝜀</m:t>
                    </m:r>
                    <m:r>
                      <a:rPr lang="en-US" altLang="zh-CN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not directly optimized with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respect to speaker verification task.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present a NN-based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discriminative approach, which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does not rely on any artificial assumptions on data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distributions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lvl="2">
                  <a:buFont typeface="Wingdings" panose="05000000000000000000" pitchFamily="2" charset="2"/>
                  <a:buChar char="Ø"/>
                </a:pP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posterior probability that an </a:t>
                </a:r>
                <a:r>
                  <a:rPr lang="en-US" altLang="zh-CN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-vector pair belongs to the same person are read off from the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NN 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output directly as the trial </a:t>
                </a:r>
                <a:r>
                  <a:rPr lang="en-US" altLang="zh-CN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score</a:t>
                </a:r>
                <a:r>
                  <a:rPr lang="en-US" altLang="zh-CN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altLang="zh-CN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2"/>
                <a:endParaRPr lang="en-US" altLang="zh-CN" sz="2400" dirty="0"/>
              </a:p>
              <a:p>
                <a:pPr marL="914400" lvl="2" indent="0">
                  <a:buNone/>
                </a:pPr>
                <a:endParaRPr lang="en-US" altLang="zh-CN" dirty="0" smtClean="0"/>
              </a:p>
              <a:p>
                <a:pPr lvl="1"/>
                <a:endParaRPr lang="en-US" altLang="zh-CN" dirty="0" smtClean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 smtClean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 smtClean="0"/>
              </a:p>
              <a:p>
                <a:pPr lvl="1"/>
                <a:endParaRPr lang="en-US" altLang="zh-CN" dirty="0"/>
              </a:p>
              <a:p>
                <a:pPr marL="457200" lvl="1" indent="0">
                  <a:buNone/>
                </a:pPr>
                <a:endParaRPr lang="en-US" altLang="zh-CN" dirty="0"/>
              </a:p>
              <a:p>
                <a:pPr lvl="3"/>
                <a:endParaRPr lang="en-US" altLang="zh-CN" dirty="0"/>
              </a:p>
              <a:p>
                <a:endParaRPr lang="en-US" dirty="0"/>
              </a:p>
              <a:p>
                <a:pPr lvl="1"/>
                <a:endParaRPr lang="en-US" altLang="zh-CN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84909" y="272616"/>
                <a:ext cx="10997046" cy="4949624"/>
              </a:xfrm>
              <a:blipFill rotWithShape="0">
                <a:blip r:embed="rId2"/>
                <a:stretch>
                  <a:fillRect l="-887" t="-3448" r="-499" b="-1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8458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4908" y="272616"/>
            <a:ext cx="11138131" cy="6086620"/>
          </a:xfrm>
        </p:spPr>
        <p:txBody>
          <a:bodyPr>
            <a:normAutofit/>
          </a:bodyPr>
          <a:lstStyle/>
          <a:p>
            <a:pPr lvl="2"/>
            <a:r>
              <a:rPr lang="en-US" altLang="zh-CN" sz="2800" dirty="0">
                <a:solidFill>
                  <a:schemeClr val="accent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the amplitudes of </a:t>
            </a:r>
            <a:r>
              <a:rPr lang="en-US" altLang="zh-CN" sz="2800" dirty="0" err="1">
                <a:solidFill>
                  <a:schemeClr val="accent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</a:t>
            </a:r>
            <a:r>
              <a:rPr lang="en-US" altLang="zh-CN" sz="2800" dirty="0">
                <a:solidFill>
                  <a:schemeClr val="accent2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-vector also contain speaker information</a:t>
            </a:r>
          </a:p>
          <a:p>
            <a:pPr marL="914400" lvl="2" indent="0">
              <a:buNone/>
            </a:pPr>
            <a:endParaRPr lang="en-US" altLang="zh-CN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CN" dirty="0" smtClean="0"/>
          </a:p>
          <a:p>
            <a:pPr marL="457200" lvl="1" indent="0">
              <a:buNone/>
            </a:pPr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lvl="1"/>
            <a:endParaRPr lang="en-US" altLang="zh-CN" dirty="0" smtClean="0"/>
          </a:p>
          <a:p>
            <a:pPr lvl="1"/>
            <a:endParaRPr lang="en-US" altLang="zh-CN" dirty="0"/>
          </a:p>
          <a:p>
            <a:pPr marL="457200" lvl="1" indent="0">
              <a:buNone/>
            </a:pPr>
            <a:endParaRPr lang="en-US" altLang="zh-CN" dirty="0"/>
          </a:p>
          <a:p>
            <a:pPr lvl="3"/>
            <a:endParaRPr lang="en-US" altLang="zh-CN" dirty="0"/>
          </a:p>
          <a:p>
            <a:endParaRPr lang="en-US" dirty="0"/>
          </a:p>
          <a:p>
            <a:pPr lvl="1"/>
            <a:endParaRPr lang="en-US" altLang="zh-CN" dirty="0" smtClean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132" y="1752357"/>
            <a:ext cx="3743038" cy="280727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5692" y="1746902"/>
            <a:ext cx="3737554" cy="280316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8956" y="1756470"/>
            <a:ext cx="3737554" cy="2803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3283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8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553855" y="223764"/>
                <a:ext cx="10657936" cy="5770636"/>
              </a:xfrm>
            </p:spPr>
            <p:txBody>
              <a:bodyPr>
                <a:normAutofit/>
              </a:bodyPr>
              <a:lstStyle/>
              <a:p>
                <a:pPr>
                  <a:buFont typeface="Wingdings" panose="05000000000000000000" pitchFamily="2" charset="2"/>
                  <a:buChar char="u"/>
                </a:pPr>
                <a:r>
                  <a:rPr lang="en-US" altLang="zh-CN" sz="2400" dirty="0" smtClean="0">
                    <a:solidFill>
                      <a:schemeClr val="accent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NN-based discriminative model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We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presents a discriminative approach which models 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-vector pairs using a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neural-network ( NN ). </a:t>
                </a:r>
                <a:endParaRPr lang="en-US" altLang="zh-CN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Suppose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are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two total variability factor vectors extracted from test utterance and enrollment utterance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respectively.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Suppose A is projection matrix obtained by LDA (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linear discriminant analysis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  <a:p>
                <a:pPr lvl="1">
                  <a:buFont typeface="Wingdings" panose="05000000000000000000" pitchFamily="2" charset="2"/>
                  <a:buChar char="Ø"/>
                </a:pP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cosine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kernel [</a:t>
                </a:r>
                <a:r>
                  <a:rPr lang="en-US" altLang="zh-CN" dirty="0" smtClean="0">
                    <a:latin typeface="Times New Roman" panose="02020603050405020304" pitchFamily="18" charset="0"/>
                  </a:rPr>
                  <a:t>A</a:t>
                </a:r>
                <a:r>
                  <a:rPr lang="en-US" altLang="zh-CN" dirty="0">
                    <a:latin typeface="Times New Roman" panose="02020603050405020304" pitchFamily="18" charset="0"/>
                  </a:rPr>
                  <a:t>. </a:t>
                </a:r>
                <a:r>
                  <a:rPr lang="en-US" altLang="zh-CN" dirty="0" smtClean="0">
                    <a:latin typeface="Times New Roman" panose="02020603050405020304" pitchFamily="18" charset="0"/>
                  </a:rPr>
                  <a:t>Hatch, 2006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 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between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can be written as:</a:t>
                </a:r>
              </a:p>
              <a:p>
                <a:pPr lvl="1"/>
                <a:endPara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457200" lvl="1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𝑒</m:t>
                              </m:r>
                            </m:sub>
                          </m:sSub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𝑒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i="1">
                                                  <a:latin typeface="Cambria Math" panose="02040503050406030204" pitchFamily="18" charset="0"/>
                                                </a:rPr>
                                                <m:t>𝐴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′</m:t>
                                              </m:r>
                                            </m:sup>
                                          </m:sSup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rad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</a:rPr>
                                            <m:t>′</m:t>
                                          </m:r>
                                        </m:sup>
                                      </m:sSup>
                                      <m:sSub>
                                        <m:sSubPr>
                                          <m:ctrlPr>
                                            <a:rPr lang="en-US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𝜔</m:t>
                                          </m:r>
                                        </m:e>
                                        <m:sub>
                                          <m:r>
                                            <a:rPr lang="en-US" b="0" i="1" smtClean="0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𝐴</m:t>
                                      </m:r>
                                    </m:e>
                                    <m:sup>
                                      <m:r>
                                        <a:rPr lang="en-US" b="0" i="1" smtClean="0">
                                          <a:latin typeface="Cambria Math" panose="02040503050406030204" pitchFamily="18" charset="0"/>
                                        </a:rPr>
                                        <m:t>′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𝜔</m:t>
                                      </m:r>
                                    </m:e>
                                    <m:sub>
                                      <m:r>
                                        <a:rPr lang="en-US" i="1">
                                          <a:latin typeface="Cambria Math" panose="02040503050406030204" pitchFamily="18" charset="0"/>
                                        </a:rPr>
                                        <m:t>𝑒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rad>
                        </m:den>
                      </m:f>
                    </m:oMath>
                  </m:oMathPara>
                </a14:m>
                <a:endParaRPr lang="en-US" dirty="0" smtClean="0"/>
              </a:p>
              <a:p>
                <a:pPr marL="457200" lvl="1" indent="0" algn="ctr">
                  <a:buNone/>
                </a:pPr>
                <a:endParaRPr lang="en-US" sz="2400" dirty="0"/>
              </a:p>
              <a:p>
                <a:pPr marL="457200" lvl="1" indent="0" algn="ctr">
                  <a:buNone/>
                </a:pPr>
                <a:r>
                  <a:rPr lang="en-US" altLang="zh-CN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r>
                  <a:rPr lang="en-US" altLang="zh-CN" dirty="0" smtClean="0"/>
                  <a:t> ,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 smtClean="0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 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corresponding to the </a:t>
                </a:r>
                <a:r>
                  <a:rPr lang="en-US" altLang="zh-CN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i-th</a:t>
                </a:r>
                <a:r>
                  <a:rPr lang="en-US" altLang="zh-CN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dimension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</m:oMath>
                </a14:m>
                <a:endParaRPr lang="en-US" altLang="zh-CN" dirty="0" smtClean="0"/>
              </a:p>
              <a:p>
                <a:pPr marL="457200" lvl="1" indent="0" algn="ctr">
                  <a:buNone/>
                </a:pPr>
                <a:r>
                  <a:rPr lang="en-US" altLang="zh-CN" dirty="0" smtClean="0"/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r>
                      <a:rPr lang="en-US" altLang="zh-CN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r>
                  <a:rPr lang="en-US" altLang="zh-CN" dirty="0"/>
                  <a:t> ,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  <m:sup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𝑖</m:t>
                        </m:r>
                      </m:sup>
                    </m:sSubSup>
                  </m:oMath>
                </a14:m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corresponding to the </a:t>
                </a:r>
                <a:r>
                  <a:rPr lang="en-US" altLang="zh-CN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i-th</a:t>
                </a:r>
                <a:r>
                  <a:rPr lang="en-US" altLang="zh-CN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dimension </a:t>
                </a:r>
                <a:r>
                  <a:rPr lang="en-US" altLang="zh-CN" dirty="0"/>
                  <a:t>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zh-CN" altLang="en-US" i="1">
                            <a:latin typeface="Cambria Math" panose="02040503050406030204" pitchFamily="18" charset="0"/>
                          </a:rPr>
                          <m:t>𝜐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</m:oMath>
                </a14:m>
                <a:endParaRPr lang="en-US" altLang="zh-CN" b="0" i="1" dirty="0" smtClean="0">
                  <a:latin typeface="Cambria Math" panose="02040503050406030204" pitchFamily="18" charset="0"/>
                </a:endParaRPr>
              </a:p>
              <a:p>
                <a:pPr marL="457200" lvl="1" indent="0">
                  <a:buNone/>
                </a:pPr>
                <a:r>
                  <a:rPr lang="en-US" altLang="zh-CN" dirty="0" smtClean="0"/>
                  <a:t>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𝜐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</m:sub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sSubSup>
                              <m:sSubSupPr>
                                <m:ctrlP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zh-CN" altLang="en-US" i="1">
                                    <a:latin typeface="Cambria Math" panose="02040503050406030204" pitchFamily="18" charset="0"/>
                                  </a:rPr>
                                  <m:t>𝜐</m:t>
                                </m:r>
                              </m:e>
                              <m:sub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𝑒</m:t>
                                </m:r>
                              </m:sub>
                              <m:sup>
                                <m:r>
                                  <a:rPr lang="en-US" altLang="zh-CN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p>
                            </m:sSubSup>
                          </m:e>
                        </m:d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 smtClean="0"/>
              </a:p>
            </p:txBody>
          </p:sp>
        </mc:Choice>
        <mc:Fallback>
          <p:sp>
            <p:nvSpPr>
              <p:cNvPr id="38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3855" y="223764"/>
                <a:ext cx="10657936" cy="5770636"/>
              </a:xfrm>
              <a:blipFill rotWithShape="0">
                <a:blip r:embed="rId2"/>
                <a:stretch>
                  <a:fillRect l="-801" t="-148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26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3539</TotalTime>
  <Words>1437</Words>
  <Application>Microsoft Office PowerPoint</Application>
  <PresentationFormat>Widescreen</PresentationFormat>
  <Paragraphs>320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4" baseType="lpstr">
      <vt:lpstr>宋体</vt:lpstr>
      <vt:lpstr>微软雅黑</vt:lpstr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Adobe Acrobat Document</vt:lpstr>
      <vt:lpstr>Discriminative Scoring for Speaker Recognition Based on I-vectors</vt:lpstr>
      <vt:lpstr>outline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Experiment results </vt:lpstr>
      <vt:lpstr>PowerPoint Presentation</vt:lpstr>
      <vt:lpstr>PowerPoint Presentation</vt:lpstr>
      <vt:lpstr>PowerPoint Presentation</vt:lpstr>
      <vt:lpstr>PowerPoint Presentation</vt:lpstr>
      <vt:lpstr>Experiment results </vt:lpstr>
      <vt:lpstr>PowerPoint Presentation</vt:lpstr>
      <vt:lpstr>THANKS</vt:lpstr>
    </vt:vector>
  </TitlesOfParts>
  <Company>MSRA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Jun Wang (MSR Student-Person Consulting)</dc:creator>
  <cp:lastModifiedBy>Jun Wang (MSR Student-Person Consulting)</cp:lastModifiedBy>
  <cp:revision>160</cp:revision>
  <dcterms:created xsi:type="dcterms:W3CDTF">2014-05-04T06:02:15Z</dcterms:created>
  <dcterms:modified xsi:type="dcterms:W3CDTF">2014-07-07T04:19:49Z</dcterms:modified>
</cp:coreProperties>
</file>