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67" r:id="rId5"/>
    <p:sldId id="269" r:id="rId6"/>
    <p:sldId id="259" r:id="rId7"/>
    <p:sldId id="261" r:id="rId8"/>
    <p:sldId id="260" r:id="rId9"/>
    <p:sldId id="271" r:id="rId10"/>
    <p:sldId id="264"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903" autoAdjust="0"/>
  </p:normalViewPr>
  <p:slideViewPr>
    <p:cSldViewPr snapToGrid="0">
      <p:cViewPr varScale="1">
        <p:scale>
          <a:sx n="67" d="100"/>
          <a:sy n="67"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CB069A-C15C-4810-B6FD-F8D9060D7028}" type="datetimeFigureOut">
              <a:rPr lang="zh-CN" altLang="en-US" smtClean="0"/>
              <a:t>2016/1/18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4ECD7B-8572-455B-B818-439C6C233CC9}" type="slidenum">
              <a:rPr lang="zh-CN" altLang="en-US" smtClean="0"/>
              <a:t>‹#›</a:t>
            </a:fld>
            <a:endParaRPr lang="zh-CN" altLang="en-US"/>
          </a:p>
        </p:txBody>
      </p:sp>
    </p:spTree>
    <p:extLst>
      <p:ext uri="{BB962C8B-B14F-4D97-AF65-F5344CB8AC3E}">
        <p14:creationId xmlns:p14="http://schemas.microsoft.com/office/powerpoint/2010/main" val="339921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A potential problem of these low-dimensional representation methods is the inconsistency between training and prediction. In training, word and document vectors are inferred simultaneously, while in prediction, word vectors are frozen and only document vectors are inferred. An assumption behind this word-fixed inference is that the semantic information that we need to produce a document vector has been fully loaded in the parameters of word vector in the model training, and so documents can be simply derived from the semantic-loaded words in prediction. However, this is not necessarily true in practice, since the document vectors will absorb a significant proportion of information which can be used to map the word vectors into document vectors, due to the simultaneous word and document vector inference (e.g., by co-occurrence matrix factorization).</a:t>
            </a:r>
          </a:p>
          <a:p>
            <a:endParaRPr lang="zh-CN" altLang="en-US" dirty="0"/>
          </a:p>
        </p:txBody>
      </p:sp>
      <p:sp>
        <p:nvSpPr>
          <p:cNvPr id="4" name="灯片编号占位符 3"/>
          <p:cNvSpPr>
            <a:spLocks noGrp="1"/>
          </p:cNvSpPr>
          <p:nvPr>
            <p:ph type="sldNum" sz="quarter" idx="10"/>
          </p:nvPr>
        </p:nvSpPr>
        <p:spPr/>
        <p:txBody>
          <a:bodyPr/>
          <a:lstStyle/>
          <a:p>
            <a:fld id="{BF4ECD7B-8572-455B-B818-439C6C233CC9}" type="slidenum">
              <a:rPr lang="zh-CN" altLang="en-US" smtClean="0"/>
              <a:t>4</a:t>
            </a:fld>
            <a:endParaRPr lang="zh-CN" altLang="en-US"/>
          </a:p>
        </p:txBody>
      </p:sp>
    </p:spTree>
    <p:extLst>
      <p:ext uri="{BB962C8B-B14F-4D97-AF65-F5344CB8AC3E}">
        <p14:creationId xmlns:p14="http://schemas.microsoft.com/office/powerpoint/2010/main" val="3181914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113525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364542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385775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416600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68571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286819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229974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73115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78108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33985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C70E395-6F89-4E21-AB56-1F1EFC38658A}" type="datetimeFigureOut">
              <a:rPr lang="zh-CN" altLang="en-US" smtClean="0"/>
              <a:t>2016/1/18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251947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0E395-6F89-4E21-AB56-1F1EFC38658A}" type="datetimeFigureOut">
              <a:rPr lang="zh-CN" altLang="en-US" smtClean="0"/>
              <a:t>2016/1/18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35891-9EED-4087-AC0D-551C8EAB4056}" type="slidenum">
              <a:rPr lang="zh-CN" altLang="en-US" smtClean="0"/>
              <a:t>‹#›</a:t>
            </a:fld>
            <a:endParaRPr lang="zh-CN" altLang="en-US"/>
          </a:p>
        </p:txBody>
      </p:sp>
    </p:spTree>
    <p:extLst>
      <p:ext uri="{BB962C8B-B14F-4D97-AF65-F5344CB8AC3E}">
        <p14:creationId xmlns:p14="http://schemas.microsoft.com/office/powerpoint/2010/main" val="3122223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sz="4800" dirty="0" err="1" smtClean="0"/>
              <a:t>Memoryless</a:t>
            </a:r>
            <a:r>
              <a:rPr lang="en-US" altLang="zh-CN" sz="4800" dirty="0" smtClean="0"/>
              <a:t> Document </a:t>
            </a:r>
            <a:r>
              <a:rPr lang="en-US" altLang="zh-CN" sz="4800" dirty="0"/>
              <a:t>V</a:t>
            </a:r>
            <a:r>
              <a:rPr lang="en-US" altLang="zh-CN" sz="4800" dirty="0" smtClean="0"/>
              <a:t>ector</a:t>
            </a:r>
            <a:endParaRPr lang="zh-CN" altLang="en-US" sz="4800" dirty="0"/>
          </a:p>
        </p:txBody>
      </p:sp>
      <p:sp>
        <p:nvSpPr>
          <p:cNvPr id="3" name="副标题 2"/>
          <p:cNvSpPr>
            <a:spLocks noGrp="1"/>
          </p:cNvSpPr>
          <p:nvPr>
            <p:ph type="subTitle" idx="1"/>
          </p:nvPr>
        </p:nvSpPr>
        <p:spPr>
          <a:xfrm>
            <a:off x="1524000" y="3962256"/>
            <a:ext cx="9144000" cy="1631720"/>
          </a:xfrm>
        </p:spPr>
        <p:txBody>
          <a:bodyPr>
            <a:normAutofit/>
          </a:bodyPr>
          <a:lstStyle/>
          <a:p>
            <a:r>
              <a:rPr lang="en-US" altLang="zh-CN" sz="2000" dirty="0" err="1" smtClean="0"/>
              <a:t>Dongxu</a:t>
            </a:r>
            <a:r>
              <a:rPr lang="en-US" altLang="zh-CN" sz="2000" dirty="0" smtClean="0"/>
              <a:t> Zhang</a:t>
            </a:r>
            <a:endParaRPr lang="en-US" altLang="zh-CN" sz="2000" dirty="0"/>
          </a:p>
          <a:p>
            <a:r>
              <a:rPr lang="en-US" altLang="zh-CN" sz="1400" dirty="0" smtClean="0"/>
              <a:t>Advised by Dong Wang</a:t>
            </a:r>
          </a:p>
          <a:p>
            <a:r>
              <a:rPr lang="en-US" altLang="zh-CN" sz="1400" dirty="0" smtClean="0"/>
              <a:t>2016.1.18</a:t>
            </a:r>
          </a:p>
        </p:txBody>
      </p:sp>
    </p:spTree>
    <p:extLst>
      <p:ext uri="{BB962C8B-B14F-4D97-AF65-F5344CB8AC3E}">
        <p14:creationId xmlns:p14="http://schemas.microsoft.com/office/powerpoint/2010/main" val="1128173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marL="0" indent="0" algn="ctr">
              <a:buNone/>
            </a:pPr>
            <a:endParaRPr lang="en-US" altLang="zh-CN" dirty="0"/>
          </a:p>
          <a:p>
            <a:pPr marL="0" indent="0" algn="ctr">
              <a:buNone/>
            </a:pPr>
            <a:endParaRPr lang="en-US" altLang="zh-CN" dirty="0" smtClean="0"/>
          </a:p>
          <a:p>
            <a:pPr marL="0" indent="0" algn="ctr">
              <a:buNone/>
            </a:pPr>
            <a:endParaRPr lang="en-US" altLang="zh-CN" dirty="0"/>
          </a:p>
          <a:p>
            <a:pPr marL="0" indent="0" algn="ctr">
              <a:buNone/>
            </a:pPr>
            <a:r>
              <a:rPr lang="en-US" altLang="zh-CN" dirty="0" smtClean="0"/>
              <a:t>Thank you.</a:t>
            </a:r>
            <a:endParaRPr lang="zh-CN" altLang="en-US" dirty="0"/>
          </a:p>
        </p:txBody>
      </p:sp>
    </p:spTree>
    <p:extLst>
      <p:ext uri="{BB962C8B-B14F-4D97-AF65-F5344CB8AC3E}">
        <p14:creationId xmlns:p14="http://schemas.microsoft.com/office/powerpoint/2010/main" val="2052343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Introduction</a:t>
            </a:r>
            <a:endParaRPr lang="zh-CN" altLang="en-US" sz="3600" dirty="0"/>
          </a:p>
        </p:txBody>
      </p:sp>
      <p:sp>
        <p:nvSpPr>
          <p:cNvPr id="3" name="内容占位符 2"/>
          <p:cNvSpPr>
            <a:spLocks noGrp="1"/>
          </p:cNvSpPr>
          <p:nvPr>
            <p:ph idx="1"/>
          </p:nvPr>
        </p:nvSpPr>
        <p:spPr>
          <a:xfrm>
            <a:off x="838200" y="1762872"/>
            <a:ext cx="10515600" cy="4351338"/>
          </a:xfrm>
        </p:spPr>
        <p:txBody>
          <a:bodyPr>
            <a:normAutofit/>
          </a:bodyPr>
          <a:lstStyle/>
          <a:p>
            <a:r>
              <a:rPr lang="en-US" altLang="zh-CN" sz="2400" dirty="0" smtClean="0"/>
              <a:t>What is “Memory”?</a:t>
            </a:r>
          </a:p>
          <a:p>
            <a:r>
              <a:rPr lang="en-US" altLang="zh-CN" sz="2400" dirty="0" smtClean="0"/>
              <a:t>Why do we want “</a:t>
            </a:r>
            <a:r>
              <a:rPr lang="en-US" altLang="zh-CN" sz="2400" dirty="0" err="1" smtClean="0"/>
              <a:t>Memoryless</a:t>
            </a:r>
            <a:r>
              <a:rPr lang="en-US" altLang="zh-CN" sz="2400" dirty="0" smtClean="0"/>
              <a:t>”?</a:t>
            </a:r>
          </a:p>
          <a:p>
            <a:r>
              <a:rPr lang="en-US" altLang="zh-CN" sz="2400" dirty="0" smtClean="0"/>
              <a:t>How to achieve that goal?</a:t>
            </a:r>
            <a:endParaRPr lang="en-US" altLang="zh-CN" sz="2400" dirty="0"/>
          </a:p>
        </p:txBody>
      </p:sp>
    </p:spTree>
    <p:extLst>
      <p:ext uri="{BB962C8B-B14F-4D97-AF65-F5344CB8AC3E}">
        <p14:creationId xmlns:p14="http://schemas.microsoft.com/office/powerpoint/2010/main" val="1694010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6326978" y="3940904"/>
            <a:ext cx="861813" cy="387256"/>
          </a:xfrm>
          <a:prstGeom prst="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924898" y="2696100"/>
            <a:ext cx="236381" cy="311260"/>
          </a:xfrm>
          <a:prstGeom prst="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en-US" altLang="zh-CN" sz="3600" dirty="0" smtClean="0"/>
              <a:t>Introduction</a:t>
            </a:r>
            <a:r>
              <a:rPr lang="en-US" altLang="zh-CN" dirty="0" smtClean="0"/>
              <a:t> </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838200" y="1825624"/>
                <a:ext cx="10515600" cy="4853081"/>
              </a:xfrm>
            </p:spPr>
            <p:txBody>
              <a:bodyPr/>
              <a:lstStyle/>
              <a:p>
                <a:r>
                  <a:rPr lang="en-US" altLang="zh-CN" sz="2400" dirty="0" smtClean="0"/>
                  <a:t>What is “Memory”?</a:t>
                </a:r>
              </a:p>
              <a:p>
                <a:pPr lvl="2"/>
                <a:r>
                  <a:rPr lang="en-US" altLang="zh-CN" sz="1600" dirty="0" smtClean="0"/>
                  <a:t>Latent Semantic Indexing(LSI) </a:t>
                </a:r>
                <a:r>
                  <a:rPr lang="en-US" altLang="zh-CN" sz="1200" dirty="0" smtClean="0"/>
                  <a:t>[1]</a:t>
                </a:r>
              </a:p>
              <a:p>
                <a:pPr marL="914400" lvl="2" indent="0">
                  <a:buNone/>
                </a:pPr>
                <a:endParaRPr lang="en-US" altLang="zh-CN" sz="1600" dirty="0" smtClean="0"/>
              </a:p>
              <a:p>
                <a:pPr marL="1371600" lvl="3" indent="0">
                  <a:buNone/>
                </a:pPr>
                <a14:m>
                  <m:oMathPara xmlns:m="http://schemas.openxmlformats.org/officeDocument/2006/math">
                    <m:oMathParaPr>
                      <m:jc m:val="centerGroup"/>
                    </m:oMathParaPr>
                    <m:oMath xmlns:m="http://schemas.openxmlformats.org/officeDocument/2006/math">
                      <m:r>
                        <a:rPr lang="en-US" altLang="zh-CN" sz="1600" b="0" i="1" smtClean="0">
                          <a:latin typeface="Cambria Math" panose="02040503050406030204" pitchFamily="18" charset="0"/>
                        </a:rPr>
                        <m:t>𝑋</m:t>
                      </m:r>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𝑇𝑆</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𝐷</m:t>
                          </m:r>
                        </m:e>
                        <m:sup>
                          <m:r>
                            <a:rPr lang="en-US" altLang="zh-CN" sz="1600" b="0" i="1" smtClean="0">
                              <a:latin typeface="Cambria Math" panose="02040503050406030204" pitchFamily="18" charset="0"/>
                            </a:rPr>
                            <m:t>𝑇</m:t>
                          </m:r>
                        </m:sup>
                      </m:sSup>
                      <m:r>
                        <a:rPr lang="en-US" altLang="zh-CN" sz="1600" b="0" i="1" smtClean="0">
                          <a:latin typeface="Cambria Math" panose="02040503050406030204" pitchFamily="18" charset="0"/>
                        </a:rPr>
                        <m:t> →</m:t>
                      </m:r>
                      <m:r>
                        <a:rPr lang="en-US" altLang="zh-CN" sz="1600" b="0" i="1" smtClean="0">
                          <a:latin typeface="Cambria Math" panose="02040503050406030204" pitchFamily="18" charset="0"/>
                        </a:rPr>
                        <m:t>𝑑</m:t>
                      </m:r>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𝑥𝑇</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𝑆</m:t>
                          </m:r>
                        </m:e>
                        <m:sup>
                          <m:r>
                            <a:rPr lang="en-US" altLang="zh-CN" sz="1600" b="0" i="1" smtClean="0">
                              <a:latin typeface="Cambria Math" panose="02040503050406030204" pitchFamily="18" charset="0"/>
                            </a:rPr>
                            <m:t>−1</m:t>
                          </m:r>
                        </m:sup>
                      </m:sSup>
                    </m:oMath>
                  </m:oMathPara>
                </a14:m>
                <a:endParaRPr lang="en-US" altLang="zh-CN" sz="1600" dirty="0" smtClean="0"/>
              </a:p>
              <a:p>
                <a:pPr lvl="2"/>
                <a:endParaRPr lang="en-US" altLang="zh-CN" sz="1600" dirty="0" smtClean="0"/>
              </a:p>
              <a:p>
                <a:pPr lvl="2"/>
                <a:r>
                  <a:rPr lang="en-US" altLang="zh-CN" sz="1600" dirty="0" smtClean="0"/>
                  <a:t>Probabilistic Latent Semantic Indexing(PLSI)</a:t>
                </a:r>
                <a:r>
                  <a:rPr lang="en-US" altLang="zh-CN" sz="1200" dirty="0" smtClean="0"/>
                  <a:t>[2]</a:t>
                </a:r>
              </a:p>
              <a:p>
                <a:pPr marL="914400" lvl="2" indent="0">
                  <a:buNone/>
                </a:pPr>
                <a:endParaRPr lang="en-US" altLang="zh-CN" sz="1600" dirty="0" smtClean="0"/>
              </a:p>
              <a:p>
                <a:pPr marL="914400" lvl="2" indent="0">
                  <a:buNone/>
                </a:pPr>
                <a14:m>
                  <m:oMathPara xmlns:m="http://schemas.openxmlformats.org/officeDocument/2006/math">
                    <m:oMathParaPr>
                      <m:jc m:val="centerGroup"/>
                    </m:oMathParaPr>
                    <m:oMath xmlns:m="http://schemas.openxmlformats.org/officeDocument/2006/math">
                      <m:r>
                        <a:rPr lang="en-US" altLang="zh-CN" sz="1600" b="0" i="1" smtClean="0">
                          <a:latin typeface="Cambria Math" panose="02040503050406030204" pitchFamily="18" charset="0"/>
                        </a:rPr>
                        <m:t>𝑃</m:t>
                      </m:r>
                      <m:d>
                        <m:dPr>
                          <m:ctrlPr>
                            <a:rPr lang="en-US" altLang="zh-CN" sz="1600" b="0" i="1" smtClean="0">
                              <a:latin typeface="Cambria Math" panose="02040503050406030204" pitchFamily="18" charset="0"/>
                            </a:rPr>
                          </m:ctrlPr>
                        </m:dPr>
                        <m:e>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𝑤</m:t>
                              </m:r>
                            </m:e>
                            <m:sub>
                              <m:r>
                                <a:rPr lang="en-US" altLang="zh-CN" sz="1600" b="0" i="1" smtClean="0">
                                  <a:latin typeface="Cambria Math" panose="02040503050406030204" pitchFamily="18" charset="0"/>
                                </a:rPr>
                                <m:t>𝑗</m:t>
                              </m:r>
                            </m:sub>
                          </m:sSub>
                        </m:e>
                        <m:e>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𝑖</m:t>
                              </m:r>
                            </m:sub>
                          </m:sSub>
                        </m:e>
                      </m:d>
                      <m:r>
                        <a:rPr lang="en-US" altLang="zh-CN" sz="1600" b="0" i="1" smtClean="0">
                          <a:latin typeface="Cambria Math" panose="02040503050406030204" pitchFamily="18" charset="0"/>
                        </a:rPr>
                        <m:t>=</m:t>
                      </m:r>
                      <m:nary>
                        <m:naryPr>
                          <m:chr m:val="∑"/>
                          <m:ctrlPr>
                            <a:rPr lang="en-US" altLang="zh-CN" sz="1600" b="0" i="1" smtClean="0">
                              <a:latin typeface="Cambria Math" panose="02040503050406030204" pitchFamily="18" charset="0"/>
                            </a:rPr>
                          </m:ctrlPr>
                        </m:naryPr>
                        <m:sub>
                          <m:r>
                            <m:rPr>
                              <m:brk m:alnAt="23"/>
                            </m:rPr>
                            <a:rPr lang="en-US" altLang="zh-CN" sz="1600" b="0" i="1" smtClean="0">
                              <a:latin typeface="Cambria Math" panose="02040503050406030204" pitchFamily="18" charset="0"/>
                            </a:rPr>
                            <m:t>𝑘</m:t>
                          </m:r>
                          <m:r>
                            <a:rPr lang="en-US" altLang="zh-CN" sz="1600" b="0" i="1" smtClean="0">
                              <a:latin typeface="Cambria Math" panose="02040503050406030204" pitchFamily="18" charset="0"/>
                            </a:rPr>
                            <m:t>=1</m:t>
                          </m:r>
                        </m:sub>
                        <m:sup>
                          <m:r>
                            <a:rPr lang="en-US" altLang="zh-CN" sz="1600" b="0" i="1" smtClean="0">
                              <a:latin typeface="Cambria Math" panose="02040503050406030204" pitchFamily="18" charset="0"/>
                            </a:rPr>
                            <m:t>𝐾</m:t>
                          </m:r>
                        </m:sup>
                        <m:e>
                          <m:r>
                            <a:rPr lang="en-US" altLang="zh-CN" sz="1600" b="0" i="1" smtClean="0">
                              <a:latin typeface="Cambria Math" panose="02040503050406030204" pitchFamily="18" charset="0"/>
                            </a:rPr>
                            <m:t>𝑃</m:t>
                          </m:r>
                          <m:d>
                            <m:dPr>
                              <m:ctrlPr>
                                <a:rPr lang="en-US" altLang="zh-CN" sz="1600" b="0" i="1" smtClean="0">
                                  <a:latin typeface="Cambria Math" panose="02040503050406030204" pitchFamily="18" charset="0"/>
                                </a:rPr>
                              </m:ctrlPr>
                            </m:dPr>
                            <m:e>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𝑤</m:t>
                                  </m:r>
                                </m:e>
                                <m:sub>
                                  <m:r>
                                    <a:rPr lang="en-US" altLang="zh-CN" sz="1600" b="0" i="1" smtClean="0">
                                      <a:latin typeface="Cambria Math" panose="02040503050406030204" pitchFamily="18" charset="0"/>
                                    </a:rPr>
                                    <m:t>𝑗</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𝑧</m:t>
                                  </m:r>
                                </m:e>
                                <m:sub>
                                  <m:r>
                                    <a:rPr lang="en-US" altLang="zh-CN" sz="1600" b="0" i="1" smtClean="0">
                                      <a:latin typeface="Cambria Math" panose="02040503050406030204" pitchFamily="18" charset="0"/>
                                    </a:rPr>
                                    <m:t>𝑘</m:t>
                                  </m:r>
                                </m:sub>
                              </m:sSub>
                            </m:e>
                          </m:d>
                          <m:r>
                            <a:rPr lang="en-US" altLang="zh-CN" sz="1600" b="0" i="1" smtClean="0">
                              <a:latin typeface="Cambria Math" panose="02040503050406030204" pitchFamily="18" charset="0"/>
                            </a:rPr>
                            <m:t>𝑃</m:t>
                          </m:r>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𝑧</m:t>
                              </m:r>
                            </m:e>
                            <m:sub>
                              <m:r>
                                <a:rPr lang="en-US" altLang="zh-CN" sz="1600" b="0" i="1" smtClean="0">
                                  <a:latin typeface="Cambria Math" panose="02040503050406030204" pitchFamily="18" charset="0"/>
                                </a:rPr>
                                <m:t>𝑘</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𝑖</m:t>
                              </m:r>
                            </m:sub>
                          </m:sSub>
                          <m:r>
                            <a:rPr lang="en-US" altLang="zh-CN" sz="1600" b="0" i="1" smtClean="0">
                              <a:latin typeface="Cambria Math" panose="02040503050406030204" pitchFamily="18" charset="0"/>
                            </a:rPr>
                            <m:t>)</m:t>
                          </m:r>
                        </m:e>
                      </m:nary>
                    </m:oMath>
                  </m:oMathPara>
                </a14:m>
                <a:endParaRPr lang="en-US" altLang="zh-CN" sz="1600" dirty="0" smtClean="0"/>
              </a:p>
              <a:p>
                <a:pPr lvl="2"/>
                <a:endParaRPr lang="en-US" altLang="zh-CN" sz="1600" dirty="0" smtClean="0"/>
              </a:p>
              <a:p>
                <a:pPr lvl="2"/>
                <a:r>
                  <a:rPr lang="en-US" altLang="zh-CN" sz="1600" dirty="0" smtClean="0"/>
                  <a:t>Paragraph Vector with Distributed Bag of Words(PV-DBOW)</a:t>
                </a:r>
                <a:r>
                  <a:rPr lang="en-US" altLang="zh-CN" sz="1200" dirty="0" smtClean="0"/>
                  <a:t>[3]</a:t>
                </a:r>
              </a:p>
              <a:p>
                <a:pPr lvl="1"/>
                <a:endParaRPr lang="en-US" altLang="zh-CN" sz="2000" dirty="0" smtClean="0"/>
              </a:p>
              <a:p>
                <a:pPr marL="457200" lvl="1" indent="0">
                  <a:buNone/>
                </a:pPr>
                <a:endParaRPr lang="en-US" altLang="zh-CN" sz="2000" dirty="0" smtClean="0"/>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838200" y="1825624"/>
                <a:ext cx="10515600" cy="4853081"/>
              </a:xfrm>
              <a:blipFill rotWithShape="0">
                <a:blip r:embed="rId2"/>
                <a:stretch>
                  <a:fillRect l="-812" t="-1757"/>
                </a:stretch>
              </a:blipFill>
            </p:spPr>
            <p:txBody>
              <a:bodyPr/>
              <a:lstStyle/>
              <a:p>
                <a:r>
                  <a:rPr lang="zh-CN" altLang="en-US">
                    <a:noFill/>
                  </a:rPr>
                  <a:t> </a:t>
                </a:r>
              </a:p>
            </p:txBody>
          </p:sp>
        </mc:Fallback>
      </mc:AlternateContent>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2046" y="4989068"/>
            <a:ext cx="3136745" cy="1868932"/>
          </a:xfrm>
          <a:prstGeom prst="rect">
            <a:avLst/>
          </a:prstGeom>
        </p:spPr>
      </p:pic>
      <p:sp>
        <p:nvSpPr>
          <p:cNvPr id="10" name="矩形 9"/>
          <p:cNvSpPr/>
          <p:nvPr/>
        </p:nvSpPr>
        <p:spPr>
          <a:xfrm>
            <a:off x="5648960" y="6099680"/>
            <a:ext cx="416560" cy="362080"/>
          </a:xfrm>
          <a:prstGeom prst="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4883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Introduction</a:t>
            </a:r>
            <a:r>
              <a:rPr lang="en-US" altLang="zh-CN" dirty="0" smtClean="0"/>
              <a:t> </a:t>
            </a:r>
            <a:endParaRPr lang="zh-CN" altLang="en-US" dirty="0"/>
          </a:p>
        </p:txBody>
      </p:sp>
      <p:sp>
        <p:nvSpPr>
          <p:cNvPr id="3" name="内容占位符 2"/>
          <p:cNvSpPr>
            <a:spLocks noGrp="1"/>
          </p:cNvSpPr>
          <p:nvPr>
            <p:ph idx="1"/>
          </p:nvPr>
        </p:nvSpPr>
        <p:spPr/>
        <p:txBody>
          <a:bodyPr>
            <a:normAutofit/>
          </a:bodyPr>
          <a:lstStyle/>
          <a:p>
            <a:r>
              <a:rPr lang="en-US" altLang="zh-CN" sz="2400" dirty="0" smtClean="0"/>
              <a:t>Why “</a:t>
            </a:r>
            <a:r>
              <a:rPr lang="en-US" altLang="zh-CN" sz="2400" dirty="0" err="1" smtClean="0"/>
              <a:t>Memoryless</a:t>
            </a:r>
            <a:r>
              <a:rPr lang="en-US" altLang="zh-CN" sz="2400" dirty="0" smtClean="0"/>
              <a:t>”?</a:t>
            </a:r>
            <a:endParaRPr lang="en-US" altLang="zh-CN" sz="2000" dirty="0" smtClean="0"/>
          </a:p>
          <a:p>
            <a:pPr marL="457200" lvl="1" indent="0">
              <a:buNone/>
            </a:pPr>
            <a:endParaRPr lang="en-US" altLang="zh-CN" sz="2000" dirty="0" smtClean="0"/>
          </a:p>
          <a:p>
            <a:endParaRPr lang="zh-CN" altLang="en-US" dirty="0"/>
          </a:p>
        </p:txBody>
      </p:sp>
    </p:spTree>
    <p:extLst>
      <p:ext uri="{BB962C8B-B14F-4D97-AF65-F5344CB8AC3E}">
        <p14:creationId xmlns:p14="http://schemas.microsoft.com/office/powerpoint/2010/main" val="409258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Introduction</a:t>
            </a:r>
            <a:r>
              <a:rPr lang="en-US" altLang="zh-CN" dirty="0" smtClean="0"/>
              <a:t> </a:t>
            </a:r>
            <a:endParaRPr lang="zh-CN" altLang="en-US" dirty="0"/>
          </a:p>
        </p:txBody>
      </p:sp>
      <p:sp>
        <p:nvSpPr>
          <p:cNvPr id="3" name="内容占位符 2"/>
          <p:cNvSpPr>
            <a:spLocks noGrp="1"/>
          </p:cNvSpPr>
          <p:nvPr>
            <p:ph idx="1"/>
          </p:nvPr>
        </p:nvSpPr>
        <p:spPr/>
        <p:txBody>
          <a:bodyPr/>
          <a:lstStyle/>
          <a:p>
            <a:r>
              <a:rPr lang="en-US" altLang="zh-CN" sz="2400" dirty="0" smtClean="0"/>
              <a:t>How to achieve?</a:t>
            </a:r>
          </a:p>
          <a:p>
            <a:pPr lvl="1"/>
            <a:r>
              <a:rPr lang="en-US" altLang="zh-CN" sz="2000" dirty="0" smtClean="0"/>
              <a:t>Word vector pooling</a:t>
            </a:r>
            <a:r>
              <a:rPr lang="en-US" altLang="zh-CN" sz="1200" dirty="0" smtClean="0"/>
              <a:t>[4]</a:t>
            </a:r>
          </a:p>
          <a:p>
            <a:pPr lvl="2"/>
            <a:r>
              <a:rPr lang="en-US" altLang="zh-CN" sz="1600" dirty="0" smtClean="0"/>
              <a:t>Shortcoming: Does not involve pooling in model training, which leads to mismatch between word vector learning and document vector producing.</a:t>
            </a:r>
          </a:p>
          <a:p>
            <a:pPr lvl="1"/>
            <a:endParaRPr lang="en-US" altLang="zh-CN" sz="2000" dirty="0" smtClean="0"/>
          </a:p>
          <a:p>
            <a:pPr lvl="1"/>
            <a:r>
              <a:rPr lang="en-US" altLang="zh-CN" sz="2000" dirty="0" err="1" smtClean="0"/>
              <a:t>Memoryless</a:t>
            </a:r>
            <a:r>
              <a:rPr lang="en-US" altLang="zh-CN" sz="2000" dirty="0" smtClean="0"/>
              <a:t> Document Vector</a:t>
            </a:r>
            <a:endParaRPr lang="en-US" altLang="zh-CN" sz="1200" dirty="0" smtClean="0"/>
          </a:p>
          <a:p>
            <a:pPr lvl="1"/>
            <a:endParaRPr lang="en-US" altLang="zh-CN" sz="1600" dirty="0" smtClean="0"/>
          </a:p>
          <a:p>
            <a:endParaRPr lang="zh-CN" altLang="en-US" dirty="0"/>
          </a:p>
        </p:txBody>
      </p:sp>
    </p:spTree>
    <p:extLst>
      <p:ext uri="{BB962C8B-B14F-4D97-AF65-F5344CB8AC3E}">
        <p14:creationId xmlns:p14="http://schemas.microsoft.com/office/powerpoint/2010/main" val="4247586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err="1" smtClean="0"/>
              <a:t>Memoryless</a:t>
            </a:r>
            <a:r>
              <a:rPr lang="en-US" altLang="zh-CN" sz="3600" dirty="0" smtClean="0"/>
              <a:t> Document Vector</a:t>
            </a:r>
            <a:endParaRPr lang="zh-CN" altLang="en-US" sz="3600" dirty="0"/>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4676778" cy="3526304"/>
          </a:xfr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4588" y="1950531"/>
            <a:ext cx="2711555" cy="905617"/>
          </a:xfrm>
          <a:prstGeom prst="rect">
            <a:avLst/>
          </a:prstGeom>
        </p:spPr>
      </p:pic>
      <p:pic>
        <p:nvPicPr>
          <p:cNvPr id="7" name="图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54588" y="3453840"/>
            <a:ext cx="4719918" cy="882445"/>
          </a:xfrm>
          <a:prstGeom prst="rect">
            <a:avLst/>
          </a:prstGeom>
        </p:spPr>
      </p:pic>
    </p:spTree>
    <p:extLst>
      <p:ext uri="{BB962C8B-B14F-4D97-AF65-F5344CB8AC3E}">
        <p14:creationId xmlns:p14="http://schemas.microsoft.com/office/powerpoint/2010/main" val="3923189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Experiments</a:t>
            </a:r>
            <a:endParaRPr lang="zh-CN" altLang="en-US" sz="3600" dirty="0"/>
          </a:p>
        </p:txBody>
      </p:sp>
      <p:sp>
        <p:nvSpPr>
          <p:cNvPr id="3" name="内容占位符 2"/>
          <p:cNvSpPr>
            <a:spLocks noGrp="1"/>
          </p:cNvSpPr>
          <p:nvPr>
            <p:ph idx="1"/>
          </p:nvPr>
        </p:nvSpPr>
        <p:spPr/>
        <p:txBody>
          <a:bodyPr/>
          <a:lstStyle/>
          <a:p>
            <a:r>
              <a:rPr lang="en-US" altLang="zh-CN" dirty="0" smtClean="0"/>
              <a:t>Datasets</a:t>
            </a:r>
          </a:p>
          <a:p>
            <a:pPr lvl="1"/>
            <a:r>
              <a:rPr lang="en-US" altLang="zh-CN" dirty="0" err="1" smtClean="0"/>
              <a:t>Webkb</a:t>
            </a:r>
            <a:r>
              <a:rPr lang="en-US" altLang="zh-CN" dirty="0" smtClean="0"/>
              <a:t>, </a:t>
            </a:r>
            <a:r>
              <a:rPr lang="en-US" altLang="zh-CN" dirty="0" err="1" smtClean="0"/>
              <a:t>reuters</a:t>
            </a:r>
            <a:r>
              <a:rPr lang="en-US" altLang="zh-CN" dirty="0" smtClean="0"/>
              <a:t> 8, 20 newsgroup</a:t>
            </a:r>
          </a:p>
          <a:p>
            <a:pPr lvl="1"/>
            <a:r>
              <a:rPr lang="en-US" altLang="zh-CN" dirty="0" smtClean="0"/>
              <a:t>SST, IMDB</a:t>
            </a:r>
            <a:endParaRPr lang="en-US" altLang="zh-CN" dirty="0"/>
          </a:p>
          <a:p>
            <a:endParaRPr lang="en-US" altLang="zh-CN" dirty="0" smtClean="0"/>
          </a:p>
          <a:p>
            <a:r>
              <a:rPr lang="en-US" altLang="zh-CN" dirty="0" smtClean="0"/>
              <a:t>Setup</a:t>
            </a:r>
          </a:p>
          <a:p>
            <a:pPr lvl="1"/>
            <a:r>
              <a:rPr lang="en-US" altLang="zh-CN" dirty="0" smtClean="0"/>
              <a:t>Topic classification tasks with 50 and 200 dimensions.</a:t>
            </a:r>
          </a:p>
          <a:p>
            <a:pPr lvl="1"/>
            <a:r>
              <a:rPr lang="en-US" altLang="zh-CN" dirty="0" smtClean="0"/>
              <a:t>Sentiment classification tasks with 100 and 400 dimensions.</a:t>
            </a:r>
          </a:p>
          <a:p>
            <a:pPr lvl="1"/>
            <a:r>
              <a:rPr lang="en-US" altLang="zh-CN" dirty="0" smtClean="0"/>
              <a:t>Logistic regression classifier.</a:t>
            </a:r>
          </a:p>
        </p:txBody>
      </p:sp>
    </p:spTree>
    <p:extLst>
      <p:ext uri="{BB962C8B-B14F-4D97-AF65-F5344CB8AC3E}">
        <p14:creationId xmlns:p14="http://schemas.microsoft.com/office/powerpoint/2010/main" val="474468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Results</a:t>
            </a:r>
            <a:endParaRPr lang="zh-CN" altLang="en-US" dirty="0"/>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282" y="1690688"/>
            <a:ext cx="10793506" cy="3364900"/>
          </a:xfrm>
          <a:prstGeom prst="rect">
            <a:avLst/>
          </a:prstGeom>
        </p:spPr>
      </p:pic>
    </p:spTree>
    <p:extLst>
      <p:ext uri="{BB962C8B-B14F-4D97-AF65-F5344CB8AC3E}">
        <p14:creationId xmlns:p14="http://schemas.microsoft.com/office/powerpoint/2010/main" val="754316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Conclusion</a:t>
            </a:r>
            <a:endParaRPr lang="zh-CN" altLang="en-US" sz="3600" dirty="0"/>
          </a:p>
        </p:txBody>
      </p:sp>
      <p:sp>
        <p:nvSpPr>
          <p:cNvPr id="3" name="内容占位符 2"/>
          <p:cNvSpPr>
            <a:spLocks noGrp="1"/>
          </p:cNvSpPr>
          <p:nvPr>
            <p:ph idx="1"/>
          </p:nvPr>
        </p:nvSpPr>
        <p:spPr>
          <a:xfrm>
            <a:off x="838200" y="1429385"/>
            <a:ext cx="10515600" cy="866775"/>
          </a:xfrm>
        </p:spPr>
        <p:txBody>
          <a:bodyPr>
            <a:normAutofit fontScale="92500"/>
          </a:bodyPr>
          <a:lstStyle/>
          <a:p>
            <a:pPr marL="457200" lvl="1" indent="0">
              <a:buNone/>
            </a:pPr>
            <a:r>
              <a:rPr lang="en-US" altLang="zh-CN" dirty="0" smtClean="0"/>
              <a:t>Raise up the memory issue of conventional document representation methods and then propose a simple yet effective method for document representation to nail it.</a:t>
            </a:r>
          </a:p>
          <a:p>
            <a:pPr marL="457200" lvl="1" indent="0">
              <a:buNone/>
            </a:pPr>
            <a:endParaRPr lang="en-US" altLang="zh-CN" dirty="0"/>
          </a:p>
        </p:txBody>
      </p:sp>
      <p:sp>
        <p:nvSpPr>
          <p:cNvPr id="5" name="标题 1"/>
          <p:cNvSpPr txBox="1">
            <a:spLocks/>
          </p:cNvSpPr>
          <p:nvPr/>
        </p:nvSpPr>
        <p:spPr>
          <a:xfrm>
            <a:off x="838200" y="2397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dirty="0" smtClean="0"/>
              <a:t>Reference</a:t>
            </a:r>
            <a:endParaRPr lang="zh-CN" altLang="en-US" sz="3600" dirty="0"/>
          </a:p>
        </p:txBody>
      </p:sp>
      <p:sp>
        <p:nvSpPr>
          <p:cNvPr id="6" name="内容占位符 2"/>
          <p:cNvSpPr txBox="1">
            <a:spLocks/>
          </p:cNvSpPr>
          <p:nvPr/>
        </p:nvSpPr>
        <p:spPr>
          <a:xfrm>
            <a:off x="838200" y="3898265"/>
            <a:ext cx="10515600" cy="2258695"/>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smtClean="0"/>
              <a:t>[1] S.C</a:t>
            </a:r>
            <a:r>
              <a:rPr lang="en-US" altLang="zh-CN" dirty="0"/>
              <a:t>. </a:t>
            </a:r>
            <a:r>
              <a:rPr lang="en-US" altLang="zh-CN" dirty="0" err="1"/>
              <a:t>Deerwester</a:t>
            </a:r>
            <a:r>
              <a:rPr lang="en-US" altLang="zh-CN" dirty="0"/>
              <a:t>, S.T. </a:t>
            </a:r>
            <a:r>
              <a:rPr lang="en-US" altLang="zh-CN" dirty="0" err="1"/>
              <a:t>Dumais</a:t>
            </a:r>
            <a:r>
              <a:rPr lang="en-US" altLang="zh-CN" dirty="0"/>
              <a:t>, T.K. </a:t>
            </a:r>
            <a:r>
              <a:rPr lang="en-US" altLang="zh-CN" dirty="0" err="1"/>
              <a:t>Landauer</a:t>
            </a:r>
            <a:r>
              <a:rPr lang="en-US" altLang="zh-CN" dirty="0"/>
              <a:t>, G.W. </a:t>
            </a:r>
            <a:r>
              <a:rPr lang="en-US" altLang="zh-CN" dirty="0" smtClean="0"/>
              <a:t>Furnas, and </a:t>
            </a:r>
            <a:r>
              <a:rPr lang="en-US" altLang="zh-CN" dirty="0"/>
              <a:t>R.A. </a:t>
            </a:r>
            <a:r>
              <a:rPr lang="en-US" altLang="zh-CN" dirty="0" err="1"/>
              <a:t>Harshman</a:t>
            </a:r>
            <a:r>
              <a:rPr lang="en-US" altLang="zh-CN" dirty="0"/>
              <a:t>. 1990. Indexing by </a:t>
            </a:r>
            <a:r>
              <a:rPr lang="en-US" altLang="zh-CN" dirty="0" smtClean="0"/>
              <a:t>latent semantic </a:t>
            </a:r>
            <a:r>
              <a:rPr lang="en-US" altLang="zh-CN" dirty="0"/>
              <a:t>analysis. Journal of the American Society </a:t>
            </a:r>
            <a:r>
              <a:rPr lang="en-US" altLang="zh-CN" dirty="0" smtClean="0"/>
              <a:t>of Information </a:t>
            </a:r>
            <a:r>
              <a:rPr lang="en-US" altLang="zh-CN" dirty="0"/>
              <a:t>Science, 41(6):391–407</a:t>
            </a:r>
            <a:r>
              <a:rPr lang="en-US" altLang="zh-CN" dirty="0" smtClean="0"/>
              <a:t>.</a:t>
            </a:r>
          </a:p>
          <a:p>
            <a:r>
              <a:rPr lang="en-US" altLang="zh-CN" dirty="0" smtClean="0"/>
              <a:t>[2]</a:t>
            </a:r>
            <a:r>
              <a:rPr lang="en-US" altLang="zh-CN" dirty="0"/>
              <a:t> Hofmann, Thomas. "Probabilistic latent semantic indexing." </a:t>
            </a:r>
            <a:r>
              <a:rPr lang="en-US" altLang="zh-CN" i="1" dirty="0"/>
              <a:t>Proceedings of the 22nd annual international ACM SIGIR conference on Research and development in information retrieval</a:t>
            </a:r>
            <a:r>
              <a:rPr lang="en-US" altLang="zh-CN" dirty="0"/>
              <a:t>. ACM, 1999.</a:t>
            </a:r>
            <a:endParaRPr lang="en-US" altLang="zh-CN" dirty="0" smtClean="0"/>
          </a:p>
          <a:p>
            <a:r>
              <a:rPr lang="en-US" altLang="zh-CN" dirty="0" smtClean="0"/>
              <a:t>[3] </a:t>
            </a:r>
            <a:r>
              <a:rPr lang="en-US" altLang="zh-CN" dirty="0" err="1"/>
              <a:t>Quoc</a:t>
            </a:r>
            <a:r>
              <a:rPr lang="en-US" altLang="zh-CN" dirty="0"/>
              <a:t> Le and Tomas </a:t>
            </a:r>
            <a:r>
              <a:rPr lang="en-US" altLang="zh-CN" dirty="0" err="1"/>
              <a:t>Mikolov</a:t>
            </a:r>
            <a:r>
              <a:rPr lang="en-US" altLang="zh-CN" dirty="0"/>
              <a:t>. 2014. Distributed </a:t>
            </a:r>
            <a:r>
              <a:rPr lang="en-US" altLang="zh-CN" dirty="0" smtClean="0"/>
              <a:t>representations of </a:t>
            </a:r>
            <a:r>
              <a:rPr lang="en-US" altLang="zh-CN" dirty="0"/>
              <a:t>sentences </a:t>
            </a:r>
            <a:r>
              <a:rPr lang="en-US" altLang="zh-CN" dirty="0" smtClean="0"/>
              <a:t>and documents</a:t>
            </a:r>
            <a:r>
              <a:rPr lang="en-US" altLang="zh-CN" dirty="0"/>
              <a:t>. In </a:t>
            </a:r>
            <a:r>
              <a:rPr lang="en-US" altLang="zh-CN" dirty="0" smtClean="0"/>
              <a:t>Proceedings of </a:t>
            </a:r>
            <a:r>
              <a:rPr lang="en-US" altLang="zh-CN" dirty="0"/>
              <a:t>the 31st International Conference on </a:t>
            </a:r>
            <a:r>
              <a:rPr lang="en-US" altLang="zh-CN" dirty="0" smtClean="0"/>
              <a:t>Machine Learning </a:t>
            </a:r>
            <a:r>
              <a:rPr lang="en-US" altLang="zh-CN" dirty="0"/>
              <a:t>(ICML-14), pages 1188–1196</a:t>
            </a:r>
            <a:r>
              <a:rPr lang="en-US" altLang="zh-CN" dirty="0" smtClean="0"/>
              <a:t>.</a:t>
            </a:r>
          </a:p>
          <a:p>
            <a:r>
              <a:rPr lang="en-US" altLang="zh-CN" dirty="0" smtClean="0"/>
              <a:t>[4]</a:t>
            </a:r>
            <a:r>
              <a:rPr lang="en-US" altLang="zh-CN" dirty="0"/>
              <a:t> Chao Xing, Dong Wang, </a:t>
            </a:r>
            <a:r>
              <a:rPr lang="en-US" altLang="zh-CN" dirty="0" err="1"/>
              <a:t>Xuewei</a:t>
            </a:r>
            <a:r>
              <a:rPr lang="en-US" altLang="zh-CN" dirty="0"/>
              <a:t> Zhang, and Chao </a:t>
            </a:r>
            <a:r>
              <a:rPr lang="en-US" altLang="zh-CN" dirty="0" smtClean="0"/>
              <a:t>Liu. 2014</a:t>
            </a:r>
            <a:r>
              <a:rPr lang="en-US" altLang="zh-CN" dirty="0"/>
              <a:t>. Document classification based on </a:t>
            </a:r>
            <a:r>
              <a:rPr lang="en-US" altLang="zh-CN" dirty="0" err="1" smtClean="0"/>
              <a:t>i</a:t>
            </a:r>
            <a:r>
              <a:rPr lang="en-US" altLang="zh-CN" dirty="0" smtClean="0"/>
              <a:t>-vector distributions</a:t>
            </a:r>
            <a:r>
              <a:rPr lang="en-US" altLang="zh-CN" dirty="0"/>
              <a:t>. In APSIPA 2014.</a:t>
            </a:r>
          </a:p>
        </p:txBody>
      </p:sp>
    </p:spTree>
    <p:extLst>
      <p:ext uri="{BB962C8B-B14F-4D97-AF65-F5344CB8AC3E}">
        <p14:creationId xmlns:p14="http://schemas.microsoft.com/office/powerpoint/2010/main" val="3523993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1917</TotalTime>
  <Words>354</Words>
  <Application>Microsoft Office PowerPoint</Application>
  <PresentationFormat>宽屏</PresentationFormat>
  <Paragraphs>52</Paragraphs>
  <Slides>10</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宋体</vt:lpstr>
      <vt:lpstr>Arial</vt:lpstr>
      <vt:lpstr>Calibri</vt:lpstr>
      <vt:lpstr>Calibri Light</vt:lpstr>
      <vt:lpstr>Cambria Math</vt:lpstr>
      <vt:lpstr>Office 主题</vt:lpstr>
      <vt:lpstr>Memoryless Document Vector</vt:lpstr>
      <vt:lpstr>Introduction</vt:lpstr>
      <vt:lpstr>Introduction </vt:lpstr>
      <vt:lpstr>Introduction </vt:lpstr>
      <vt:lpstr>Introduction </vt:lpstr>
      <vt:lpstr>Memoryless Document Vector</vt:lpstr>
      <vt:lpstr>Experiments</vt:lpstr>
      <vt:lpstr>Results</vt:lpstr>
      <vt:lpstr>Conclusion</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Memoryless Document Vector</dc:title>
  <dc:creator>dongdong</dc:creator>
  <cp:lastModifiedBy>dongdong</cp:lastModifiedBy>
  <cp:revision>33</cp:revision>
  <dcterms:created xsi:type="dcterms:W3CDTF">2016-01-16T13:24:35Z</dcterms:created>
  <dcterms:modified xsi:type="dcterms:W3CDTF">2016-01-18T06:16:42Z</dcterms:modified>
</cp:coreProperties>
</file>