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80" r:id="rId4"/>
    <p:sldId id="296" r:id="rId5"/>
    <p:sldId id="297" r:id="rId6"/>
    <p:sldId id="314" r:id="rId7"/>
    <p:sldId id="298" r:id="rId8"/>
    <p:sldId id="286" r:id="rId9"/>
    <p:sldId id="287" r:id="rId10"/>
    <p:sldId id="292" r:id="rId11"/>
    <p:sldId id="315" r:id="rId12"/>
    <p:sldId id="295" r:id="rId13"/>
    <p:sldId id="294" r:id="rId14"/>
    <p:sldId id="316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259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8B2479"/>
    <a:srgbClr val="5B9BD5"/>
    <a:srgbClr val="17FF17"/>
    <a:srgbClr val="1E8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48" autoAdjust="0"/>
  </p:normalViewPr>
  <p:slideViewPr>
    <p:cSldViewPr snapToGrid="0">
      <p:cViewPr>
        <p:scale>
          <a:sx n="65" d="100"/>
          <a:sy n="65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Chinese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29.14</c:v>
                </c:pt>
                <c:pt idx="1">
                  <c:v>20.51</c:v>
                </c:pt>
                <c:pt idx="2">
                  <c:v>22.82</c:v>
                </c:pt>
                <c:pt idx="3">
                  <c:v>19.71</c:v>
                </c:pt>
                <c:pt idx="4">
                  <c:v>18.03</c:v>
                </c:pt>
                <c:pt idx="5">
                  <c:v>17.18</c:v>
                </c:pt>
                <c:pt idx="6">
                  <c:v>16.940000000000001</c:v>
                </c:pt>
                <c:pt idx="7">
                  <c:v>16.48</c:v>
                </c:pt>
                <c:pt idx="8">
                  <c:v>15.92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English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39.24</c:v>
                </c:pt>
                <c:pt idx="1">
                  <c:v>32.36</c:v>
                </c:pt>
                <c:pt idx="2">
                  <c:v>33.39</c:v>
                </c:pt>
                <c:pt idx="3">
                  <c:v>31.38</c:v>
                </c:pt>
                <c:pt idx="4">
                  <c:v>29.7</c:v>
                </c:pt>
                <c:pt idx="5">
                  <c:v>28.34</c:v>
                </c:pt>
                <c:pt idx="6">
                  <c:v>28.5</c:v>
                </c:pt>
                <c:pt idx="7">
                  <c:v>25.34</c:v>
                </c:pt>
                <c:pt idx="8">
                  <c:v>25.47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Overall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28.18</c:v>
                </c:pt>
                <c:pt idx="1">
                  <c:v>20.25</c:v>
                </c:pt>
                <c:pt idx="2">
                  <c:v>22.3</c:v>
                </c:pt>
                <c:pt idx="3">
                  <c:v>19.46</c:v>
                </c:pt>
                <c:pt idx="4">
                  <c:v>17.93</c:v>
                </c:pt>
                <c:pt idx="5">
                  <c:v>17.14</c:v>
                </c:pt>
                <c:pt idx="6">
                  <c:v>16.93</c:v>
                </c:pt>
                <c:pt idx="7">
                  <c:v>16.36</c:v>
                </c:pt>
                <c:pt idx="8">
                  <c:v>15.89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189184"/>
        <c:axId val="135232832"/>
      </c:lineChart>
      <c:catAx>
        <c:axId val="236189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>
                    <a:solidFill>
                      <a:schemeClr val="tx1"/>
                    </a:solidFill>
                  </a:rPr>
                  <a:t>Submission </a:t>
                </a:r>
                <a:endParaRPr lang="zh-CN" sz="2000" baseline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608007110315943"/>
              <c:y val="0.738820383531469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5232832"/>
        <c:crosses val="autoZero"/>
        <c:auto val="1"/>
        <c:lblAlgn val="ctr"/>
        <c:lblOffset val="100"/>
        <c:noMultiLvlLbl val="0"/>
      </c:catAx>
      <c:valAx>
        <c:axId val="135232832"/>
        <c:scaling>
          <c:orientation val="minMax"/>
          <c:max val="40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>
                    <a:solidFill>
                      <a:schemeClr val="tx1"/>
                    </a:solidFill>
                  </a:rPr>
                  <a:t>WER%</a:t>
                </a:r>
                <a:endParaRPr lang="zh-CN" sz="2000" baseline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3515584218857292E-3"/>
              <c:y val="0.309216002654189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3618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930406028143217"/>
          <c:y val="0"/>
          <c:w val="0.53828565047874111"/>
          <c:h val="7.8153399060655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FA71E-E581-4181-BE08-A3D5571B4684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6083-22A4-4AAF-930A-2E7676FF2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4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90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90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75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90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40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645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63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90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800" i="1" dirty="0" smtClean="0">
                <a:solidFill>
                  <a:srgbClr val="FF0000"/>
                </a:solidFill>
              </a:rPr>
              <a:t>Participant  </a:t>
            </a:r>
            <a:r>
              <a:rPr lang="en-US" altLang="zh-CN" sz="300" i="0" dirty="0" smtClean="0">
                <a:solidFill>
                  <a:schemeClr val="tx1"/>
                </a:solidFill>
                <a:latin typeface="+mj-ea"/>
                <a:ea typeface="+mj-ea"/>
              </a:rPr>
              <a:t>3: </a:t>
            </a:r>
            <a:r>
              <a:rPr lang="en-US" altLang="zh-CN" sz="300" i="0" dirty="0" smtClean="0">
                <a:latin typeface="+mj-ea"/>
                <a:ea typeface="+mj-ea"/>
              </a:rPr>
              <a:t>Yuan-Fu Liao, National Taipei University of Technology, </a:t>
            </a:r>
          </a:p>
          <a:p>
            <a:r>
              <a:rPr lang="en-US" altLang="zh-CN" sz="300" i="0" dirty="0" smtClean="0">
                <a:latin typeface="+mj-ea"/>
                <a:ea typeface="+mj-ea"/>
              </a:rPr>
              <a:t>   yfliao@mail.ntut.edu.tw</a:t>
            </a:r>
            <a:endParaRPr lang="zh-CN" altLang="en-US" sz="300" i="0" dirty="0">
              <a:latin typeface="+mj-ea"/>
              <a:ea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083-22A4-4AAF-930A-2E7676FF27F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8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39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81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57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0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59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98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98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70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8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7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529-1301-43C7-8EE8-D63737C6FB88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8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B8529-1301-43C7-8EE8-D63737C6FB88}" type="datetimeFigureOut">
              <a:rPr lang="zh-CN" altLang="en-US" smtClean="0"/>
              <a:t>2016/10/28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9CBC-BDA1-4C40-8D16-FEF126CC39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47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4725" y="2637187"/>
            <a:ext cx="8728444" cy="1031569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+mn-lt"/>
              </a:rPr>
              <a:t>OC16-CE80: A Chinese-English </a:t>
            </a:r>
            <a:r>
              <a:rPr lang="en-US" altLang="zh-CN" sz="3600" b="1" dirty="0" err="1">
                <a:solidFill>
                  <a:srgbClr val="0070C0"/>
                </a:solidFill>
                <a:latin typeface="+mn-lt"/>
              </a:rPr>
              <a:t>Mixlingual</a:t>
            </a:r>
            <a:r>
              <a:rPr lang="en-US" altLang="zh-CN" sz="36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US" altLang="zh-CN" sz="3600" b="1" dirty="0">
                <a:solidFill>
                  <a:srgbClr val="0070C0"/>
                </a:solidFill>
                <a:latin typeface="+mn-lt"/>
              </a:rPr>
            </a:br>
            <a:r>
              <a:rPr lang="en-US" altLang="zh-CN" sz="3600" b="1" dirty="0">
                <a:solidFill>
                  <a:srgbClr val="0070C0"/>
                </a:solidFill>
                <a:latin typeface="+mn-lt"/>
              </a:rPr>
              <a:t>Database and A Speech Recognition Baseline</a:t>
            </a:r>
            <a:endParaRPr lang="zh-CN" alt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1176" y="3974512"/>
            <a:ext cx="8491993" cy="2496030"/>
          </a:xfrm>
        </p:spPr>
        <p:txBody>
          <a:bodyPr>
            <a:normAutofit/>
          </a:bodyPr>
          <a:lstStyle/>
          <a:p>
            <a:pPr lvl="0"/>
            <a:r>
              <a:rPr lang="en-US" altLang="zh-CN" u="sng" dirty="0"/>
              <a:t>Dong </a:t>
            </a:r>
            <a:r>
              <a:rPr lang="en-US" altLang="zh-CN" u="sng" dirty="0" smtClean="0"/>
              <a:t>Wang</a:t>
            </a:r>
            <a:r>
              <a:rPr lang="en-US" altLang="zh-CN" dirty="0" smtClean="0"/>
              <a:t>, </a:t>
            </a:r>
            <a:r>
              <a:rPr lang="en-US" altLang="zh-CN" dirty="0" err="1"/>
              <a:t>Zhiyuan</a:t>
            </a:r>
            <a:r>
              <a:rPr lang="en-US" altLang="zh-CN" dirty="0"/>
              <a:t> </a:t>
            </a:r>
            <a:r>
              <a:rPr lang="en-US" altLang="zh-CN" dirty="0" smtClean="0"/>
              <a:t>Tang, </a:t>
            </a:r>
            <a:r>
              <a:rPr lang="en-US" altLang="zh-CN" dirty="0" err="1"/>
              <a:t>Difei</a:t>
            </a:r>
            <a:r>
              <a:rPr lang="en-US" altLang="zh-CN" dirty="0"/>
              <a:t> </a:t>
            </a:r>
            <a:r>
              <a:rPr lang="en-US" altLang="zh-CN" dirty="0" smtClean="0"/>
              <a:t>Tang</a:t>
            </a:r>
            <a:r>
              <a:rPr lang="en-US" altLang="zh-CN" i="1" dirty="0" smtClean="0"/>
              <a:t> </a:t>
            </a:r>
            <a:r>
              <a:rPr lang="en-US" altLang="zh-CN" dirty="0"/>
              <a:t>and </a:t>
            </a:r>
            <a:r>
              <a:rPr lang="en-US" altLang="zh-CN" u="sng" dirty="0"/>
              <a:t>Qing </a:t>
            </a:r>
            <a:r>
              <a:rPr lang="en-US" altLang="zh-CN" u="sng" dirty="0" smtClean="0"/>
              <a:t>Chen</a:t>
            </a:r>
          </a:p>
          <a:p>
            <a:r>
              <a:rPr lang="en-US" altLang="zh-CN" sz="1600" dirty="0"/>
              <a:t/>
            </a:r>
            <a:br>
              <a:rPr lang="en-US" altLang="zh-CN" sz="1600" dirty="0"/>
            </a:br>
            <a:r>
              <a:rPr lang="en-US" altLang="zh-CN" sz="1600" dirty="0">
                <a:solidFill>
                  <a:prstClr val="black"/>
                </a:solidFill>
              </a:rPr>
              <a:t>CSLT/RIIT, Tsinghua </a:t>
            </a:r>
            <a:r>
              <a:rPr lang="en-US" altLang="zh-CN" sz="1600" dirty="0" smtClean="0">
                <a:solidFill>
                  <a:prstClr val="black"/>
                </a:solidFill>
              </a:rPr>
              <a:t>University &amp; </a:t>
            </a:r>
            <a:r>
              <a:rPr lang="en-US" altLang="zh-CN" sz="1600" dirty="0" err="1" smtClean="0"/>
              <a:t>SpeechOcean</a:t>
            </a:r>
            <a:r>
              <a:rPr lang="en-US" altLang="zh-CN" sz="1600" dirty="0" smtClean="0"/>
              <a:t>, Inc.</a:t>
            </a:r>
            <a:endParaRPr lang="en-US" altLang="zh-CN" sz="1600" dirty="0">
              <a:solidFill>
                <a:prstClr val="black"/>
              </a:solidFill>
            </a:endParaRPr>
          </a:p>
          <a:p>
            <a:pPr lvl="0"/>
            <a:r>
              <a:rPr lang="en-US" altLang="zh-CN" sz="1600" dirty="0" smtClean="0"/>
              <a:t>http</a:t>
            </a:r>
            <a:r>
              <a:rPr lang="en-US" altLang="zh-CN" sz="1600" dirty="0"/>
              <a:t>://</a:t>
            </a:r>
            <a:r>
              <a:rPr lang="en-US" altLang="zh-CN" sz="1600" dirty="0" smtClean="0"/>
              <a:t>cslt.riit.tsinghua.edu.cn</a:t>
            </a:r>
          </a:p>
          <a:p>
            <a:endParaRPr lang="en-US" altLang="zh-CN" sz="1600" dirty="0"/>
          </a:p>
          <a:p>
            <a:r>
              <a:rPr lang="en-US" altLang="zh-CN" sz="1600" i="1" dirty="0" smtClean="0"/>
              <a:t>Oriental-COCOSDA, 26-28 Oct 2016, </a:t>
            </a:r>
            <a:r>
              <a:rPr lang="en-US" altLang="zh-CN" sz="1600" i="1" dirty="0"/>
              <a:t>Bali</a:t>
            </a:r>
            <a:r>
              <a:rPr lang="en-US" altLang="zh-CN" sz="1600" i="1" dirty="0" smtClean="0"/>
              <a:t>, Indonesia</a:t>
            </a:r>
            <a:r>
              <a:rPr lang="en-US" altLang="zh-CN" i="1" dirty="0"/>
              <a:t/>
            </a:r>
            <a:br>
              <a:rPr lang="en-US" altLang="zh-CN" i="1" dirty="0"/>
            </a:br>
            <a:endParaRPr lang="zh-CN" altLang="en-US" i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40" y="1061109"/>
            <a:ext cx="1273945" cy="10657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4" y="1124717"/>
            <a:ext cx="2830665" cy="8925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475" y="1141418"/>
            <a:ext cx="1326131" cy="96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2131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Baseline results</a:t>
            </a:r>
            <a:endParaRPr lang="en-US" altLang="zh-CN" sz="24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021707"/>
              </p:ext>
            </p:extLst>
          </p:nvPr>
        </p:nvGraphicFramePr>
        <p:xfrm>
          <a:off x="1455712" y="896084"/>
          <a:ext cx="6096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WER</a:t>
                      </a:r>
                      <a:r>
                        <a:rPr lang="en-US" altLang="zh-CN" dirty="0" smtClean="0"/>
                        <a:t>%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LM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Chinese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English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Overall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THLM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48.38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46.33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OCLM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19.09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43.72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20.21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MIX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19.00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43.67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20.09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JOIN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19.30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43.86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20.37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455712" y="3147328"/>
            <a:ext cx="61374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 smtClean="0"/>
              <a:t>THLM: Language Model provided by THCHS30.</a:t>
            </a:r>
          </a:p>
          <a:p>
            <a:r>
              <a:rPr lang="en-US" altLang="zh-CN" sz="1400" i="1" dirty="0" smtClean="0"/>
              <a:t>OCLM: Language Model trained with the </a:t>
            </a:r>
            <a:r>
              <a:rPr lang="en-US" altLang="zh-CN" sz="1400" i="1" dirty="0"/>
              <a:t>transcripts  of </a:t>
            </a:r>
            <a:r>
              <a:rPr lang="en-US" altLang="zh-CN" sz="1400" i="1" dirty="0" smtClean="0"/>
              <a:t>OC16-CE80. </a:t>
            </a:r>
          </a:p>
          <a:p>
            <a:r>
              <a:rPr lang="en-US" altLang="zh-CN" sz="1400" i="1" dirty="0" smtClean="0"/>
              <a:t>MIX:     A </a:t>
            </a:r>
            <a:r>
              <a:rPr lang="en-US" altLang="zh-CN" sz="1400" i="1" dirty="0"/>
              <a:t>mixture of </a:t>
            </a:r>
            <a:r>
              <a:rPr lang="en-US" altLang="zh-CN" sz="1400" i="1" dirty="0" smtClean="0"/>
              <a:t>THLM and OCLM.</a:t>
            </a:r>
          </a:p>
          <a:p>
            <a:r>
              <a:rPr lang="en-US" altLang="zh-CN" sz="1400" i="1" dirty="0" smtClean="0"/>
              <a:t>JOIN:    </a:t>
            </a:r>
            <a:r>
              <a:rPr lang="en-US" altLang="zh-CN" sz="1400" i="1" dirty="0"/>
              <a:t>Language Model trained with the transcripts  of </a:t>
            </a:r>
            <a:r>
              <a:rPr lang="en-US" altLang="zh-CN" sz="1400" i="1" dirty="0" smtClean="0"/>
              <a:t>OC16-CE80 and THCHS30.</a:t>
            </a:r>
            <a:endParaRPr lang="zh-CN" altLang="en-US" sz="1400" i="1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40398"/>
              </p:ext>
            </p:extLst>
          </p:nvPr>
        </p:nvGraphicFramePr>
        <p:xfrm>
          <a:off x="1455712" y="4349521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Error%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Error type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Chinese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English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Overall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Substitution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12.92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22.11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15.32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Deletion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2.88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16.59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2.67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Insertion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3.20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4.98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2.11</a:t>
                      </a:r>
                      <a:endParaRPr lang="zh-CN" alt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1455712" y="6243801"/>
            <a:ext cx="60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/>
              <a:t>Different types of errors for the system using </a:t>
            </a:r>
            <a:r>
              <a:rPr lang="en-US" altLang="zh-CN" sz="1400" i="1" dirty="0">
                <a:solidFill>
                  <a:srgbClr val="FF0000"/>
                </a:solidFill>
              </a:rPr>
              <a:t>MIX LM</a:t>
            </a:r>
            <a:r>
              <a:rPr lang="en-US" altLang="zh-CN" sz="1400" i="1" dirty="0"/>
              <a:t>.</a:t>
            </a:r>
            <a:endParaRPr lang="zh-CN" altLang="en-US" sz="1400" i="1" dirty="0"/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4"/>
          <p:cNvSpPr>
            <a:spLocks noChangeArrowheads="1"/>
          </p:cNvSpPr>
          <p:nvPr/>
        </p:nvSpPr>
        <p:spPr bwMode="auto">
          <a:xfrm>
            <a:off x="1138378" y="474451"/>
            <a:ext cx="19210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1E8DD4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OUTLINE</a:t>
            </a:r>
          </a:p>
          <a:p>
            <a:r>
              <a:rPr lang="en-US" altLang="zh-CN" b="1" dirty="0" smtClean="0">
                <a:solidFill>
                  <a:srgbClr val="A6A6A6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&gt; &gt; &gt; &gt; &gt; </a:t>
            </a:r>
            <a:endParaRPr lang="zh-CN" altLang="en-US" b="1" dirty="0">
              <a:solidFill>
                <a:srgbClr val="A6A6A6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32"/>
          <p:cNvSpPr>
            <a:spLocks noChangeArrowheads="1"/>
          </p:cNvSpPr>
          <p:nvPr/>
        </p:nvSpPr>
        <p:spPr bwMode="auto">
          <a:xfrm>
            <a:off x="576263" y="0"/>
            <a:ext cx="179387" cy="1123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b="1" i="1">
              <a:sym typeface="Arial" panose="020B0604020202020204" pitchFamily="34" charset="0"/>
            </a:endParaRPr>
          </a:p>
        </p:txBody>
      </p:sp>
      <p:sp>
        <p:nvSpPr>
          <p:cNvPr id="20" name="矩形 33"/>
          <p:cNvSpPr>
            <a:spLocks noChangeArrowheads="1"/>
          </p:cNvSpPr>
          <p:nvPr/>
        </p:nvSpPr>
        <p:spPr bwMode="auto">
          <a:xfrm>
            <a:off x="863600" y="531813"/>
            <a:ext cx="179388" cy="592137"/>
          </a:xfrm>
          <a:prstGeom prst="rect">
            <a:avLst/>
          </a:prstGeom>
          <a:solidFill>
            <a:srgbClr val="1E8DD4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b="1" i="1"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92066" y="1570454"/>
            <a:ext cx="2220673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Introduction</a:t>
            </a:r>
            <a:endParaRPr lang="zh-CN" altLang="en-US" sz="2400" dirty="0"/>
          </a:p>
        </p:txBody>
      </p:sp>
      <p:sp>
        <p:nvSpPr>
          <p:cNvPr id="5" name="椭圆 4"/>
          <p:cNvSpPr/>
          <p:nvPr/>
        </p:nvSpPr>
        <p:spPr>
          <a:xfrm>
            <a:off x="3006043" y="1633897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69656" y="2314032"/>
            <a:ext cx="4572727" cy="461665"/>
          </a:xfrm>
          <a:prstGeom prst="rect">
            <a:avLst/>
          </a:prstGeom>
          <a:solidFill>
            <a:srgbClr val="A6A6A6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2   OC16-MixASR-CHEN Challenge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983633" y="2377475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92066" y="3122762"/>
            <a:ext cx="2752485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Challenge report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75033" y="3191594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3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92066" y="3894272"/>
            <a:ext cx="3270191" cy="46166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OC16-CE80 database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975033" y="3963104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4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510540" y="186335"/>
            <a:ext cx="272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Primary submission</a:t>
            </a:r>
            <a:endParaRPr lang="en-US" altLang="zh-CN" sz="2400" dirty="0"/>
          </a:p>
        </p:txBody>
      </p:sp>
      <p:graphicFrame>
        <p:nvGraphicFramePr>
          <p:cNvPr id="7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423261"/>
              </p:ext>
            </p:extLst>
          </p:nvPr>
        </p:nvGraphicFramePr>
        <p:xfrm>
          <a:off x="1501514" y="1084382"/>
          <a:ext cx="6683840" cy="3871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486"/>
                <a:gridCol w="1312606"/>
                <a:gridCol w="1238865"/>
                <a:gridCol w="1061883"/>
              </a:tblGrid>
              <a:tr h="74836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Submission</a:t>
                      </a:r>
                    </a:p>
                    <a:p>
                      <a:pPr algn="ctr"/>
                      <a:r>
                        <a:rPr lang="en-US" altLang="zh-CN" b="0" dirty="0" smtClean="0"/>
                        <a:t>ID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Chinese</a:t>
                      </a:r>
                    </a:p>
                    <a:p>
                      <a:pPr algn="ctr"/>
                      <a:r>
                        <a:rPr lang="en-US" altLang="zh-CN" b="0" dirty="0" smtClean="0"/>
                        <a:t>WER%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English</a:t>
                      </a:r>
                    </a:p>
                    <a:p>
                      <a:pPr algn="ctr"/>
                      <a:r>
                        <a:rPr lang="en-US" altLang="zh-CN" b="0" dirty="0" smtClean="0"/>
                        <a:t>WER%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Overall</a:t>
                      </a:r>
                    </a:p>
                    <a:p>
                      <a:pPr algn="ctr"/>
                      <a:r>
                        <a:rPr lang="en-US" altLang="zh-CN" b="0" dirty="0" smtClean="0"/>
                        <a:t>WER%</a:t>
                      </a:r>
                      <a:endParaRPr lang="zh-CN" altLang="en-US" b="0" dirty="0"/>
                    </a:p>
                  </a:txBody>
                  <a:tcPr/>
                </a:tc>
              </a:tr>
              <a:tr h="433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Samsung</a:t>
                      </a:r>
                      <a:r>
                        <a:rPr lang="en-US" altLang="zh-CN" b="0" baseline="0" dirty="0" smtClean="0">
                          <a:solidFill>
                            <a:srgbClr val="FF0000"/>
                          </a:solidFill>
                        </a:rPr>
                        <a:t> China R&amp;D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rgbClr val="FF0000"/>
                          </a:solidFill>
                        </a:rPr>
                        <a:t>14.53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26.78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14.75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3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Shanghai Normal Univ.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15.98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28.28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16.11</a:t>
                      </a:r>
                      <a:endParaRPr lang="zh-CN" altLang="en-US" b="0" dirty="0"/>
                    </a:p>
                  </a:txBody>
                  <a:tcPr/>
                </a:tc>
              </a:tr>
              <a:tr h="74836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Academia</a:t>
                      </a:r>
                      <a:r>
                        <a:rPr lang="en-US" altLang="zh-CN" b="0" baseline="0" dirty="0" smtClean="0"/>
                        <a:t> </a:t>
                      </a:r>
                      <a:r>
                        <a:rPr lang="en-US" altLang="zh-CN" b="0" baseline="0" dirty="0" err="1" smtClean="0"/>
                        <a:t>Sinica</a:t>
                      </a:r>
                      <a:r>
                        <a:rPr lang="en-US" altLang="zh-CN" b="0" baseline="0" dirty="0" smtClean="0"/>
                        <a:t>, Taiwan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19.42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28.20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19.05</a:t>
                      </a:r>
                      <a:endParaRPr lang="zh-CN" altLang="en-US" b="0" dirty="0"/>
                    </a:p>
                  </a:txBody>
                  <a:tcPr/>
                </a:tc>
              </a:tr>
              <a:tr h="433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err="1" smtClean="0"/>
                        <a:t>Rokid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22.44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37.02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21.84</a:t>
                      </a:r>
                      <a:endParaRPr lang="zh-CN" altLang="en-US" b="0" dirty="0"/>
                    </a:p>
                  </a:txBody>
                  <a:tcPr/>
                </a:tc>
              </a:tr>
              <a:tr h="433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National</a:t>
                      </a:r>
                      <a:r>
                        <a:rPr lang="en-US" altLang="zh-CN" b="0" baseline="0" dirty="0" smtClean="0"/>
                        <a:t> Taipei University of Technology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29.14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39.24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28.18</a:t>
                      </a:r>
                      <a:endParaRPr lang="zh-CN" altLang="en-US" b="0" dirty="0"/>
                    </a:p>
                  </a:txBody>
                  <a:tcPr/>
                </a:tc>
              </a:tr>
              <a:tr h="43357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Anonymous</a:t>
                      </a:r>
                      <a:r>
                        <a:rPr lang="en-US" altLang="zh-CN" b="0" baseline="0" dirty="0" smtClean="0"/>
                        <a:t> Company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30.76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75.65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29.16</a:t>
                      </a:r>
                      <a:endParaRPr lang="zh-CN" alt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矩形 8"/>
          <p:cNvSpPr/>
          <p:nvPr/>
        </p:nvSpPr>
        <p:spPr>
          <a:xfrm>
            <a:off x="1501514" y="559347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 smtClean="0"/>
              <a:t>More than 10 downloads, 6 submissions. </a:t>
            </a:r>
            <a:endParaRPr lang="zh-CN" altLang="en-US" b="1" i="1" dirty="0"/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2918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</a:t>
            </a:r>
            <a:r>
              <a:rPr lang="en-US" altLang="zh-CN" sz="2400" dirty="0" smtClean="0"/>
              <a:t>xtended submission</a:t>
            </a:r>
            <a:endParaRPr lang="en-US" altLang="zh-CN" sz="2400" dirty="0"/>
          </a:p>
        </p:txBody>
      </p:sp>
      <p:graphicFrame>
        <p:nvGraphicFramePr>
          <p:cNvPr id="22" name="图表 21"/>
          <p:cNvGraphicFramePr/>
          <p:nvPr>
            <p:extLst>
              <p:ext uri="{D42A27DB-BD31-4B8C-83A1-F6EECF244321}">
                <p14:modId xmlns:p14="http://schemas.microsoft.com/office/powerpoint/2010/main" val="2437637342"/>
              </p:ext>
            </p:extLst>
          </p:nvPr>
        </p:nvGraphicFramePr>
        <p:xfrm>
          <a:off x="693565" y="1243628"/>
          <a:ext cx="7270563" cy="360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304849" y="4977618"/>
            <a:ext cx="8514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/>
              <a:t>Prof. </a:t>
            </a:r>
            <a:r>
              <a:rPr lang="en-US" altLang="zh-CN" sz="2000" i="1" dirty="0" err="1" smtClean="0"/>
              <a:t>Yuanfu</a:t>
            </a:r>
            <a:r>
              <a:rPr lang="en-US" altLang="zh-CN" sz="2000" i="1" dirty="0" smtClean="0"/>
              <a:t> Liao from </a:t>
            </a:r>
            <a:r>
              <a:rPr lang="en-US" altLang="zh-CN" sz="2000" dirty="0" smtClean="0"/>
              <a:t>National </a:t>
            </a:r>
            <a:r>
              <a:rPr lang="en-US" altLang="zh-CN" sz="2000" dirty="0"/>
              <a:t>Taipei University of </a:t>
            </a:r>
            <a:r>
              <a:rPr lang="en-US" altLang="zh-CN" sz="2000" dirty="0" smtClean="0"/>
              <a:t>Technology</a:t>
            </a:r>
            <a:r>
              <a:rPr lang="en-US" altLang="zh-CN" sz="2000" i="1" dirty="0" smtClean="0"/>
              <a:t>!</a:t>
            </a:r>
          </a:p>
          <a:p>
            <a:r>
              <a:rPr lang="en-US" altLang="zh-CN" sz="2000" b="1" i="1" dirty="0" smtClean="0">
                <a:solidFill>
                  <a:srgbClr val="FF0000"/>
                </a:solidFill>
              </a:rPr>
              <a:t>Overall performance Rank2</a:t>
            </a:r>
          </a:p>
          <a:p>
            <a:r>
              <a:rPr lang="en-US" altLang="zh-CN" sz="2000" b="1" i="1" dirty="0" smtClean="0">
                <a:solidFill>
                  <a:srgbClr val="FF0000"/>
                </a:solidFill>
              </a:rPr>
              <a:t>English performance Rank1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4"/>
          <p:cNvSpPr>
            <a:spLocks noChangeArrowheads="1"/>
          </p:cNvSpPr>
          <p:nvPr/>
        </p:nvSpPr>
        <p:spPr bwMode="auto">
          <a:xfrm>
            <a:off x="1138378" y="474451"/>
            <a:ext cx="19210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1E8DD4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OUTLINE</a:t>
            </a:r>
          </a:p>
          <a:p>
            <a:r>
              <a:rPr lang="en-US" altLang="zh-CN" b="1" dirty="0" smtClean="0">
                <a:solidFill>
                  <a:srgbClr val="A6A6A6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&gt; &gt; &gt; &gt; &gt; </a:t>
            </a:r>
            <a:endParaRPr lang="zh-CN" altLang="en-US" b="1" dirty="0">
              <a:solidFill>
                <a:srgbClr val="A6A6A6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32"/>
          <p:cNvSpPr>
            <a:spLocks noChangeArrowheads="1"/>
          </p:cNvSpPr>
          <p:nvPr/>
        </p:nvSpPr>
        <p:spPr bwMode="auto">
          <a:xfrm>
            <a:off x="576263" y="0"/>
            <a:ext cx="179387" cy="1123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b="1" i="1">
              <a:sym typeface="Arial" panose="020B0604020202020204" pitchFamily="34" charset="0"/>
            </a:endParaRPr>
          </a:p>
        </p:txBody>
      </p:sp>
      <p:sp>
        <p:nvSpPr>
          <p:cNvPr id="20" name="矩形 33"/>
          <p:cNvSpPr>
            <a:spLocks noChangeArrowheads="1"/>
          </p:cNvSpPr>
          <p:nvPr/>
        </p:nvSpPr>
        <p:spPr bwMode="auto">
          <a:xfrm>
            <a:off x="863600" y="531813"/>
            <a:ext cx="179388" cy="592137"/>
          </a:xfrm>
          <a:prstGeom prst="rect">
            <a:avLst/>
          </a:prstGeom>
          <a:solidFill>
            <a:srgbClr val="1E8DD4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b="1" i="1"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92066" y="1570454"/>
            <a:ext cx="2220673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Introduction</a:t>
            </a:r>
            <a:endParaRPr lang="zh-CN" altLang="en-US" sz="2400" dirty="0"/>
          </a:p>
        </p:txBody>
      </p:sp>
      <p:sp>
        <p:nvSpPr>
          <p:cNvPr id="5" name="椭圆 4"/>
          <p:cNvSpPr/>
          <p:nvPr/>
        </p:nvSpPr>
        <p:spPr>
          <a:xfrm>
            <a:off x="3006043" y="1633897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69656" y="2314032"/>
            <a:ext cx="4572727" cy="461665"/>
          </a:xfrm>
          <a:prstGeom prst="rect">
            <a:avLst/>
          </a:prstGeom>
          <a:solidFill>
            <a:srgbClr val="A6A6A6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2   OC16-MixASR-CHEN Challenge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983633" y="2377475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92066" y="3122762"/>
            <a:ext cx="2752485" cy="46166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Challenge report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75033" y="3191594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3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92066" y="3894272"/>
            <a:ext cx="3270191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OC16-CE80 database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975033" y="3963104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4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901700" y="1484313"/>
            <a:ext cx="7993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0D0D0D"/>
                </a:solidFill>
              </a:rPr>
              <a:t>How English Strongly Influences Other Languages? </a:t>
            </a:r>
            <a:endParaRPr lang="zh-CN" altLang="en-US" sz="2400" b="1">
              <a:solidFill>
                <a:srgbClr val="0D0D0D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1113" y="3357563"/>
            <a:ext cx="72326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Chinese + English           </a:t>
            </a:r>
            <a:r>
              <a:rPr lang="en-US" altLang="zh-CN" dirty="0" smtClean="0"/>
              <a:t>_ </a:t>
            </a:r>
            <a:r>
              <a:rPr lang="zh-CN" altLang="en-US" dirty="0" smtClean="0"/>
              <a:t>我下午要去参加一个</a:t>
            </a:r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</a:p>
          <a:p>
            <a:pPr eaLnBrk="1" hangingPunct="1">
              <a:defRPr/>
            </a:pPr>
            <a:endParaRPr lang="en-US" altLang="zh-CN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Hindi + English                </a:t>
            </a:r>
            <a:r>
              <a:rPr lang="en-US" altLang="zh-CN" dirty="0" smtClean="0"/>
              <a:t>_Meri </a:t>
            </a:r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  <a:r>
              <a:rPr lang="en-US" altLang="zh-CN" dirty="0" smtClean="0"/>
              <a:t> Hai </a:t>
            </a:r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afternoon</a:t>
            </a:r>
            <a:r>
              <a:rPr lang="en-US" altLang="zh-CN" dirty="0" smtClean="0"/>
              <a:t> ma</a:t>
            </a:r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Indonesian + English       </a:t>
            </a:r>
            <a:r>
              <a:rPr lang="en-US" altLang="zh-CN" dirty="0" smtClean="0"/>
              <a:t>_ </a:t>
            </a:r>
            <a:r>
              <a:rPr lang="en-US" altLang="zh-CN" dirty="0" err="1" smtClean="0"/>
              <a:t>Saya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pergi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untuk</a:t>
            </a:r>
            <a:r>
              <a:rPr lang="en-US" altLang="zh-CN" dirty="0" smtClean="0"/>
              <a:t> </a:t>
            </a:r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  <a:r>
              <a:rPr lang="en-US" altLang="zh-CN" dirty="0" smtClean="0"/>
              <a:t> </a:t>
            </a:r>
            <a:r>
              <a:rPr lang="en-US" altLang="zh-CN" dirty="0" err="1" smtClean="0"/>
              <a:t>pada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siang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hari</a:t>
            </a: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Korean + English             </a:t>
            </a:r>
            <a:r>
              <a:rPr lang="en-US" altLang="zh-CN" dirty="0" smtClean="0"/>
              <a:t>_</a:t>
            </a:r>
            <a:r>
              <a:rPr lang="ko-KR" altLang="en-US" dirty="0" smtClean="0"/>
              <a:t>저는 오늘 오후에 </a:t>
            </a:r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  <a:r>
              <a:rPr lang="en-US" altLang="ko-KR" dirty="0" smtClean="0"/>
              <a:t> </a:t>
            </a:r>
            <a:r>
              <a:rPr lang="ko-KR" altLang="en-US" dirty="0" smtClean="0"/>
              <a:t>있습니다</a:t>
            </a: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Japanese + English         </a:t>
            </a:r>
            <a:r>
              <a:rPr lang="en-US" altLang="zh-CN" dirty="0" smtClean="0"/>
              <a:t>_</a:t>
            </a:r>
            <a:r>
              <a:rPr lang="ja-JP" altLang="en-US" dirty="0" smtClean="0"/>
              <a:t>午後は</a:t>
            </a:r>
            <a:r>
              <a:rPr lang="en-US" altLang="ja-JP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  <a:r>
              <a:rPr lang="ja-JP" altLang="en-US" dirty="0" smtClean="0"/>
              <a:t>に出席します</a:t>
            </a:r>
            <a:endParaRPr lang="zh-CN" alt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77290" y="2306175"/>
            <a:ext cx="4685898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2400" dirty="0" smtClean="0">
                <a:solidFill>
                  <a:schemeClr val="bg1"/>
                </a:solidFill>
              </a:rPr>
              <a:t>I have a meeting in the afternoon</a:t>
            </a:r>
            <a:endParaRPr lang="zh-CN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4344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8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308" y="139334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OC16-CE80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962171"/>
      </p:ext>
    </p:extLst>
  </p:cSld>
  <p:clrMapOvr>
    <a:masterClrMapping/>
  </p:clrMapOvr>
  <p:transition spd="slow" advTm="25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92275" y="1636713"/>
          <a:ext cx="6408738" cy="1387474"/>
        </p:xfrm>
        <a:graphic>
          <a:graphicData uri="http://schemas.openxmlformats.org/drawingml/2006/table">
            <a:tbl>
              <a:tblPr/>
              <a:tblGrid>
                <a:gridCol w="2741064"/>
                <a:gridCol w="3667674"/>
              </a:tblGrid>
              <a:tr h="2882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Language</a:t>
                      </a:r>
                      <a:endParaRPr lang="en-US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Mandarin/English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Embedded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Recording </a:t>
                      </a:r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Channel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Mobile/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Android+iOS+Window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Utterances/Speakers</a:t>
                      </a:r>
                      <a:endParaRPr lang="en-US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50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Parameter</a:t>
                      </a:r>
                      <a:endParaRPr lang="en-US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16 KHz, 16 Bit, Mono</a:t>
                      </a:r>
                      <a:r>
                        <a:rPr lang="en-US" altLang="zh-C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Channel</a:t>
                      </a:r>
                    </a:p>
                  </a:txBody>
                  <a:tcPr marL="7620" marR="7620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Script</a:t>
                      </a:r>
                      <a:r>
                        <a:rPr lang="en-US" sz="1600" b="1" i="0" u="none" strike="noStrike" baseline="0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Design</a:t>
                      </a:r>
                      <a:endParaRPr lang="en-US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19" marR="7619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Dialog,</a:t>
                      </a:r>
                      <a:r>
                        <a:rPr lang="en-US" altLang="zh-C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SMS, SNS,</a:t>
                      </a:r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Newspaper</a:t>
                      </a:r>
                      <a:r>
                        <a:rPr lang="en-US" altLang="zh-C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….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19" marR="7619" marT="7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6375" y="3429000"/>
          <a:ext cx="6769100" cy="2447924"/>
        </p:xfrm>
        <a:graphic>
          <a:graphicData uri="http://schemas.openxmlformats.org/drawingml/2006/table">
            <a:tbl>
              <a:tblPr/>
              <a:tblGrid>
                <a:gridCol w="2094652"/>
                <a:gridCol w="1433698"/>
                <a:gridCol w="1267369"/>
                <a:gridCol w="1015887"/>
                <a:gridCol w="957494"/>
              </a:tblGrid>
              <a:tr h="689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   Data </a:t>
                      </a:r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Set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Training </a:t>
                      </a:r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Set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Dev</a:t>
                      </a:r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. Set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Test </a:t>
                      </a:r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Set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C000"/>
                          </a:solidFill>
                          <a:effectLst/>
                          <a:latin typeface="Microsoft YaHei UI"/>
                        </a:rPr>
                        <a:t>Total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629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No. of </a:t>
                      </a:r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Speakers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1163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140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142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FFC000"/>
                          </a:solidFill>
                          <a:effectLst/>
                          <a:latin typeface="Microsoft YaHei UI"/>
                        </a:rPr>
                        <a:t>1445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42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Utterances</a:t>
                      </a:r>
                      <a:endParaRPr lang="en-US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58,132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6,974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7,099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FFC000"/>
                          </a:solidFill>
                          <a:effectLst/>
                          <a:latin typeface="Microsoft YaHei UI"/>
                        </a:rPr>
                        <a:t>72205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Recording </a:t>
                      </a:r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Hours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63.8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7.76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7.93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Microsoft YaHei UI"/>
                        </a:rPr>
                        <a:t>79.49</a:t>
                      </a:r>
                    </a:p>
                  </a:txBody>
                  <a:tcPr marL="7621" marR="7621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987675" y="885825"/>
            <a:ext cx="35290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Parameters</a:t>
            </a:r>
            <a:endParaRPr lang="zh-CN" altLang="en-US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416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 bwMode="gray">
          <a:xfrm>
            <a:off x="314325" y="323850"/>
            <a:ext cx="7086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b="1" kern="0" smtClean="0">
                <a:solidFill>
                  <a:schemeClr val="bg1"/>
                </a:solidFill>
              </a:rPr>
              <a:t>OC16-CE80</a:t>
            </a:r>
            <a:endParaRPr lang="zh-CN" altLang="en-US" kern="0" dirty="0">
              <a:solidFill>
                <a:schemeClr val="bg1"/>
              </a:solidFill>
            </a:endParaRPr>
          </a:p>
        </p:txBody>
      </p:sp>
      <p:sp>
        <p:nvSpPr>
          <p:cNvPr id="8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308" y="139334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OC16-CE80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45851"/>
      </p:ext>
    </p:extLst>
  </p:cSld>
  <p:clrMapOvr>
    <a:masterClrMapping/>
  </p:clrMapOvr>
  <p:transition spd="slow" advTm="2892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71550" y="2492375"/>
          <a:ext cx="7345363" cy="3373438"/>
        </p:xfrm>
        <a:graphic>
          <a:graphicData uri="http://schemas.openxmlformats.org/drawingml/2006/table">
            <a:tbl>
              <a:tblPr/>
              <a:tblGrid>
                <a:gridCol w="1872385"/>
                <a:gridCol w="3456618"/>
                <a:gridCol w="2016360"/>
              </a:tblGrid>
              <a:tr h="57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Platform</a:t>
                      </a:r>
                      <a:endParaRPr lang="zh-CN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Phone </a:t>
                      </a:r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Type</a:t>
                      </a:r>
                      <a:endParaRPr lang="zh-CN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Speakers </a:t>
                      </a:r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(%)</a:t>
                      </a:r>
                      <a:endParaRPr lang="zh-CN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5808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iOS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iPhone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3GS,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iPhone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4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            29.0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%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97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Android 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HTC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Legend (G6), HTC Aria (G9),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Samsung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i909,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            49.5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%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1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Samsung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Nexus-S9020, HTC G18,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MOTO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XT615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974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Windows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Mobile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HTC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t2222,Samsung i900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            21.5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%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1" marR="7621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11" name="TextBox 7"/>
          <p:cNvSpPr txBox="1">
            <a:spLocks noChangeArrowheads="1"/>
          </p:cNvSpPr>
          <p:nvPr/>
        </p:nvSpPr>
        <p:spPr bwMode="auto">
          <a:xfrm>
            <a:off x="971550" y="2008188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6412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9" name="矩形 8"/>
          <p:cNvSpPr/>
          <p:nvPr/>
        </p:nvSpPr>
        <p:spPr>
          <a:xfrm>
            <a:off x="1095375" y="1389063"/>
            <a:ext cx="7508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Recording Platform</a:t>
            </a:r>
            <a:endParaRPr lang="zh-CN" altLang="en-US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4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chemeClr val="bg1"/>
                </a:solidFill>
                <a:ea typeface="宋体" pitchFamily="2" charset="-122"/>
              </a:rPr>
              <a:t>OC16-CE80</a:t>
            </a:r>
            <a:endParaRPr lang="zh-CN" altLang="en-US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8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308" y="139334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OC16-CE80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25873"/>
      </p:ext>
    </p:extLst>
  </p:cSld>
  <p:clrMapOvr>
    <a:masterClrMapping/>
  </p:clrMapOvr>
  <p:transition spd="slow" advTm="1540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85888" y="2636838"/>
          <a:ext cx="6057900" cy="1646238"/>
        </p:xfrm>
        <a:graphic>
          <a:graphicData uri="http://schemas.openxmlformats.org/drawingml/2006/table">
            <a:tbl>
              <a:tblPr/>
              <a:tblGrid>
                <a:gridCol w="3083694"/>
                <a:gridCol w="2974206"/>
              </a:tblGrid>
              <a:tr h="5639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    Age Group</a:t>
                      </a:r>
                      <a:endParaRPr lang="zh-CN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     # </a:t>
                      </a:r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Speakers (%)</a:t>
                      </a:r>
                      <a:endParaRPr lang="zh-CN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3353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   18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– 35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years 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   64.4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%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   36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– 45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years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   24.9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%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    46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+ years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   10.6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%</a:t>
                      </a:r>
                      <a:endParaRPr 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366838" y="4581525"/>
          <a:ext cx="6048375" cy="717550"/>
        </p:xfrm>
        <a:graphic>
          <a:graphicData uri="http://schemas.openxmlformats.org/drawingml/2006/table">
            <a:tbl>
              <a:tblPr/>
              <a:tblGrid>
                <a:gridCol w="3133022"/>
                <a:gridCol w="2915353"/>
              </a:tblGrid>
              <a:tr h="358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Female</a:t>
                      </a:r>
                    </a:p>
                  </a:txBody>
                  <a:tcPr marL="7622" marR="7622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Male</a:t>
                      </a:r>
                    </a:p>
                  </a:txBody>
                  <a:tcPr marL="7622" marR="7622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48.9%</a:t>
                      </a:r>
                    </a:p>
                  </a:txBody>
                  <a:tcPr marL="7622" marR="7622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51.1%</a:t>
                      </a:r>
                    </a:p>
                  </a:txBody>
                  <a:tcPr marL="7622" marR="7622" marT="76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39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10" name="矩形 9"/>
          <p:cNvSpPr/>
          <p:nvPr/>
        </p:nvSpPr>
        <p:spPr>
          <a:xfrm>
            <a:off x="1619250" y="1473200"/>
            <a:ext cx="55276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Gender &amp; Age Distribution</a:t>
            </a:r>
            <a:endParaRPr lang="zh-CN" altLang="en-US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 bwMode="gray">
          <a:xfrm>
            <a:off x="88900" y="188913"/>
            <a:ext cx="7086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b="1" kern="0" dirty="0" smtClean="0">
                <a:solidFill>
                  <a:schemeClr val="bg1"/>
                </a:solidFill>
              </a:rPr>
              <a:t>OC16-CE80</a:t>
            </a:r>
            <a:endParaRPr lang="zh-CN" altLang="en-US" kern="0" dirty="0">
              <a:solidFill>
                <a:schemeClr val="bg1"/>
              </a:solidFill>
            </a:endParaRPr>
          </a:p>
        </p:txBody>
      </p:sp>
      <p:sp>
        <p:nvSpPr>
          <p:cNvPr id="8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308" y="139334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OC16-CE80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4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96268"/>
      </p:ext>
    </p:extLst>
  </p:cSld>
  <p:clrMapOvr>
    <a:masterClrMapping/>
  </p:clrMapOvr>
  <p:transition spd="slow" advTm="2868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pic>
        <p:nvPicPr>
          <p:cNvPr id="18435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333625"/>
            <a:ext cx="33845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042988" y="6237288"/>
            <a:ext cx="230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rgbClr val="C00000"/>
                </a:solidFill>
              </a:rPr>
              <a:t>94.3% Population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211638" y="2106613"/>
          <a:ext cx="4319588" cy="4229100"/>
        </p:xfrm>
        <a:graphic>
          <a:graphicData uri="http://schemas.openxmlformats.org/drawingml/2006/table">
            <a:tbl>
              <a:tblPr/>
              <a:tblGrid>
                <a:gridCol w="1367870"/>
                <a:gridCol w="1655842"/>
                <a:gridCol w="1295876"/>
              </a:tblGrid>
              <a:tr h="281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City</a:t>
                      </a:r>
                      <a:endParaRPr lang="zh-CN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18" marR="7618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Dialect</a:t>
                      </a:r>
                      <a:endParaRPr lang="zh-CN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18" marR="7618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# Speakers</a:t>
                      </a:r>
                      <a:endParaRPr lang="zh-CN" sz="1600" b="1" i="0" u="none" strike="noStrike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18" marR="7618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Beijing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Changsha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Xiang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Chengdu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Guangzhou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Cantonese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Haerbin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Jinan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Nanchang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Gan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Nanjing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Wu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Nanning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Hakka/Cantonese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142/42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Shanghai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Wu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Wuhan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Xi’an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Xiamen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Zhengzhou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Northern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8" marR="7618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07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10" name="矩形 9"/>
          <p:cNvSpPr/>
          <p:nvPr/>
        </p:nvSpPr>
        <p:spPr>
          <a:xfrm>
            <a:off x="2673350" y="1196975"/>
            <a:ext cx="441325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Accents Distribution</a:t>
            </a:r>
            <a:endParaRPr lang="zh-CN" altLang="en-US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 bwMode="gray">
          <a:xfrm>
            <a:off x="179388" y="323850"/>
            <a:ext cx="7086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b="1" kern="0" dirty="0" smtClean="0">
                <a:solidFill>
                  <a:schemeClr val="bg1"/>
                </a:solidFill>
              </a:rPr>
              <a:t>OC16-CE80</a:t>
            </a:r>
            <a:endParaRPr lang="zh-CN" altLang="en-US" kern="0" dirty="0">
              <a:solidFill>
                <a:schemeClr val="bg1"/>
              </a:solidFill>
            </a:endParaRPr>
          </a:p>
        </p:txBody>
      </p:sp>
      <p:sp>
        <p:nvSpPr>
          <p:cNvPr id="9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308" y="139334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OC16-CE80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4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8757"/>
      </p:ext>
    </p:extLst>
  </p:cSld>
  <p:clrMapOvr>
    <a:masterClrMapping/>
  </p:clrMapOvr>
  <p:transition spd="slow" advTm="1743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4"/>
          <p:cNvSpPr>
            <a:spLocks noChangeArrowheads="1"/>
          </p:cNvSpPr>
          <p:nvPr/>
        </p:nvSpPr>
        <p:spPr bwMode="auto">
          <a:xfrm>
            <a:off x="1138378" y="474451"/>
            <a:ext cx="19210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1E8DD4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OUTLINE</a:t>
            </a:r>
          </a:p>
          <a:p>
            <a:r>
              <a:rPr lang="en-US" altLang="zh-CN" b="1" dirty="0" smtClean="0">
                <a:solidFill>
                  <a:srgbClr val="A6A6A6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&gt; &gt; &gt; &gt; &gt; </a:t>
            </a:r>
            <a:endParaRPr lang="zh-CN" altLang="en-US" b="1" dirty="0">
              <a:solidFill>
                <a:srgbClr val="A6A6A6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32"/>
          <p:cNvSpPr>
            <a:spLocks noChangeArrowheads="1"/>
          </p:cNvSpPr>
          <p:nvPr/>
        </p:nvSpPr>
        <p:spPr bwMode="auto">
          <a:xfrm>
            <a:off x="576263" y="0"/>
            <a:ext cx="179387" cy="1123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b="1" i="1">
              <a:sym typeface="Arial" panose="020B0604020202020204" pitchFamily="34" charset="0"/>
            </a:endParaRPr>
          </a:p>
        </p:txBody>
      </p:sp>
      <p:sp>
        <p:nvSpPr>
          <p:cNvPr id="20" name="矩形 33"/>
          <p:cNvSpPr>
            <a:spLocks noChangeArrowheads="1"/>
          </p:cNvSpPr>
          <p:nvPr/>
        </p:nvSpPr>
        <p:spPr bwMode="auto">
          <a:xfrm>
            <a:off x="863600" y="531813"/>
            <a:ext cx="179388" cy="592137"/>
          </a:xfrm>
          <a:prstGeom prst="rect">
            <a:avLst/>
          </a:prstGeom>
          <a:solidFill>
            <a:srgbClr val="1E8DD4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b="1" i="1"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92066" y="1570454"/>
            <a:ext cx="2220673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Introduction</a:t>
            </a:r>
            <a:endParaRPr lang="zh-CN" altLang="en-US" sz="2400" dirty="0"/>
          </a:p>
        </p:txBody>
      </p:sp>
      <p:sp>
        <p:nvSpPr>
          <p:cNvPr id="5" name="椭圆 4"/>
          <p:cNvSpPr/>
          <p:nvPr/>
        </p:nvSpPr>
        <p:spPr>
          <a:xfrm>
            <a:off x="3006043" y="1633897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69656" y="2314032"/>
            <a:ext cx="4572727" cy="46166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2   OC16-MixASR-CHEN Challenge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983633" y="2377475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92066" y="3122762"/>
            <a:ext cx="2752485" cy="46166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Challenge report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75033" y="3191594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3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92066" y="3894272"/>
            <a:ext cx="5778633" cy="46166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OC16-CE80 Database &amp; Other Resources 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975033" y="3963104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4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238250" y="1614488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/>
              <a:t>Transcription</a:t>
            </a:r>
            <a:endParaRPr lang="zh-CN" altLang="en-US" sz="1800"/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271588" y="4403725"/>
            <a:ext cx="720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/>
              <a:t>Pronunciation Lexicon</a:t>
            </a:r>
            <a:endParaRPr lang="zh-CN" altLang="en-US" sz="180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60925"/>
            <a:ext cx="20288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4740275"/>
            <a:ext cx="108108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C:\Users\SpeechOcean\AppData\Roaming\Tencent\Users\1744397112\QQ\WinTemp\RichOle\%7IB@V3]G)L[)CH{YB{(VA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090738"/>
            <a:ext cx="658812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11" name="矩形 10"/>
          <p:cNvSpPr/>
          <p:nvPr/>
        </p:nvSpPr>
        <p:spPr>
          <a:xfrm>
            <a:off x="1671638" y="1074738"/>
            <a:ext cx="63357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Transcription &amp; Lexicon</a:t>
            </a:r>
            <a:endParaRPr lang="zh-CN" altLang="en-US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 bwMode="gray">
          <a:xfrm>
            <a:off x="179388" y="323850"/>
            <a:ext cx="7086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b="1" kern="0" dirty="0" smtClean="0">
                <a:solidFill>
                  <a:schemeClr val="bg1"/>
                </a:solidFill>
              </a:rPr>
              <a:t>OC16-CE80</a:t>
            </a:r>
            <a:endParaRPr lang="zh-CN" altLang="en-US" kern="0" dirty="0">
              <a:solidFill>
                <a:schemeClr val="bg1"/>
              </a:solidFill>
            </a:endParaRPr>
          </a:p>
        </p:txBody>
      </p:sp>
      <p:sp>
        <p:nvSpPr>
          <p:cNvPr id="13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308" y="139334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OC16-CE80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6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8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25504"/>
      </p:ext>
    </p:extLst>
  </p:cSld>
  <p:clrMapOvr>
    <a:masterClrMapping/>
  </p:clrMapOvr>
  <p:transition spd="slow" advTm="1677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0" y="188913"/>
            <a:ext cx="7086600" cy="487362"/>
          </a:xfrm>
        </p:spPr>
        <p:txBody>
          <a:bodyPr/>
          <a:lstStyle/>
          <a:p>
            <a:r>
              <a:rPr lang="en-US" altLang="zh-CN" sz="2400" b="1" smtClean="0">
                <a:solidFill>
                  <a:schemeClr val="bg1"/>
                </a:solidFill>
                <a:ea typeface="宋体" pitchFamily="2" charset="-122"/>
              </a:rPr>
              <a:t>More</a:t>
            </a:r>
            <a:r>
              <a:rPr lang="en-US" altLang="zh-CN" sz="2800" b="1" smtClean="0">
                <a:solidFill>
                  <a:schemeClr val="bg1"/>
                </a:solidFill>
                <a:ea typeface="宋体" pitchFamily="2" charset="-122"/>
              </a:rPr>
              <a:t> Mix </a:t>
            </a:r>
            <a:r>
              <a:rPr lang="en-US" altLang="zh-CN" sz="2400" b="1" smtClean="0">
                <a:solidFill>
                  <a:schemeClr val="bg1"/>
                </a:solidFill>
                <a:ea typeface="宋体" pitchFamily="2" charset="-122"/>
              </a:rPr>
              <a:t>Corpus</a:t>
            </a:r>
            <a:r>
              <a:rPr lang="en-US" altLang="zh-CN" sz="2800" b="1" smtClean="0">
                <a:solidFill>
                  <a:schemeClr val="bg1"/>
                </a:solidFill>
                <a:ea typeface="宋体" pitchFamily="2" charset="-122"/>
              </a:rPr>
              <a:t>…</a:t>
            </a:r>
            <a:endParaRPr lang="zh-CN" altLang="en-US" sz="28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0483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sp>
        <p:nvSpPr>
          <p:cNvPr id="4" name="矩形 3"/>
          <p:cNvSpPr/>
          <p:nvPr/>
        </p:nvSpPr>
        <p:spPr>
          <a:xfrm>
            <a:off x="260350" y="1196975"/>
            <a:ext cx="871378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A Taiwanese-English Mix-Lingual Speech Corpus 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_ King-ASR-360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07932"/>
              </p:ext>
            </p:extLst>
          </p:nvPr>
        </p:nvGraphicFramePr>
        <p:xfrm>
          <a:off x="1052513" y="2330143"/>
          <a:ext cx="7129462" cy="3744915"/>
        </p:xfrm>
        <a:graphic>
          <a:graphicData uri="http://schemas.openxmlformats.org/drawingml/2006/table">
            <a:tbl>
              <a:tblPr/>
              <a:tblGrid>
                <a:gridCol w="2765253"/>
                <a:gridCol w="4364209"/>
              </a:tblGrid>
              <a:tr h="3783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Language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Taiwanese / English Embedded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Recording Channel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  <a:ea typeface="+mn-ea"/>
                          <a:cs typeface="+mn-cs"/>
                        </a:rPr>
                        <a:t>Mobile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/>
                        <a:ea typeface="+mn-ea"/>
                        <a:cs typeface="+mn-cs"/>
                      </a:endParaRP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No. of Speakers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1026 Speakers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Recording Hours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514 Hours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Utterances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321,890 Utterances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Parameter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16 KHz, 16 Bit, Mono Channel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6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Script Design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Dialog, SMS, SNS, Newspaper….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</a:t>
                      </a:r>
                      <a:r>
                        <a:rPr lang="en-US" sz="1600" b="1" i="0" u="none" strike="noStrike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Recording Environment</a:t>
                      </a:r>
                      <a:endParaRPr lang="en-US" sz="1800" b="1" i="0" u="none" strike="noStrike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Office, Restaurant, Streets…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4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Time of Building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2016-3-28</a:t>
                      </a:r>
                    </a:p>
                  </a:txBody>
                  <a:tcPr marL="7491" marR="7491" marT="7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7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7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584" y="139334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Other Mix-lingual Corpus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25219"/>
      </p:ext>
    </p:extLst>
  </p:cSld>
  <p:clrMapOvr>
    <a:masterClrMapping/>
  </p:clrMapOvr>
  <p:transition spd="slow" advTm="3031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03313" y="1989138"/>
          <a:ext cx="6751637" cy="3236914"/>
        </p:xfrm>
        <a:graphic>
          <a:graphicData uri="http://schemas.openxmlformats.org/drawingml/2006/table">
            <a:tbl>
              <a:tblPr/>
              <a:tblGrid>
                <a:gridCol w="2503337"/>
                <a:gridCol w="2016142"/>
                <a:gridCol w="2232158"/>
              </a:tblGrid>
              <a:tr h="457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Corpus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# Speakers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Recording Hours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6806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Japanese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+ English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1600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800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1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Korean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+ English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1500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750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6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Indonesian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+ English      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1200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600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2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Hindi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+ English                </a:t>
                      </a: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1800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900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33" name="TextBox 2"/>
          <p:cNvSpPr txBox="1">
            <a:spLocks noChangeArrowheads="1"/>
          </p:cNvSpPr>
          <p:nvPr/>
        </p:nvSpPr>
        <p:spPr bwMode="auto">
          <a:xfrm>
            <a:off x="1066800" y="1212850"/>
            <a:ext cx="722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0D0D0D"/>
                </a:solidFill>
              </a:rPr>
              <a:t>Mix-Lingual Speech Corpus Under-Construction</a:t>
            </a:r>
            <a:endParaRPr lang="zh-CN" altLang="en-US" sz="2400" b="1">
              <a:solidFill>
                <a:srgbClr val="0D0D0D"/>
              </a:solidFill>
            </a:endParaRPr>
          </a:p>
        </p:txBody>
      </p:sp>
      <p:sp>
        <p:nvSpPr>
          <p:cNvPr id="21534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 bwMode="gray">
          <a:xfrm>
            <a:off x="0" y="188913"/>
            <a:ext cx="7086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sz="2400" b="1" kern="0" dirty="0" smtClean="0">
                <a:solidFill>
                  <a:schemeClr val="bg1"/>
                </a:solidFill>
                <a:ea typeface="宋体" pitchFamily="2" charset="-122"/>
              </a:rPr>
              <a:t>More</a:t>
            </a:r>
            <a:r>
              <a:rPr lang="en-US" altLang="zh-CN" sz="2800" b="1" kern="0" dirty="0" smtClean="0">
                <a:solidFill>
                  <a:schemeClr val="bg1"/>
                </a:solidFill>
                <a:ea typeface="宋体" pitchFamily="2" charset="-122"/>
              </a:rPr>
              <a:t> Mix </a:t>
            </a:r>
            <a:r>
              <a:rPr lang="en-US" altLang="zh-CN" sz="2400" b="1" kern="0" dirty="0" smtClean="0">
                <a:solidFill>
                  <a:schemeClr val="bg1"/>
                </a:solidFill>
                <a:ea typeface="宋体" pitchFamily="2" charset="-122"/>
              </a:rPr>
              <a:t>Corpus</a:t>
            </a:r>
            <a:r>
              <a:rPr lang="en-US" altLang="zh-CN" sz="2800" b="1" kern="0" dirty="0" smtClean="0">
                <a:solidFill>
                  <a:schemeClr val="bg1"/>
                </a:solidFill>
                <a:ea typeface="宋体" pitchFamily="2" charset="-122"/>
              </a:rPr>
              <a:t>…</a:t>
            </a:r>
            <a:endParaRPr lang="zh-CN" altLang="en-US" sz="2800" b="1" kern="0" dirty="0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7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333" y="124780"/>
            <a:ext cx="4012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 Other Mix-lingual Corpus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5757"/>
      </p:ext>
    </p:extLst>
  </p:cSld>
  <p:clrMapOvr>
    <a:masterClrMapping/>
  </p:clrMapOvr>
  <p:transition spd="slow" advTm="2349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58738" y="260350"/>
            <a:ext cx="7086600" cy="487363"/>
          </a:xfrm>
        </p:spPr>
        <p:txBody>
          <a:bodyPr/>
          <a:lstStyle/>
          <a:p>
            <a:r>
              <a:rPr lang="en-US" altLang="zh-CN" sz="2400" b="1" smtClean="0">
                <a:solidFill>
                  <a:schemeClr val="bg1"/>
                </a:solidFill>
                <a:ea typeface="宋体" pitchFamily="2" charset="-122"/>
              </a:rPr>
              <a:t>More Resources</a:t>
            </a:r>
            <a:endParaRPr lang="zh-CN" altLang="en-US" sz="24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14524"/>
              </p:ext>
            </p:extLst>
          </p:nvPr>
        </p:nvGraphicFramePr>
        <p:xfrm>
          <a:off x="1144392" y="1492872"/>
          <a:ext cx="6858000" cy="1965129"/>
        </p:xfrm>
        <a:graphic>
          <a:graphicData uri="http://schemas.openxmlformats.org/drawingml/2006/table">
            <a:tbl>
              <a:tblPr/>
              <a:tblGrid>
                <a:gridCol w="1728192"/>
                <a:gridCol w="3047008"/>
                <a:gridCol w="2082800"/>
              </a:tblGrid>
              <a:tr h="380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Data Type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Language Coverage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Data </a:t>
                      </a:r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Volume</a:t>
                      </a:r>
                      <a:endParaRPr lang="en-US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3876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TTS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35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Languages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520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Hours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ASR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65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Languages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85,000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+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Hours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Lexicon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48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Languages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5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Million Entries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Text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31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Languages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600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Million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  <a:p>
                      <a:pPr algn="l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Annotated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Words</a:t>
                      </a:r>
                    </a:p>
                  </a:txBody>
                  <a:tcPr marL="7620" marR="7620" marT="76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73" name="TextBox 1"/>
          <p:cNvSpPr txBox="1">
            <a:spLocks noChangeArrowheads="1"/>
          </p:cNvSpPr>
          <p:nvPr/>
        </p:nvSpPr>
        <p:spPr bwMode="auto">
          <a:xfrm>
            <a:off x="2201863" y="826910"/>
            <a:ext cx="524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rgbClr val="0D0D0D"/>
                </a:solidFill>
              </a:rPr>
              <a:t>Existing Data Resources Overview</a:t>
            </a:r>
            <a:endParaRPr lang="zh-CN" altLang="en-US" sz="2400" b="1" dirty="0">
              <a:solidFill>
                <a:srgbClr val="0D0D0D"/>
              </a:solidFill>
            </a:endParaRPr>
          </a:p>
        </p:txBody>
      </p:sp>
      <p:sp>
        <p:nvSpPr>
          <p:cNvPr id="19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893" y="139334"/>
            <a:ext cx="397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Data Resources Overview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24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9557" y="4057772"/>
            <a:ext cx="328557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Microsoft YaHei UI"/>
              </a:rPr>
              <a:t> </a:t>
            </a:r>
            <a:r>
              <a:rPr lang="en-US" altLang="zh-CN" b="1" dirty="0" smtClean="0">
                <a:latin typeface="Microsoft YaHei UI"/>
              </a:rPr>
              <a:t>Diversities</a:t>
            </a:r>
            <a:r>
              <a:rPr lang="en-US" altLang="zh-CN" dirty="0" smtClean="0">
                <a:solidFill>
                  <a:srgbClr val="000000"/>
                </a:solidFill>
                <a:latin typeface="Microsoft YaHei UI"/>
              </a:rPr>
              <a:t> </a:t>
            </a:r>
          </a:p>
          <a:p>
            <a:endParaRPr lang="en-US" altLang="zh-CN" dirty="0" smtClean="0">
              <a:solidFill>
                <a:srgbClr val="000000"/>
              </a:solidFill>
              <a:latin typeface="Microsoft YaHei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Microsoft YaHei UI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In-Car Corpus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Microsoft YaHei UI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Spontaneous Corpus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Microsoft YaHei UI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Telephony Corpus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Microsoft YaHei UI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Non-Native Speaker Corpus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Microsoft YaHei UI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Far-Filed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 Children Speec</a:t>
            </a:r>
            <a:r>
              <a:rPr lang="en-US" altLang="zh-CN" dirty="0" smtClean="0">
                <a:solidFill>
                  <a:srgbClr val="000000"/>
                </a:solidFill>
                <a:latin typeface="Microsoft YaHei UI"/>
              </a:rPr>
              <a:t>h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Microsoft YaHei UI"/>
              </a:rPr>
              <a:t>  ….</a:t>
            </a:r>
            <a:endParaRPr lang="en-US" altLang="zh-CN" dirty="0">
              <a:solidFill>
                <a:srgbClr val="000000"/>
              </a:solidFill>
              <a:latin typeface="Microsoft YaHei UI"/>
            </a:endParaRPr>
          </a:p>
          <a:p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496578" y="3597083"/>
            <a:ext cx="1877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rgbClr val="C00000"/>
                </a:solidFill>
              </a:rPr>
              <a:t>What’s Unique?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45868" y="4088550"/>
            <a:ext cx="18780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Microsoft YaHei UI"/>
              </a:rPr>
              <a:t> </a:t>
            </a:r>
            <a:r>
              <a:rPr lang="en-US" altLang="zh-CN" b="1" dirty="0" smtClean="0">
                <a:latin typeface="Microsoft YaHei UI"/>
              </a:rPr>
              <a:t>Uniqueness</a:t>
            </a:r>
            <a:endParaRPr lang="en-US" altLang="zh-CN" dirty="0" smtClean="0">
              <a:solidFill>
                <a:srgbClr val="000000"/>
              </a:solidFill>
              <a:latin typeface="Microsoft YaHei UI"/>
            </a:endParaRPr>
          </a:p>
          <a:p>
            <a:endParaRPr lang="en-US" altLang="zh-CN" dirty="0" smtClean="0">
              <a:solidFill>
                <a:srgbClr val="000000"/>
              </a:solidFill>
              <a:latin typeface="Microsoft YaHei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  <a:latin typeface="Microsoft YaHei UI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North Korean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 Hebrew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 Catalan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Microsoft YaHei UI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Urdu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Microsoft YaHei UI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Ukrainian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Microsoft YaHei UI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Uygur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Microsoft YaHei UI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Microsoft YaHei UI"/>
              </a:rPr>
              <a:t>Tibetan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Microsoft YaHei UI"/>
              </a:rPr>
              <a:t>     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419243"/>
      </p:ext>
    </p:extLst>
  </p:cSld>
  <p:clrMapOvr>
    <a:masterClrMapping/>
  </p:clrMapOvr>
  <p:transition spd="slow" advTm="4135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smtClean="0">
                <a:solidFill>
                  <a:schemeClr val="bg1"/>
                </a:solidFill>
                <a:ea typeface="宋体" pitchFamily="2" charset="-122"/>
              </a:rPr>
              <a:t>Cooperation</a:t>
            </a:r>
            <a:endParaRPr lang="zh-CN" altLang="en-US" sz="28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3555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939800" y="1773238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200" b="1">
                <a:solidFill>
                  <a:srgbClr val="0D0D0D"/>
                </a:solidFill>
              </a:rPr>
              <a:t>Welcome to Approach Us for …</a:t>
            </a:r>
            <a:endParaRPr lang="zh-CN" altLang="en-US" sz="3200" b="1">
              <a:solidFill>
                <a:srgbClr val="0D0D0D"/>
              </a:solidFill>
            </a:endParaRPr>
          </a:p>
        </p:txBody>
      </p:sp>
      <p:sp>
        <p:nvSpPr>
          <p:cNvPr id="23557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513" y="2924175"/>
            <a:ext cx="5472112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C00000"/>
                </a:solidFill>
              </a:rPr>
              <a:t>Phonetic &amp; Phonological Analysis</a:t>
            </a:r>
            <a:endParaRPr lang="zh-CN" altLang="zh-CN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C00000"/>
                </a:solidFill>
              </a:rPr>
              <a:t>Speech Recognition</a:t>
            </a:r>
            <a:endParaRPr lang="zh-CN" altLang="zh-CN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C00000"/>
                </a:solidFill>
              </a:rPr>
              <a:t>Speaker Recognition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C00000"/>
                </a:solidFill>
              </a:rPr>
              <a:t>Language Recognition</a:t>
            </a:r>
            <a:endParaRPr lang="zh-CN" altLang="zh-CN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C00000"/>
                </a:solidFill>
              </a:rPr>
              <a:t>Language Understanding</a:t>
            </a:r>
            <a:endParaRPr lang="zh-CN" altLang="en-US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C00000"/>
                </a:solidFill>
              </a:rPr>
              <a:t>Speech Synthesis</a:t>
            </a:r>
          </a:p>
          <a:p>
            <a:pPr>
              <a:defRPr/>
            </a:pPr>
            <a:r>
              <a:rPr lang="en-US" altLang="zh-CN" sz="2400" dirty="0">
                <a:solidFill>
                  <a:srgbClr val="C00000"/>
                </a:solidFill>
              </a:rPr>
              <a:t>… …</a:t>
            </a:r>
            <a:endParaRPr lang="zh-CN" altLang="zh-CN" sz="2400" dirty="0">
              <a:solidFill>
                <a:srgbClr val="C00000"/>
              </a:solidFill>
            </a:endParaRPr>
          </a:p>
        </p:txBody>
      </p:sp>
      <p:sp>
        <p:nvSpPr>
          <p:cNvPr id="7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893" y="139334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Cooperation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15178"/>
      </p:ext>
    </p:extLst>
  </p:cSld>
  <p:clrMapOvr>
    <a:masterClrMapping/>
  </p:clrMapOvr>
  <p:transition spd="slow" advTm="3349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0" y="188913"/>
            <a:ext cx="7086600" cy="487362"/>
          </a:xfrm>
        </p:spPr>
        <p:txBody>
          <a:bodyPr/>
          <a:lstStyle/>
          <a:p>
            <a:r>
              <a:rPr lang="en-US" altLang="zh-CN" sz="2800" b="1" smtClean="0">
                <a:solidFill>
                  <a:schemeClr val="bg1"/>
                </a:solidFill>
                <a:ea typeface="宋体" pitchFamily="2" charset="-122"/>
              </a:rPr>
              <a:t>Other Challenge</a:t>
            </a:r>
            <a:endParaRPr lang="zh-CN" altLang="en-US" sz="28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4579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042988" y="1196975"/>
            <a:ext cx="705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0D0D0D"/>
                </a:solidFill>
              </a:rPr>
              <a:t>Oriental Languages Recognition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0D0D0D"/>
                </a:solidFill>
              </a:rPr>
              <a:t>Special Session &amp; Challenge in APSIPA2016</a:t>
            </a:r>
            <a:endParaRPr lang="zh-CN" altLang="en-US" sz="2400" b="1">
              <a:solidFill>
                <a:srgbClr val="0D0D0D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476375" y="2276475"/>
          <a:ext cx="6408738" cy="3889376"/>
        </p:xfrm>
        <a:graphic>
          <a:graphicData uri="http://schemas.openxmlformats.org/drawingml/2006/table">
            <a:tbl>
              <a:tblPr/>
              <a:tblGrid>
                <a:gridCol w="2232248"/>
                <a:gridCol w="4176490"/>
              </a:tblGrid>
              <a:tr h="17149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Language</a:t>
                      </a:r>
                      <a:endParaRPr lang="en-US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</a:t>
                      </a:r>
                      <a:r>
                        <a:rPr lang="en-US" altLang="zh-CN" sz="1600" kern="0" dirty="0" smtClean="0">
                          <a:solidFill>
                            <a:schemeClr val="tx2"/>
                          </a:solidFill>
                          <a:effectLst/>
                        </a:rPr>
                        <a:t>Cantonese in China (Mainland and HK)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altLang="zh-CN" sz="1600" kern="0" dirty="0" smtClean="0">
                          <a:solidFill>
                            <a:schemeClr val="tx2"/>
                          </a:solidFill>
                          <a:effectLst/>
                        </a:rPr>
                        <a:t>Mandarin in China</a:t>
                      </a:r>
                      <a:endParaRPr lang="zh-CN" altLang="zh-CN" sz="1400" kern="100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dirty="0" smtClean="0">
                          <a:solidFill>
                            <a:schemeClr val="tx2"/>
                          </a:solidFill>
                          <a:effectLst/>
                        </a:rPr>
                        <a:t> Indonesian in Indonesia</a:t>
                      </a:r>
                      <a:endParaRPr lang="zh-CN" altLang="zh-CN" sz="1400" kern="100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dirty="0" smtClean="0">
                          <a:solidFill>
                            <a:schemeClr val="tx2"/>
                          </a:solidFill>
                          <a:effectLst/>
                        </a:rPr>
                        <a:t> Japanese in Japan</a:t>
                      </a:r>
                      <a:endParaRPr lang="zh-CN" altLang="zh-CN" sz="1400" kern="100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dirty="0" smtClean="0">
                          <a:solidFill>
                            <a:schemeClr val="tx2"/>
                          </a:solidFill>
                          <a:effectLst/>
                        </a:rPr>
                        <a:t> Russian in Russia</a:t>
                      </a:r>
                      <a:endParaRPr lang="zh-CN" altLang="zh-CN" sz="1400" kern="100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dirty="0" smtClean="0">
                          <a:solidFill>
                            <a:schemeClr val="tx2"/>
                          </a:solidFill>
                          <a:effectLst/>
                        </a:rPr>
                        <a:t> Korean in Korea</a:t>
                      </a:r>
                      <a:endParaRPr lang="zh-CN" altLang="zh-CN" sz="1400" kern="100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0" dirty="0" smtClean="0">
                          <a:solidFill>
                            <a:schemeClr val="tx2"/>
                          </a:solidFill>
                          <a:effectLst/>
                        </a:rPr>
                        <a:t> Vietnamese in Vietnam</a:t>
                      </a:r>
                      <a:endParaRPr lang="zh-CN" altLang="zh-CN" sz="1400" kern="100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" marR="7620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Recording </a:t>
                      </a:r>
                      <a:r>
                        <a:rPr lang="en-US" sz="1600" b="1" i="0" u="none" strike="noStrike" dirty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Channel</a:t>
                      </a:r>
                    </a:p>
                  </a:txBody>
                  <a:tcPr marL="7620" marR="7620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Mobile/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Android+iOS+Window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No.</a:t>
                      </a:r>
                      <a:r>
                        <a:rPr lang="en-US" sz="1600" b="1" i="0" u="none" strike="noStrike" baseline="0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of </a:t>
                      </a:r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Speakers</a:t>
                      </a:r>
                      <a:endParaRPr lang="en-US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18 Speakers / Language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Recording Hours</a:t>
                      </a:r>
                      <a:endParaRPr lang="en-US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71 Hours</a:t>
                      </a:r>
                    </a:p>
                  </a:txBody>
                  <a:tcPr marL="7620" marR="7620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             -Training</a:t>
                      </a:r>
                      <a:r>
                        <a:rPr lang="en-US" sz="1600" b="1" i="0" u="none" strike="noStrike" baseline="0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Set</a:t>
                      </a:r>
                      <a:endParaRPr lang="en-US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53 Hours</a:t>
                      </a:r>
                    </a:p>
                  </a:txBody>
                  <a:tcPr marL="7620" marR="7620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Microsoft YaHei UI"/>
                        </a:rPr>
                        <a:t>              -Testing Set</a:t>
                      </a:r>
                      <a:endParaRPr lang="en-US" sz="1600" b="1" i="0" u="none" strike="noStrike" dirty="0">
                        <a:solidFill>
                          <a:srgbClr val="F2F2F2"/>
                        </a:solidFill>
                        <a:effectLst/>
                        <a:latin typeface="Microsoft YaHei UI"/>
                      </a:endParaRPr>
                    </a:p>
                  </a:txBody>
                  <a:tcPr marL="7620" marR="7620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YaHei UI"/>
                        </a:rPr>
                        <a:t>  17 Hours</a:t>
                      </a:r>
                    </a:p>
                  </a:txBody>
                  <a:tcPr marL="7620" marR="7620" marT="7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04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7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893" y="139334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Cooperation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73586"/>
      </p:ext>
    </p:extLst>
  </p:cSld>
  <p:clrMapOvr>
    <a:masterClrMapping/>
  </p:clrMapOvr>
  <p:transition spd="slow" advTm="3286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sp>
        <p:nvSpPr>
          <p:cNvPr id="4" name="标题 1"/>
          <p:cNvSpPr txBox="1">
            <a:spLocks/>
          </p:cNvSpPr>
          <p:nvPr/>
        </p:nvSpPr>
        <p:spPr bwMode="gray">
          <a:xfrm>
            <a:off x="26988" y="260350"/>
            <a:ext cx="7086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</a:rPr>
              <a:t>Other Challenge</a:t>
            </a:r>
            <a:endParaRPr lang="zh-CN" altLang="en-US" sz="2800" b="1" kern="0" dirty="0">
              <a:solidFill>
                <a:schemeClr val="bg1"/>
              </a:solidFill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927100" y="1268413"/>
            <a:ext cx="7832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0D0D0D"/>
                </a:solidFill>
              </a:rPr>
              <a:t> Oriental Languages Recognition Challenge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0D0D0D"/>
                </a:solidFill>
              </a:rPr>
              <a:t>in APSIPA2016</a:t>
            </a:r>
            <a:endParaRPr lang="zh-CN" altLang="en-US" sz="2400" b="1">
              <a:solidFill>
                <a:srgbClr val="0D0D0D"/>
              </a:solidFill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2051050" y="2997200"/>
            <a:ext cx="5819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C00000"/>
                </a:solidFill>
              </a:rPr>
              <a:t>Challenge is Still Open Up-to … 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808" y="3982902"/>
            <a:ext cx="3456384" cy="5847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1003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10</a:t>
            </a:r>
            <a:r>
              <a:rPr lang="en-US" altLang="zh-CN" sz="3200" b="1" baseline="30000" dirty="0">
                <a:solidFill>
                  <a:schemeClr val="bg1"/>
                </a:solidFill>
              </a:rPr>
              <a:t>th</a:t>
            </a:r>
            <a:r>
              <a:rPr lang="en-US" altLang="zh-CN" sz="3200" b="1" dirty="0">
                <a:solidFill>
                  <a:schemeClr val="bg1"/>
                </a:solidFill>
              </a:rPr>
              <a:t>. Dec.2016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5609" name="页脚占位符 3"/>
          <p:cNvSpPr txBox="1">
            <a:spLocks/>
          </p:cNvSpPr>
          <p:nvPr/>
        </p:nvSpPr>
        <p:spPr bwMode="gray">
          <a:xfrm>
            <a:off x="2262188" y="5621338"/>
            <a:ext cx="3278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/>
              <a:t>Chenqing@speechocean.com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2262188" y="5075238"/>
            <a:ext cx="397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/>
              <a:t>wangdong99@mails.tsinghua.edu.cn</a:t>
            </a:r>
            <a:endParaRPr lang="zh-CN" altLang="en-US" sz="1800"/>
          </a:p>
        </p:txBody>
      </p:sp>
      <p:sp>
        <p:nvSpPr>
          <p:cNvPr id="25611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10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893" y="139334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Cooperation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346" y="361355"/>
            <a:ext cx="676401" cy="493153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680" y="361355"/>
            <a:ext cx="640070" cy="535471"/>
          </a:xfrm>
          <a:prstGeom prst="rect">
            <a:avLst/>
          </a:prstGeom>
        </p:spPr>
      </p:pic>
      <p:pic>
        <p:nvPicPr>
          <p:cNvPr id="18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00" y="3613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97014"/>
      </p:ext>
    </p:extLst>
  </p:cSld>
  <p:clrMapOvr>
    <a:masterClrMapping/>
  </p:clrMapOvr>
  <p:transition spd="slow" advTm="2105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-6350" y="188913"/>
            <a:ext cx="7086600" cy="487362"/>
          </a:xfrm>
        </p:spPr>
        <p:txBody>
          <a:bodyPr/>
          <a:lstStyle/>
          <a:p>
            <a:r>
              <a:rPr lang="en-US" altLang="zh-CN" sz="2400" b="1" smtClean="0">
                <a:solidFill>
                  <a:schemeClr val="bg1"/>
                </a:solidFill>
                <a:ea typeface="宋体" pitchFamily="2" charset="-122"/>
              </a:rPr>
              <a:t>Data In Min. Cost</a:t>
            </a:r>
            <a:endParaRPr lang="zh-CN" altLang="en-US" sz="2400" b="1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6627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sp>
        <p:nvSpPr>
          <p:cNvPr id="26628" name="矩形 3"/>
          <p:cNvSpPr>
            <a:spLocks noChangeArrowheads="1"/>
          </p:cNvSpPr>
          <p:nvPr/>
        </p:nvSpPr>
        <p:spPr bwMode="auto">
          <a:xfrm>
            <a:off x="2195513" y="1412875"/>
            <a:ext cx="4595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chemeClr val="tx2"/>
                </a:solidFill>
              </a:rPr>
              <a:t>KingLine Data Center</a:t>
            </a:r>
            <a:endParaRPr lang="zh-CN" altLang="zh-CN" sz="360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463" y="3470275"/>
            <a:ext cx="429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C00000"/>
                </a:solidFill>
                <a:sym typeface="Wingdings" pitchFamily="2" charset="2"/>
              </a:rPr>
              <a:t></a:t>
            </a:r>
            <a:r>
              <a:rPr lang="en-US" altLang="zh-CN" sz="180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zh-CN" sz="1800">
                <a:solidFill>
                  <a:schemeClr val="tx2"/>
                </a:solidFill>
              </a:rPr>
              <a:t>Free Membership that never expires;</a:t>
            </a:r>
            <a:endParaRPr lang="zh-CN" altLang="en-US" sz="180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5463" y="4640263"/>
            <a:ext cx="6237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rgbClr val="C00000"/>
                </a:solidFill>
                <a:sym typeface="Wingdings" pitchFamily="2" charset="2"/>
              </a:rPr>
              <a:t> </a:t>
            </a:r>
            <a:r>
              <a:rPr lang="en-US" altLang="zh-CN" sz="1800">
                <a:solidFill>
                  <a:schemeClr val="tx2"/>
                </a:solidFill>
              </a:rPr>
              <a:t>Many ways to earn credits &amp; Exchange data with credits;</a:t>
            </a:r>
            <a:endParaRPr lang="zh-CN" altLang="en-US" sz="180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5463" y="5080000"/>
            <a:ext cx="731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rgbClr val="C00000"/>
                </a:solidFill>
                <a:sym typeface="Wingdings" pitchFamily="2" charset="2"/>
              </a:rPr>
              <a:t> </a:t>
            </a:r>
            <a:r>
              <a:rPr lang="en-US" altLang="zh-CN" sz="1800">
                <a:solidFill>
                  <a:schemeClr val="tx2"/>
                </a:solidFill>
              </a:rPr>
              <a:t>Best way to earn credits: share data with us, or distribute data by us</a:t>
            </a:r>
            <a:endParaRPr lang="zh-CN" altLang="en-US" sz="180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463" y="4086225"/>
            <a:ext cx="566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rgbClr val="C00000"/>
                </a:solidFill>
                <a:sym typeface="Wingdings" pitchFamily="2" charset="2"/>
              </a:rPr>
              <a:t> </a:t>
            </a:r>
            <a:r>
              <a:rPr lang="en-US" altLang="zh-CN" sz="1800">
                <a:solidFill>
                  <a:schemeClr val="tx2"/>
                </a:solidFill>
              </a:rPr>
              <a:t>500+ Commercial Corpus, 300+ Academic Corpus;</a:t>
            </a:r>
            <a:endParaRPr lang="zh-CN" altLang="en-US" sz="1800">
              <a:solidFill>
                <a:schemeClr val="tx2"/>
              </a:solidFill>
            </a:endParaRPr>
          </a:p>
        </p:txBody>
      </p:sp>
      <p:sp>
        <p:nvSpPr>
          <p:cNvPr id="26633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26634" name="TextBox 1"/>
          <p:cNvSpPr txBox="1">
            <a:spLocks noChangeArrowheads="1"/>
          </p:cNvSpPr>
          <p:nvPr/>
        </p:nvSpPr>
        <p:spPr bwMode="auto">
          <a:xfrm>
            <a:off x="1250950" y="2532063"/>
            <a:ext cx="146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60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Share</a:t>
            </a:r>
            <a:endParaRPr lang="zh-CN" altLang="en-US" sz="360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635" name="TextBox 11"/>
          <p:cNvSpPr txBox="1">
            <a:spLocks noChangeArrowheads="1"/>
          </p:cNvSpPr>
          <p:nvPr/>
        </p:nvSpPr>
        <p:spPr bwMode="auto">
          <a:xfrm>
            <a:off x="3124200" y="2516188"/>
            <a:ext cx="2292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60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Exchange</a:t>
            </a:r>
            <a:endParaRPr lang="zh-CN" altLang="en-US" sz="360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5730875" y="2532063"/>
            <a:ext cx="269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60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Distribution</a:t>
            </a:r>
            <a:endParaRPr lang="zh-CN" altLang="en-US" sz="360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893" y="139334"/>
            <a:ext cx="4123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Data With Minimum Cost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8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583289"/>
      </p:ext>
    </p:extLst>
  </p:cSld>
  <p:clrMapOvr>
    <a:masterClrMapping/>
  </p:clrMapOvr>
  <p:transition spd="slow" advTm="855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741488" y="1412875"/>
            <a:ext cx="567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600">
                <a:solidFill>
                  <a:schemeClr val="tx2"/>
                </a:solidFill>
              </a:rPr>
              <a:t>Don’t Miss Any Free Data !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27652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pic>
        <p:nvPicPr>
          <p:cNvPr id="27653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50673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913" y="2349500"/>
            <a:ext cx="70072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</a:rPr>
              <a:t>28 Free Corpora Have Been Promoted This Year! 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gray">
          <a:xfrm>
            <a:off x="36513" y="115888"/>
            <a:ext cx="7086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61B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sz="2400" b="1" kern="0" dirty="0" smtClean="0">
                <a:solidFill>
                  <a:schemeClr val="bg1"/>
                </a:solidFill>
                <a:ea typeface="宋体" pitchFamily="2" charset="-122"/>
              </a:rPr>
              <a:t>Data In Min. Cost</a:t>
            </a:r>
            <a:endParaRPr lang="zh-CN" altLang="en-US" sz="2400" b="1" kern="0" dirty="0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9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893" y="139334"/>
            <a:ext cx="4123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Data With Minimum Cost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7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71519"/>
      </p:ext>
    </p:extLst>
  </p:cSld>
  <p:clrMapOvr>
    <a:masterClrMapping/>
  </p:clrMapOvr>
  <p:transition spd="slow" advTm="1822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页脚占位符 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1400" smtClean="0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84213" y="2733675"/>
            <a:ext cx="8126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/>
              <a:t>Many Thanks to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/>
              <a:t>Tsinghua University &amp; Cocosda2016</a:t>
            </a:r>
            <a:endParaRPr lang="zh-CN" altLang="en-US" sz="3600" b="1" dirty="0"/>
          </a:p>
        </p:txBody>
      </p:sp>
      <p:sp>
        <p:nvSpPr>
          <p:cNvPr id="28676" name="页脚占位符 3"/>
          <p:cNvSpPr txBox="1">
            <a:spLocks/>
          </p:cNvSpPr>
          <p:nvPr/>
        </p:nvSpPr>
        <p:spPr bwMode="gray">
          <a:xfrm>
            <a:off x="5651500" y="6543675"/>
            <a:ext cx="35258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</a:rPr>
              <a:t>Chenqing@speechocean.com</a:t>
            </a:r>
          </a:p>
        </p:txBody>
      </p:sp>
      <p:sp>
        <p:nvSpPr>
          <p:cNvPr id="286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3631931"/>
      </p:ext>
    </p:extLst>
  </p:cSld>
  <p:clrMapOvr>
    <a:masterClrMapping/>
  </p:clrMapOvr>
  <p:transition spd="slow" advTm="702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4" y="564543"/>
            <a:ext cx="6606481" cy="6353778"/>
          </a:xfrm>
          <a:prstGeom prst="rect">
            <a:avLst/>
          </a:prstGeom>
        </p:spPr>
      </p:pic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Introduction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002" y="1603071"/>
            <a:ext cx="2678998" cy="300956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84002" y="4612640"/>
            <a:ext cx="2653200" cy="2031325"/>
          </a:xfrm>
          <a:prstGeom prst="rect">
            <a:avLst/>
          </a:prstGeom>
          <a:noFill/>
          <a:ln w="28575">
            <a:solidFill>
              <a:srgbClr val="8B247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8B2479"/>
                </a:solidFill>
              </a:rPr>
              <a:t>Language phenomena:</a:t>
            </a:r>
          </a:p>
          <a:p>
            <a:r>
              <a:rPr lang="en-US" altLang="zh-CN" dirty="0" smtClean="0">
                <a:solidFill>
                  <a:srgbClr val="8B2479"/>
                </a:solidFill>
              </a:rPr>
              <a:t>comparative phonetics</a:t>
            </a:r>
            <a:r>
              <a:rPr lang="en-US" altLang="zh-CN" dirty="0">
                <a:solidFill>
                  <a:srgbClr val="8B2479"/>
                </a:solidFill>
              </a:rPr>
              <a:t>, evolutionary linguistics, language </a:t>
            </a:r>
            <a:r>
              <a:rPr lang="en-US" altLang="zh-CN" dirty="0" smtClean="0">
                <a:solidFill>
                  <a:srgbClr val="8B2479"/>
                </a:solidFill>
              </a:rPr>
              <a:t>development,  </a:t>
            </a:r>
            <a:endParaRPr lang="en-US" altLang="zh-CN" dirty="0">
              <a:solidFill>
                <a:srgbClr val="8B2479"/>
              </a:solidFill>
            </a:endParaRPr>
          </a:p>
          <a:p>
            <a:r>
              <a:rPr lang="en-US" altLang="zh-CN" dirty="0">
                <a:solidFill>
                  <a:srgbClr val="8B2479"/>
                </a:solidFill>
              </a:rPr>
              <a:t>s</a:t>
            </a:r>
            <a:r>
              <a:rPr lang="en-US" altLang="zh-CN" dirty="0" smtClean="0">
                <a:solidFill>
                  <a:srgbClr val="8B2479"/>
                </a:solidFill>
              </a:rPr>
              <a:t>ociolinguistics,</a:t>
            </a:r>
          </a:p>
          <a:p>
            <a:r>
              <a:rPr lang="en-US" altLang="zh-CN" u="sng" dirty="0" err="1">
                <a:solidFill>
                  <a:srgbClr val="8B2479"/>
                </a:solidFill>
              </a:rPr>
              <a:t>mixlingual</a:t>
            </a:r>
            <a:r>
              <a:rPr lang="en-US" altLang="zh-CN" u="sng" dirty="0">
                <a:solidFill>
                  <a:srgbClr val="8B2479"/>
                </a:solidFill>
              </a:rPr>
              <a:t> embedding </a:t>
            </a:r>
            <a:endParaRPr lang="en-US" altLang="zh-CN" u="sng" dirty="0" smtClean="0">
              <a:solidFill>
                <a:srgbClr val="8B2479"/>
              </a:solidFill>
            </a:endParaRPr>
          </a:p>
          <a:p>
            <a:r>
              <a:rPr lang="en-US" altLang="zh-CN" dirty="0" smtClean="0">
                <a:solidFill>
                  <a:srgbClr val="8B2479"/>
                </a:solidFill>
              </a:rPr>
              <a:t>…</a:t>
            </a:r>
            <a:endParaRPr lang="zh-CN" altLang="en-US" dirty="0">
              <a:solidFill>
                <a:srgbClr val="8B2479"/>
              </a:solidFill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30" y="5064382"/>
            <a:ext cx="432854" cy="475530"/>
          </a:xfrm>
          <a:prstGeom prst="rect">
            <a:avLst/>
          </a:prstGeom>
          <a:solidFill>
            <a:srgbClr val="1E8DD4"/>
          </a:solidFill>
        </p:spPr>
      </p:pic>
      <p:sp>
        <p:nvSpPr>
          <p:cNvPr id="4" name="文本框 3"/>
          <p:cNvSpPr txBox="1"/>
          <p:nvPr/>
        </p:nvSpPr>
        <p:spPr>
          <a:xfrm>
            <a:off x="5300489" y="5009760"/>
            <a:ext cx="2293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Thanks a lot.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041" y="2229009"/>
            <a:ext cx="1531150" cy="11163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34" y="2133216"/>
            <a:ext cx="1448908" cy="1212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98" y="2257578"/>
            <a:ext cx="2830665" cy="8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Multilingual and </a:t>
            </a:r>
            <a:r>
              <a:rPr lang="en-US" altLang="zh-CN" dirty="0" err="1" smtClean="0"/>
              <a:t>Mixlingual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Reasons</a:t>
            </a:r>
          </a:p>
          <a:p>
            <a:pPr lvl="1"/>
            <a:r>
              <a:rPr lang="en-US" altLang="zh-CN" dirty="0" smtClean="0"/>
              <a:t>International interaction</a:t>
            </a:r>
          </a:p>
          <a:p>
            <a:pPr lvl="1"/>
            <a:r>
              <a:rPr lang="en-US" altLang="zh-CN" dirty="0" smtClean="0"/>
              <a:t>Domestic policy</a:t>
            </a:r>
          </a:p>
          <a:p>
            <a:pPr lvl="1"/>
            <a:r>
              <a:rPr lang="en-US" altLang="zh-CN" dirty="0" smtClean="0"/>
              <a:t>Cultural integration</a:t>
            </a:r>
          </a:p>
          <a:p>
            <a:r>
              <a:rPr lang="en-US" altLang="zh-CN" dirty="0" smtClean="0"/>
              <a:t>Categories</a:t>
            </a:r>
          </a:p>
          <a:p>
            <a:pPr lvl="1"/>
            <a:r>
              <a:rPr lang="en-US" altLang="zh-CN" dirty="0" smtClean="0"/>
              <a:t>Multilingual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 err="1" smtClean="0">
                <a:solidFill>
                  <a:srgbClr val="FF0000"/>
                </a:solidFill>
              </a:rPr>
              <a:t>Mixlingual</a:t>
            </a:r>
            <a:r>
              <a:rPr lang="en-US" altLang="zh-CN" dirty="0" smtClean="0">
                <a:solidFill>
                  <a:srgbClr val="FF0000"/>
                </a:solidFill>
              </a:rPr>
              <a:t> (code-switch)</a:t>
            </a:r>
          </a:p>
          <a:p>
            <a:pPr lvl="2"/>
            <a:r>
              <a:rPr lang="zh-CN" altLang="en-US" dirty="0" smtClean="0">
                <a:solidFill>
                  <a:srgbClr val="FF0000"/>
                </a:solidFill>
              </a:rPr>
              <a:t>我想买</a:t>
            </a:r>
            <a:r>
              <a:rPr lang="en-US" altLang="zh-CN" dirty="0" err="1" smtClean="0">
                <a:solidFill>
                  <a:srgbClr val="FF0000"/>
                </a:solidFill>
              </a:rPr>
              <a:t>i</a:t>
            </a:r>
            <a:r>
              <a:rPr lang="en-US" altLang="zh-CN" dirty="0" smtClean="0">
                <a:solidFill>
                  <a:srgbClr val="FF0000"/>
                </a:solidFill>
              </a:rPr>
              <a:t>-phone</a:t>
            </a:r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4129549" y="3274141"/>
            <a:ext cx="2035277" cy="146009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LA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08956" y="3274141"/>
            <a:ext cx="2035277" cy="146009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LB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30993" y="5137354"/>
            <a:ext cx="2035277" cy="146009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L1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64826" y="5298971"/>
            <a:ext cx="1691147" cy="1136855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L2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Mixlingual</a:t>
            </a:r>
            <a:r>
              <a:rPr lang="en-US" altLang="zh-CN" dirty="0" smtClean="0"/>
              <a:t> phenomenon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42107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Impact</a:t>
            </a:r>
          </a:p>
          <a:p>
            <a:pPr lvl="1"/>
            <a:r>
              <a:rPr lang="en-US" altLang="zh-CN" dirty="0" smtClean="0"/>
              <a:t>Acoustic</a:t>
            </a:r>
          </a:p>
          <a:p>
            <a:pPr lvl="2"/>
            <a:r>
              <a:rPr lang="en-US" altLang="zh-CN" dirty="0" smtClean="0"/>
              <a:t>Pronunciation change</a:t>
            </a:r>
          </a:p>
          <a:p>
            <a:pPr lvl="1"/>
            <a:r>
              <a:rPr lang="en-US" altLang="zh-CN" dirty="0" smtClean="0"/>
              <a:t>Lexical</a:t>
            </a:r>
          </a:p>
          <a:p>
            <a:pPr lvl="2"/>
            <a:r>
              <a:rPr lang="en-US" altLang="zh-CN" dirty="0" smtClean="0"/>
              <a:t>Foreign words</a:t>
            </a:r>
          </a:p>
          <a:p>
            <a:pPr lvl="1"/>
            <a:r>
              <a:rPr lang="en-US" altLang="zh-CN" dirty="0" smtClean="0"/>
              <a:t>Linguistic</a:t>
            </a:r>
          </a:p>
          <a:p>
            <a:pPr lvl="2"/>
            <a:r>
              <a:rPr lang="en-US" altLang="zh-CN" dirty="0" smtClean="0"/>
              <a:t>Borrowed new syntax</a:t>
            </a:r>
          </a:p>
          <a:p>
            <a:r>
              <a:rPr lang="en-US" altLang="zh-CN" dirty="0" smtClean="0"/>
              <a:t>Solutions</a:t>
            </a:r>
          </a:p>
          <a:p>
            <a:pPr lvl="1"/>
            <a:r>
              <a:rPr lang="en-US" altLang="zh-CN" dirty="0" smtClean="0"/>
              <a:t>Data</a:t>
            </a:r>
          </a:p>
          <a:p>
            <a:pPr lvl="2"/>
            <a:r>
              <a:rPr lang="en-US" altLang="zh-CN" dirty="0" smtClean="0"/>
              <a:t>Augmentation, adaptation</a:t>
            </a:r>
          </a:p>
          <a:p>
            <a:pPr lvl="1"/>
            <a:r>
              <a:rPr lang="en-US" altLang="zh-CN" dirty="0" smtClean="0"/>
              <a:t>Symbolic</a:t>
            </a:r>
          </a:p>
          <a:p>
            <a:pPr lvl="2"/>
            <a:r>
              <a:rPr lang="en-US" altLang="zh-CN" dirty="0" smtClean="0"/>
              <a:t>Alias phones, phone clustering</a:t>
            </a:r>
          </a:p>
          <a:p>
            <a:pPr lvl="1"/>
            <a:r>
              <a:rPr lang="en-US" altLang="zh-CN" dirty="0" smtClean="0"/>
              <a:t>Feature</a:t>
            </a:r>
          </a:p>
          <a:p>
            <a:pPr lvl="2"/>
            <a:r>
              <a:rPr lang="en-US" altLang="zh-CN" dirty="0" smtClean="0"/>
              <a:t>NN sharing, AFs</a:t>
            </a:r>
          </a:p>
          <a:p>
            <a:endParaRPr lang="zh-CN" altLang="en-US" dirty="0"/>
          </a:p>
        </p:txBody>
      </p:sp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4"/>
          <p:cNvSpPr>
            <a:spLocks noChangeArrowheads="1"/>
          </p:cNvSpPr>
          <p:nvPr/>
        </p:nvSpPr>
        <p:spPr bwMode="auto">
          <a:xfrm>
            <a:off x="1138378" y="474451"/>
            <a:ext cx="19210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1E8DD4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OUTLINE</a:t>
            </a:r>
          </a:p>
          <a:p>
            <a:r>
              <a:rPr lang="en-US" altLang="zh-CN" b="1" dirty="0" smtClean="0">
                <a:solidFill>
                  <a:srgbClr val="A6A6A6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&gt; &gt; &gt; &gt; &gt; </a:t>
            </a:r>
            <a:endParaRPr lang="zh-CN" altLang="en-US" b="1" dirty="0">
              <a:solidFill>
                <a:srgbClr val="A6A6A6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32"/>
          <p:cNvSpPr>
            <a:spLocks noChangeArrowheads="1"/>
          </p:cNvSpPr>
          <p:nvPr/>
        </p:nvSpPr>
        <p:spPr bwMode="auto">
          <a:xfrm>
            <a:off x="576263" y="0"/>
            <a:ext cx="179387" cy="1123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b="1" i="1">
              <a:sym typeface="Arial" panose="020B0604020202020204" pitchFamily="34" charset="0"/>
            </a:endParaRPr>
          </a:p>
        </p:txBody>
      </p:sp>
      <p:sp>
        <p:nvSpPr>
          <p:cNvPr id="20" name="矩形 33"/>
          <p:cNvSpPr>
            <a:spLocks noChangeArrowheads="1"/>
          </p:cNvSpPr>
          <p:nvPr/>
        </p:nvSpPr>
        <p:spPr bwMode="auto">
          <a:xfrm>
            <a:off x="863600" y="531813"/>
            <a:ext cx="179388" cy="592137"/>
          </a:xfrm>
          <a:prstGeom prst="rect">
            <a:avLst/>
          </a:prstGeom>
          <a:solidFill>
            <a:srgbClr val="1E8DD4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b="1" i="1"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92066" y="1570454"/>
            <a:ext cx="2220673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Introduction</a:t>
            </a:r>
            <a:endParaRPr lang="zh-CN" altLang="en-US" sz="2400" dirty="0"/>
          </a:p>
        </p:txBody>
      </p:sp>
      <p:sp>
        <p:nvSpPr>
          <p:cNvPr id="5" name="椭圆 4"/>
          <p:cNvSpPr/>
          <p:nvPr/>
        </p:nvSpPr>
        <p:spPr>
          <a:xfrm>
            <a:off x="3006043" y="1633897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69656" y="2314032"/>
            <a:ext cx="4572727" cy="461665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2   OC16-MixASR-CHEN Challenge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983633" y="2377475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92066" y="3122762"/>
            <a:ext cx="2752485" cy="46166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Challenge report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75033" y="3191594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3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92066" y="3894272"/>
            <a:ext cx="3270191" cy="461665"/>
          </a:xfrm>
          <a:prstGeom prst="rect">
            <a:avLst/>
          </a:prstGeom>
          <a:solidFill>
            <a:srgbClr val="A6A6A6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     OC16-CE80 database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975033" y="3963104"/>
            <a:ext cx="324000" cy="3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4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2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goal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believe </a:t>
            </a:r>
            <a:r>
              <a:rPr lang="en-US" altLang="zh-CN" dirty="0" err="1" smtClean="0"/>
              <a:t>mixlingual</a:t>
            </a:r>
            <a:r>
              <a:rPr lang="en-US" altLang="zh-CN" dirty="0" smtClean="0"/>
              <a:t> is attractive for research and important for industry</a:t>
            </a:r>
          </a:p>
          <a:p>
            <a:pPr lvl="1"/>
            <a:r>
              <a:rPr lang="en-US" altLang="zh-CN" dirty="0">
                <a:solidFill>
                  <a:srgbClr val="8B2479"/>
                </a:solidFill>
              </a:rPr>
              <a:t>comparative </a:t>
            </a:r>
            <a:r>
              <a:rPr lang="en-US" altLang="zh-CN" dirty="0" smtClean="0">
                <a:solidFill>
                  <a:srgbClr val="8B2479"/>
                </a:solidFill>
              </a:rPr>
              <a:t>phonetics</a:t>
            </a:r>
          </a:p>
          <a:p>
            <a:pPr lvl="1"/>
            <a:r>
              <a:rPr lang="en-US" altLang="zh-CN" dirty="0" smtClean="0">
                <a:solidFill>
                  <a:srgbClr val="8B2479"/>
                </a:solidFill>
              </a:rPr>
              <a:t>evolutionary linguistics</a:t>
            </a:r>
          </a:p>
          <a:p>
            <a:pPr lvl="1"/>
            <a:r>
              <a:rPr lang="en-US" altLang="zh-CN" dirty="0" smtClean="0">
                <a:solidFill>
                  <a:srgbClr val="8B2479"/>
                </a:solidFill>
              </a:rPr>
              <a:t>language development</a:t>
            </a:r>
          </a:p>
          <a:p>
            <a:pPr lvl="1"/>
            <a:r>
              <a:rPr lang="en-US" altLang="zh-CN" dirty="0" smtClean="0">
                <a:solidFill>
                  <a:srgbClr val="8B2479"/>
                </a:solidFill>
              </a:rPr>
              <a:t>sociolinguistics</a:t>
            </a:r>
            <a:endParaRPr lang="en-US" altLang="zh-CN" dirty="0">
              <a:solidFill>
                <a:srgbClr val="8B2479"/>
              </a:solidFill>
            </a:endParaRPr>
          </a:p>
          <a:p>
            <a:r>
              <a:rPr lang="en-US" altLang="zh-CN" dirty="0" smtClean="0"/>
              <a:t>We propose a challenge that promote </a:t>
            </a:r>
            <a:r>
              <a:rPr lang="en-US" altLang="zh-CN" dirty="0" err="1" smtClean="0"/>
              <a:t>mixlingual</a:t>
            </a:r>
            <a:r>
              <a:rPr lang="en-US" altLang="zh-CN" dirty="0" smtClean="0"/>
              <a:t> research</a:t>
            </a:r>
          </a:p>
          <a:p>
            <a:pPr lvl="1"/>
            <a:r>
              <a:rPr lang="en-US" altLang="zh-CN" dirty="0" smtClean="0"/>
              <a:t>Thanks to </a:t>
            </a:r>
            <a:r>
              <a:rPr lang="en-US" altLang="zh-CN" dirty="0" err="1" smtClean="0"/>
              <a:t>SpeechOcean</a:t>
            </a:r>
            <a:r>
              <a:rPr lang="en-US" altLang="zh-CN" dirty="0" smtClean="0"/>
              <a:t> and OCOCOSDA 16!</a:t>
            </a:r>
            <a:endParaRPr lang="zh-CN" altLang="en-US" dirty="0"/>
          </a:p>
        </p:txBody>
      </p:sp>
      <p:sp>
        <p:nvSpPr>
          <p:cNvPr id="4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7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399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OC16-MixASR-CHEH </a:t>
            </a:r>
            <a:r>
              <a:rPr lang="en-US" altLang="zh-CN" sz="2400" dirty="0"/>
              <a:t>Challenge</a:t>
            </a:r>
          </a:p>
        </p:txBody>
      </p:sp>
      <p:sp>
        <p:nvSpPr>
          <p:cNvPr id="3" name="矩形 2"/>
          <p:cNvSpPr/>
          <p:nvPr/>
        </p:nvSpPr>
        <p:spPr>
          <a:xfrm>
            <a:off x="510540" y="853102"/>
            <a:ext cx="8226620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zh-CN" sz="2000" b="1" dirty="0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Target: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A system for </a:t>
            </a:r>
            <a:r>
              <a:rPr lang="en-US" altLang="zh-CN" sz="2000" dirty="0" err="1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mixlingual</a:t>
            </a:r>
            <a:r>
              <a:rPr lang="en-US" altLang="zh-CN" sz="2000" dirty="0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speech </a:t>
            </a:r>
            <a:r>
              <a:rPr lang="en-US" altLang="zh-CN" sz="2000" dirty="0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recognition (Chinese-English).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zh-CN" sz="2000" b="1" dirty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Time line: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Primary submission:    Jul.17;  Extended </a:t>
            </a:r>
            <a:r>
              <a:rPr lang="en-US" altLang="zh-CN" sz="2000" dirty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submission: </a:t>
            </a:r>
            <a:r>
              <a:rPr lang="en-US" altLang="zh-CN" sz="2000" dirty="0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Sept.30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zh-CN" sz="2000" b="1" dirty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Participants: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Academic plus industrial</a:t>
            </a:r>
            <a:endParaRPr lang="en-US" altLang="zh-CN" sz="2000" dirty="0">
              <a:solidFill>
                <a:srgbClr val="00000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zh-CN" sz="2000" b="1" dirty="0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Development resources: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OC16-CE80 database, 60 hours, provided by </a:t>
            </a:r>
            <a:r>
              <a:rPr lang="en-US" altLang="zh-CN" sz="2000" dirty="0" err="1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SpeechOcean</a:t>
            </a:r>
            <a:endParaRPr lang="en-US" altLang="zh-CN" sz="2000" dirty="0" smtClean="0">
              <a:solidFill>
                <a:srgbClr val="00000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THCHS30, </a:t>
            </a:r>
            <a:r>
              <a:rPr lang="it-IT" altLang="zh-CN" sz="2000" dirty="0" smtClean="0"/>
              <a:t>a</a:t>
            </a:r>
            <a:r>
              <a:rPr lang="en-US" altLang="zh-CN" sz="2000" dirty="0" smtClean="0"/>
              <a:t>n open</a:t>
            </a:r>
            <a:r>
              <a:rPr lang="it-IT" altLang="zh-CN" sz="2000" dirty="0" smtClean="0"/>
              <a:t> Chinese database, lexicon, LM</a:t>
            </a:r>
            <a:endParaRPr lang="en-US" altLang="zh-CN" sz="2000" dirty="0" smtClean="0">
              <a:solidFill>
                <a:srgbClr val="00000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CMU </a:t>
            </a:r>
            <a:r>
              <a:rPr lang="en-US" altLang="zh-CN" sz="2000" dirty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English </a:t>
            </a:r>
            <a:r>
              <a:rPr lang="en-US" altLang="zh-CN" sz="2000" dirty="0" smtClean="0">
                <a:solidFill>
                  <a:srgbClr val="00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dictionary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zh-CN" sz="2000" b="1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Evaluation metric:</a:t>
            </a:r>
            <a:endParaRPr lang="zh-CN" altLang="en-US" sz="20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509149" y="5158794"/>
                <a:ext cx="199727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𝑊𝐸𝑅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𝐷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𝐼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Arial Unicode MS" panose="020B0604020202020204" pitchFamily="34" charset="-122"/>
                              <a:cs typeface="Arial Unicode MS" panose="020B0604020202020204" pitchFamily="34" charset="-122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149" y="5158794"/>
                <a:ext cx="199727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 flipH="1">
            <a:off x="196850" y="648000"/>
            <a:ext cx="1440000" cy="0"/>
          </a:xfrm>
          <a:prstGeom prst="line">
            <a:avLst/>
          </a:prstGeom>
          <a:noFill/>
          <a:ln w="19050" cap="flat" cmpd="sng">
            <a:solidFill>
              <a:srgbClr val="1E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6850" y="0"/>
            <a:ext cx="216000" cy="648000"/>
          </a:xfrm>
          <a:prstGeom prst="rect">
            <a:avLst/>
          </a:prstGeom>
          <a:solidFill>
            <a:srgbClr val="1E8DD4"/>
          </a:solidFill>
          <a:ln w="9525" cmpd="sng">
            <a:solidFill>
              <a:srgbClr val="1E8DD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47494B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186335"/>
            <a:ext cx="1997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Baseline setup</a:t>
            </a:r>
            <a:endParaRPr lang="en-US" altLang="zh-CN" sz="2400" dirty="0"/>
          </a:p>
        </p:txBody>
      </p:sp>
      <p:sp>
        <p:nvSpPr>
          <p:cNvPr id="2" name="矩形 1"/>
          <p:cNvSpPr/>
          <p:nvPr/>
        </p:nvSpPr>
        <p:spPr>
          <a:xfrm>
            <a:off x="1740364" y="1070183"/>
            <a:ext cx="63320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2000" b="1" dirty="0" smtClean="0"/>
              <a:t>Tool             :     </a:t>
            </a:r>
            <a:r>
              <a:rPr lang="en-US" altLang="zh-CN" sz="2000" dirty="0" smtClean="0"/>
              <a:t>Kaldi,</a:t>
            </a:r>
            <a:r>
              <a:rPr lang="en-US" altLang="zh-CN" sz="2000" b="1" dirty="0" smtClean="0"/>
              <a:t> </a:t>
            </a:r>
            <a:r>
              <a:rPr lang="en-US" altLang="zh-CN" sz="2000" dirty="0"/>
              <a:t>WSJ s5 nnet3 </a:t>
            </a:r>
            <a:r>
              <a:rPr lang="en-US" altLang="zh-CN" sz="2000" dirty="0" smtClean="0"/>
              <a:t>recipe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2000" b="1" dirty="0" smtClean="0"/>
              <a:t>AM(GMM) </a:t>
            </a:r>
            <a:r>
              <a:rPr lang="en-US" altLang="zh-CN" sz="2000" dirty="0" smtClean="0"/>
              <a:t>:     MFCC</a:t>
            </a:r>
            <a:r>
              <a:rPr lang="en-US" altLang="zh-CN" sz="2000" dirty="0"/>
              <a:t>, 4483 HMM </a:t>
            </a:r>
            <a:r>
              <a:rPr lang="en-US" altLang="zh-CN" sz="2000" dirty="0" smtClean="0"/>
              <a:t>states, </a:t>
            </a:r>
            <a:r>
              <a:rPr lang="en-US" altLang="zh-CN" sz="2000" dirty="0"/>
              <a:t>3500 </a:t>
            </a:r>
            <a:r>
              <a:rPr lang="en-US" altLang="zh-CN" sz="2000" dirty="0" smtClean="0"/>
              <a:t>pdfs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2000" b="1" dirty="0" smtClean="0"/>
              <a:t>AM(TDNN) </a:t>
            </a:r>
            <a:r>
              <a:rPr lang="en-US" altLang="zh-CN" sz="2000" dirty="0" smtClean="0"/>
              <a:t>:    Time-delay neural network,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</a:t>
            </a:r>
            <a:r>
              <a:rPr lang="en-US" altLang="zh-CN" sz="2000" dirty="0" err="1" smtClean="0"/>
              <a:t>Fbank</a:t>
            </a:r>
            <a:r>
              <a:rPr lang="en-US" altLang="zh-CN" sz="2000" dirty="0"/>
              <a:t>, a symmetric 4-frame </a:t>
            </a:r>
            <a:r>
              <a:rPr lang="en-US" altLang="zh-CN" sz="2000" dirty="0" smtClean="0"/>
              <a:t>window,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p-norm(2000-&gt;250), 6 hidden layers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2000" b="1" dirty="0" smtClean="0"/>
              <a:t>LM</a:t>
            </a:r>
            <a:r>
              <a:rPr lang="en-US" altLang="zh-CN" sz="2000" dirty="0" smtClean="0"/>
              <a:t>                :     THCHS30 + OC16 3-gram</a:t>
            </a:r>
            <a:endParaRPr lang="en-US" altLang="zh-CN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2000" b="1" dirty="0" smtClean="0"/>
              <a:t>Training        </a:t>
            </a:r>
            <a:r>
              <a:rPr lang="en-US" altLang="zh-CN" sz="2000" dirty="0" smtClean="0"/>
              <a:t>:    NSGD, 4 jobs parallel using NVIDIA/GPU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2000" b="1" dirty="0" smtClean="0"/>
              <a:t>Decoding      </a:t>
            </a:r>
            <a:r>
              <a:rPr lang="en-US" altLang="zh-CN" sz="2000" dirty="0" smtClean="0"/>
              <a:t>:    WFST static decoding</a:t>
            </a:r>
            <a:endParaRPr lang="en-US" altLang="zh-CN" sz="2000" dirty="0"/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46" y="208955"/>
            <a:ext cx="676401" cy="493153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80" y="208955"/>
            <a:ext cx="640070" cy="535471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00" y="208955"/>
            <a:ext cx="1250476" cy="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3.9|7.1|6.7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2668</TotalTime>
  <Words>1303</Words>
  <Application>Microsoft Office PowerPoint</Application>
  <PresentationFormat>On-screen Show (4:3)</PresentationFormat>
  <Paragraphs>493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主题</vt:lpstr>
      <vt:lpstr>OC16-CE80: A Chinese-English Mixlingual Database and A Speech Recognition Baseline</vt:lpstr>
      <vt:lpstr>PowerPoint Presentation</vt:lpstr>
      <vt:lpstr>PowerPoint Presentation</vt:lpstr>
      <vt:lpstr>Multilingual and Mixlingual</vt:lpstr>
      <vt:lpstr>Mixlingual phenomenon </vt:lpstr>
      <vt:lpstr>PowerPoint Presentation</vt:lpstr>
      <vt:lpstr>Our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OC16-CE80</vt:lpstr>
      <vt:lpstr>PowerPoint Presentation</vt:lpstr>
      <vt:lpstr>PowerPoint Presentation</vt:lpstr>
      <vt:lpstr>PowerPoint Presentation</vt:lpstr>
      <vt:lpstr>More Mix Corpus…</vt:lpstr>
      <vt:lpstr>PowerPoint Presentation</vt:lpstr>
      <vt:lpstr>More Resources</vt:lpstr>
      <vt:lpstr>Cooperation</vt:lpstr>
      <vt:lpstr>Other Challenge</vt:lpstr>
      <vt:lpstr>PowerPoint Presentation</vt:lpstr>
      <vt:lpstr>Data In Min. Cost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VMF-SNE: Embedding for Spherical Data</dc:title>
  <dc:creator>cslt</dc:creator>
  <cp:lastModifiedBy>lute</cp:lastModifiedBy>
  <cp:revision>160</cp:revision>
  <dcterms:created xsi:type="dcterms:W3CDTF">2016-03-16T14:24:20Z</dcterms:created>
  <dcterms:modified xsi:type="dcterms:W3CDTF">2016-10-28T16:41:46Z</dcterms:modified>
</cp:coreProperties>
</file>